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8800425" cy="162004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707"/>
    <a:srgbClr val="FFB08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6322" autoAdjust="0"/>
  </p:normalViewPr>
  <p:slideViewPr>
    <p:cSldViewPr snapToGrid="0">
      <p:cViewPr varScale="1">
        <p:scale>
          <a:sx n="30" d="100"/>
          <a:sy n="30" d="100"/>
        </p:scale>
        <p:origin x="7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63ACD-6E0E-4A75-81A7-1B4B0364DFD2}" type="datetimeFigureOut">
              <a:rPr lang="pt-BR" smtClean="0"/>
              <a:t>01/02/2020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702C1-D7A9-44C9-9892-1178C11D105F}" type="slidenum">
              <a:rPr lang="pt-BR" smtClean="0"/>
              <a:t>‹nº›</a:t>
            </a:fld>
            <a:endParaRPr lang="pt-BR"/>
          </a:p>
        </p:txBody>
      </p:sp>
    </p:spTree>
    <p:extLst>
      <p:ext uri="{BB962C8B-B14F-4D97-AF65-F5344CB8AC3E}">
        <p14:creationId xmlns:p14="http://schemas.microsoft.com/office/powerpoint/2010/main" val="3706968358"/>
      </p:ext>
    </p:extLst>
  </p:cSld>
  <p:clrMap bg1="lt1" tx1="dk1" bg2="lt2" tx2="dk2" accent1="accent1" accent2="accent2" accent3="accent3" accent4="accent4" accent5="accent5" accent6="accent6" hlink="hlink" folHlink="folHlink"/>
  <p:notesStyle>
    <a:lvl1pPr marL="0" algn="l" defTabSz="2159996" rtl="0" eaLnBrk="1" latinLnBrk="0" hangingPunct="1">
      <a:defRPr sz="2835" kern="1200">
        <a:solidFill>
          <a:schemeClr val="tx1"/>
        </a:solidFill>
        <a:latin typeface="+mn-lt"/>
        <a:ea typeface="+mn-ea"/>
        <a:cs typeface="+mn-cs"/>
      </a:defRPr>
    </a:lvl1pPr>
    <a:lvl2pPr marL="1079998" algn="l" defTabSz="2159996" rtl="0" eaLnBrk="1" latinLnBrk="0" hangingPunct="1">
      <a:defRPr sz="2835" kern="1200">
        <a:solidFill>
          <a:schemeClr val="tx1"/>
        </a:solidFill>
        <a:latin typeface="+mn-lt"/>
        <a:ea typeface="+mn-ea"/>
        <a:cs typeface="+mn-cs"/>
      </a:defRPr>
    </a:lvl2pPr>
    <a:lvl3pPr marL="2159996" algn="l" defTabSz="2159996" rtl="0" eaLnBrk="1" latinLnBrk="0" hangingPunct="1">
      <a:defRPr sz="2835" kern="1200">
        <a:solidFill>
          <a:schemeClr val="tx1"/>
        </a:solidFill>
        <a:latin typeface="+mn-lt"/>
        <a:ea typeface="+mn-ea"/>
        <a:cs typeface="+mn-cs"/>
      </a:defRPr>
    </a:lvl3pPr>
    <a:lvl4pPr marL="3239994" algn="l" defTabSz="2159996" rtl="0" eaLnBrk="1" latinLnBrk="0" hangingPunct="1">
      <a:defRPr sz="2835" kern="1200">
        <a:solidFill>
          <a:schemeClr val="tx1"/>
        </a:solidFill>
        <a:latin typeface="+mn-lt"/>
        <a:ea typeface="+mn-ea"/>
        <a:cs typeface="+mn-cs"/>
      </a:defRPr>
    </a:lvl4pPr>
    <a:lvl5pPr marL="4319991" algn="l" defTabSz="2159996" rtl="0" eaLnBrk="1" latinLnBrk="0" hangingPunct="1">
      <a:defRPr sz="2835" kern="1200">
        <a:solidFill>
          <a:schemeClr val="tx1"/>
        </a:solidFill>
        <a:latin typeface="+mn-lt"/>
        <a:ea typeface="+mn-ea"/>
        <a:cs typeface="+mn-cs"/>
      </a:defRPr>
    </a:lvl5pPr>
    <a:lvl6pPr marL="5399989" algn="l" defTabSz="2159996" rtl="0" eaLnBrk="1" latinLnBrk="0" hangingPunct="1">
      <a:defRPr sz="2835" kern="1200">
        <a:solidFill>
          <a:schemeClr val="tx1"/>
        </a:solidFill>
        <a:latin typeface="+mn-lt"/>
        <a:ea typeface="+mn-ea"/>
        <a:cs typeface="+mn-cs"/>
      </a:defRPr>
    </a:lvl6pPr>
    <a:lvl7pPr marL="6479987" algn="l" defTabSz="2159996" rtl="0" eaLnBrk="1" latinLnBrk="0" hangingPunct="1">
      <a:defRPr sz="2835" kern="1200">
        <a:solidFill>
          <a:schemeClr val="tx1"/>
        </a:solidFill>
        <a:latin typeface="+mn-lt"/>
        <a:ea typeface="+mn-ea"/>
        <a:cs typeface="+mn-cs"/>
      </a:defRPr>
    </a:lvl7pPr>
    <a:lvl8pPr marL="7559985" algn="l" defTabSz="2159996" rtl="0" eaLnBrk="1" latinLnBrk="0" hangingPunct="1">
      <a:defRPr sz="2835" kern="1200">
        <a:solidFill>
          <a:schemeClr val="tx1"/>
        </a:solidFill>
        <a:latin typeface="+mn-lt"/>
        <a:ea typeface="+mn-ea"/>
        <a:cs typeface="+mn-cs"/>
      </a:defRPr>
    </a:lvl8pPr>
    <a:lvl9pPr marL="8639983" algn="l" defTabSz="2159996" rtl="0" eaLnBrk="1" latinLnBrk="0" hangingPunct="1">
      <a:defRPr sz="283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2835" b="0" i="0" kern="1200" dirty="0">
                <a:solidFill>
                  <a:schemeClr val="tx1"/>
                </a:solidFill>
                <a:effectLst/>
                <a:latin typeface="+mn-lt"/>
                <a:ea typeface="+mn-ea"/>
                <a:cs typeface="+mn-cs"/>
              </a:rPr>
              <a:t>purpose, methods, results and discussion</a:t>
            </a:r>
            <a:endParaRPr lang="pt-BR" dirty="0"/>
          </a:p>
        </p:txBody>
      </p:sp>
      <p:sp>
        <p:nvSpPr>
          <p:cNvPr id="4" name="Espaço Reservado para Número de Slide 3"/>
          <p:cNvSpPr>
            <a:spLocks noGrp="1"/>
          </p:cNvSpPr>
          <p:nvPr>
            <p:ph type="sldNum" sz="quarter" idx="10"/>
          </p:nvPr>
        </p:nvSpPr>
        <p:spPr/>
        <p:txBody>
          <a:bodyPr/>
          <a:lstStyle/>
          <a:p>
            <a:fld id="{023702C1-D7A9-44C9-9892-1178C11D105F}" type="slidenum">
              <a:rPr lang="pt-BR" smtClean="0"/>
              <a:t>1</a:t>
            </a:fld>
            <a:endParaRPr lang="pt-BR"/>
          </a:p>
        </p:txBody>
      </p:sp>
    </p:spTree>
    <p:extLst>
      <p:ext uri="{BB962C8B-B14F-4D97-AF65-F5344CB8AC3E}">
        <p14:creationId xmlns:p14="http://schemas.microsoft.com/office/powerpoint/2010/main" val="2628802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600053" y="2651323"/>
            <a:ext cx="21600319" cy="5640152"/>
          </a:xfrm>
        </p:spPr>
        <p:txBody>
          <a:bodyPr anchor="b"/>
          <a:lstStyle>
            <a:lvl1pPr algn="ctr">
              <a:defRPr sz="14173"/>
            </a:lvl1pPr>
          </a:lstStyle>
          <a:p>
            <a:r>
              <a:rPr lang="pt-BR"/>
              <a:t>Clique para editar o título mestre</a:t>
            </a:r>
            <a:endParaRPr lang="en-US" dirty="0"/>
          </a:p>
        </p:txBody>
      </p:sp>
      <p:sp>
        <p:nvSpPr>
          <p:cNvPr id="3" name="Subtitle 2"/>
          <p:cNvSpPr>
            <a:spLocks noGrp="1"/>
          </p:cNvSpPr>
          <p:nvPr>
            <p:ph type="subTitle" idx="1"/>
          </p:nvPr>
        </p:nvSpPr>
        <p:spPr>
          <a:xfrm>
            <a:off x="3600053" y="8508981"/>
            <a:ext cx="21600319" cy="3911355"/>
          </a:xfrm>
        </p:spPr>
        <p:txBody>
          <a:bodyPr/>
          <a:lstStyle>
            <a:lvl1pPr marL="0" indent="0" algn="ctr">
              <a:buNone/>
              <a:defRPr sz="5669"/>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01/02/2020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225771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01/02/2020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131051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4" y="862524"/>
            <a:ext cx="6210092" cy="1372912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980029" y="862524"/>
            <a:ext cx="18270270" cy="13729122"/>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01/02/2020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2984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01/02/2020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77964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65029" y="4038862"/>
            <a:ext cx="24840367" cy="6738931"/>
          </a:xfrm>
        </p:spPr>
        <p:txBody>
          <a:bodyPr anchor="b"/>
          <a:lstStyle>
            <a:lvl1pPr>
              <a:defRPr sz="14173"/>
            </a:lvl1pPr>
          </a:lstStyle>
          <a:p>
            <a:r>
              <a:rPr lang="pt-BR"/>
              <a:t>Clique para editar o título mestre</a:t>
            </a:r>
            <a:endParaRPr lang="en-US" dirty="0"/>
          </a:p>
        </p:txBody>
      </p:sp>
      <p:sp>
        <p:nvSpPr>
          <p:cNvPr id="3" name="Text Placeholder 2"/>
          <p:cNvSpPr>
            <a:spLocks noGrp="1"/>
          </p:cNvSpPr>
          <p:nvPr>
            <p:ph type="body" idx="1"/>
          </p:nvPr>
        </p:nvSpPr>
        <p:spPr>
          <a:xfrm>
            <a:off x="1965029" y="10841545"/>
            <a:ext cx="24840367" cy="3543845"/>
          </a:xfrm>
        </p:spPr>
        <p:txBody>
          <a:bodyPr/>
          <a:lstStyle>
            <a:lvl1pPr marL="0" indent="0">
              <a:buNone/>
              <a:defRPr sz="5669">
                <a:solidFill>
                  <a:schemeClr val="tx1">
                    <a:tint val="75000"/>
                  </a:schemeClr>
                </a:solidFill>
              </a:defRPr>
            </a:lvl1pPr>
            <a:lvl2pPr marL="1079998" indent="0">
              <a:buNone/>
              <a:defRPr sz="4724">
                <a:solidFill>
                  <a:schemeClr val="tx1">
                    <a:tint val="75000"/>
                  </a:schemeClr>
                </a:solidFill>
              </a:defRPr>
            </a:lvl2pPr>
            <a:lvl3pPr marL="2159996" indent="0">
              <a:buNone/>
              <a:defRPr sz="4252">
                <a:solidFill>
                  <a:schemeClr val="tx1">
                    <a:tint val="75000"/>
                  </a:schemeClr>
                </a:solidFill>
              </a:defRPr>
            </a:lvl3pPr>
            <a:lvl4pPr marL="3239994" indent="0">
              <a:buNone/>
              <a:defRPr sz="3780">
                <a:solidFill>
                  <a:schemeClr val="tx1">
                    <a:tint val="75000"/>
                  </a:schemeClr>
                </a:solidFill>
              </a:defRPr>
            </a:lvl4pPr>
            <a:lvl5pPr marL="4319991" indent="0">
              <a:buNone/>
              <a:defRPr sz="3780">
                <a:solidFill>
                  <a:schemeClr val="tx1">
                    <a:tint val="75000"/>
                  </a:schemeClr>
                </a:solidFill>
              </a:defRPr>
            </a:lvl5pPr>
            <a:lvl6pPr marL="5399989" indent="0">
              <a:buNone/>
              <a:defRPr sz="3780">
                <a:solidFill>
                  <a:schemeClr val="tx1">
                    <a:tint val="75000"/>
                  </a:schemeClr>
                </a:solidFill>
              </a:defRPr>
            </a:lvl6pPr>
            <a:lvl7pPr marL="6479987" indent="0">
              <a:buNone/>
              <a:defRPr sz="3780">
                <a:solidFill>
                  <a:schemeClr val="tx1">
                    <a:tint val="75000"/>
                  </a:schemeClr>
                </a:solidFill>
              </a:defRPr>
            </a:lvl7pPr>
            <a:lvl8pPr marL="7559985" indent="0">
              <a:buNone/>
              <a:defRPr sz="3780">
                <a:solidFill>
                  <a:schemeClr val="tx1">
                    <a:tint val="75000"/>
                  </a:schemeClr>
                </a:solidFill>
              </a:defRPr>
            </a:lvl8pPr>
            <a:lvl9pPr marL="8639983" indent="0">
              <a:buNone/>
              <a:defRPr sz="378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64A5C5DD-6F53-41E6-A040-038953023A3F}" type="datetimeFigureOut">
              <a:rPr lang="pt-BR" smtClean="0"/>
              <a:t>01/02/2020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254139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80029" y="4312617"/>
            <a:ext cx="12240181" cy="1027902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4580215" y="4312617"/>
            <a:ext cx="12240181" cy="1027902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4A5C5DD-6F53-41E6-A040-038953023A3F}" type="datetimeFigureOut">
              <a:rPr lang="pt-BR" smtClean="0"/>
              <a:t>01/02/2020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367517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983780" y="862524"/>
            <a:ext cx="24840367" cy="313133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983781" y="3971359"/>
            <a:ext cx="12183929"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pt-BR"/>
              <a:t>Editar estilos de texto Mestre</a:t>
            </a:r>
          </a:p>
        </p:txBody>
      </p:sp>
      <p:sp>
        <p:nvSpPr>
          <p:cNvPr id="4" name="Content Placeholder 3"/>
          <p:cNvSpPr>
            <a:spLocks noGrp="1"/>
          </p:cNvSpPr>
          <p:nvPr>
            <p:ph sz="half" idx="2"/>
          </p:nvPr>
        </p:nvSpPr>
        <p:spPr>
          <a:xfrm>
            <a:off x="1983781" y="5917660"/>
            <a:ext cx="12183929" cy="870398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4580215" y="3971359"/>
            <a:ext cx="12243932"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pt-BR"/>
              <a:t>Editar estilos de texto Mestre</a:t>
            </a:r>
          </a:p>
        </p:txBody>
      </p:sp>
      <p:sp>
        <p:nvSpPr>
          <p:cNvPr id="6" name="Content Placeholder 5"/>
          <p:cNvSpPr>
            <a:spLocks noGrp="1"/>
          </p:cNvSpPr>
          <p:nvPr>
            <p:ph sz="quarter" idx="4"/>
          </p:nvPr>
        </p:nvSpPr>
        <p:spPr>
          <a:xfrm>
            <a:off x="14580215" y="5917660"/>
            <a:ext cx="12243932" cy="870398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4A5C5DD-6F53-41E6-A040-038953023A3F}" type="datetimeFigureOut">
              <a:rPr lang="pt-BR" smtClean="0"/>
              <a:t>01/02/2020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311553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4A5C5DD-6F53-41E6-A040-038953023A3F}" type="datetimeFigureOut">
              <a:rPr lang="pt-BR" smtClean="0"/>
              <a:t>01/02/2020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180774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5C5DD-6F53-41E6-A040-038953023A3F}" type="datetimeFigureOut">
              <a:rPr lang="pt-BR" smtClean="0"/>
              <a:t>01/02/2020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1405688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pt-BR"/>
              <a:t>Clique para editar o título mestre</a:t>
            </a:r>
            <a:endParaRPr lang="en-US" dirty="0"/>
          </a:p>
        </p:txBody>
      </p:sp>
      <p:sp>
        <p:nvSpPr>
          <p:cNvPr id="3" name="Content Placeholder 2"/>
          <p:cNvSpPr>
            <a:spLocks noGrp="1"/>
          </p:cNvSpPr>
          <p:nvPr>
            <p:ph idx="1"/>
          </p:nvPr>
        </p:nvSpPr>
        <p:spPr>
          <a:xfrm>
            <a:off x="12243932" y="2332564"/>
            <a:ext cx="14580215" cy="11512811"/>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pt-BR"/>
              <a:t>Editar estilos de texto Mestre</a:t>
            </a:r>
          </a:p>
        </p:txBody>
      </p:sp>
      <p:sp>
        <p:nvSpPr>
          <p:cNvPr id="5" name="Date Placeholder 4"/>
          <p:cNvSpPr>
            <a:spLocks noGrp="1"/>
          </p:cNvSpPr>
          <p:nvPr>
            <p:ph type="dt" sz="half" idx="10"/>
          </p:nvPr>
        </p:nvSpPr>
        <p:spPr/>
        <p:txBody>
          <a:bodyPr/>
          <a:lstStyle/>
          <a:p>
            <a:fld id="{64A5C5DD-6F53-41E6-A040-038953023A3F}" type="datetimeFigureOut">
              <a:rPr lang="pt-BR" smtClean="0"/>
              <a:t>01/02/2020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208500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243932" y="2332564"/>
            <a:ext cx="14580215" cy="11512811"/>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pt-BR"/>
              <a:t>Clique no ícone para adicionar uma imagem</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pt-BR"/>
              <a:t>Editar estilos de texto Mestre</a:t>
            </a:r>
          </a:p>
        </p:txBody>
      </p:sp>
      <p:sp>
        <p:nvSpPr>
          <p:cNvPr id="5" name="Date Placeholder 4"/>
          <p:cNvSpPr>
            <a:spLocks noGrp="1"/>
          </p:cNvSpPr>
          <p:nvPr>
            <p:ph type="dt" sz="half" idx="10"/>
          </p:nvPr>
        </p:nvSpPr>
        <p:spPr/>
        <p:txBody>
          <a:bodyPr/>
          <a:lstStyle/>
          <a:p>
            <a:fld id="{64A5C5DD-6F53-41E6-A040-038953023A3F}" type="datetimeFigureOut">
              <a:rPr lang="pt-BR" smtClean="0"/>
              <a:t>01/02/2020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107510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862524"/>
            <a:ext cx="24840367" cy="313133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980029" y="4312617"/>
            <a:ext cx="24840367" cy="1027902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980029" y="15015407"/>
            <a:ext cx="6480096" cy="862523"/>
          </a:xfrm>
          <a:prstGeom prst="rect">
            <a:avLst/>
          </a:prstGeom>
        </p:spPr>
        <p:txBody>
          <a:bodyPr vert="horz" lIns="91440" tIns="45720" rIns="91440" bIns="45720" rtlCol="0" anchor="ctr"/>
          <a:lstStyle>
            <a:lvl1pPr algn="l">
              <a:defRPr sz="2835">
                <a:solidFill>
                  <a:schemeClr val="tx1">
                    <a:tint val="75000"/>
                  </a:schemeClr>
                </a:solidFill>
              </a:defRPr>
            </a:lvl1pPr>
          </a:lstStyle>
          <a:p>
            <a:fld id="{64A5C5DD-6F53-41E6-A040-038953023A3F}" type="datetimeFigureOut">
              <a:rPr lang="pt-BR" smtClean="0"/>
              <a:t>01/02/2020</a:t>
            </a:fld>
            <a:endParaRPr lang="pt-BR"/>
          </a:p>
        </p:txBody>
      </p:sp>
      <p:sp>
        <p:nvSpPr>
          <p:cNvPr id="5" name="Footer Placeholder 4"/>
          <p:cNvSpPr>
            <a:spLocks noGrp="1"/>
          </p:cNvSpPr>
          <p:nvPr>
            <p:ph type="ftr" sz="quarter" idx="3"/>
          </p:nvPr>
        </p:nvSpPr>
        <p:spPr>
          <a:xfrm>
            <a:off x="9540141" y="15015407"/>
            <a:ext cx="9720143" cy="862523"/>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0340300" y="15015407"/>
            <a:ext cx="6480096" cy="862523"/>
          </a:xfrm>
          <a:prstGeom prst="rect">
            <a:avLst/>
          </a:prstGeom>
        </p:spPr>
        <p:txBody>
          <a:bodyPr vert="horz" lIns="91440" tIns="45720" rIns="91440" bIns="45720" rtlCol="0" anchor="ctr"/>
          <a:lstStyle>
            <a:lvl1pPr algn="r">
              <a:defRPr sz="2835">
                <a:solidFill>
                  <a:schemeClr val="tx1">
                    <a:tint val="75000"/>
                  </a:schemeClr>
                </a:solidFill>
              </a:defRPr>
            </a:lvl1pPr>
          </a:lstStyle>
          <a:p>
            <a:fld id="{2B8E7747-C14A-4E68-9097-DDF26755E440}" type="slidenum">
              <a:rPr lang="pt-BR" smtClean="0"/>
              <a:t>‹nº›</a:t>
            </a:fld>
            <a:endParaRPr lang="pt-BR"/>
          </a:p>
        </p:txBody>
      </p:sp>
    </p:spTree>
    <p:extLst>
      <p:ext uri="{BB962C8B-B14F-4D97-AF65-F5344CB8AC3E}">
        <p14:creationId xmlns:p14="http://schemas.microsoft.com/office/powerpoint/2010/main" val="3300796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59996" rtl="0" eaLnBrk="1" latinLnBrk="0" hangingPunct="1">
        <a:lnSpc>
          <a:spcPct val="90000"/>
        </a:lnSpc>
        <a:spcBef>
          <a:spcPct val="0"/>
        </a:spcBef>
        <a:buNone/>
        <a:defRPr sz="10394" kern="120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sz="6614"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sz="5669"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sz="4724"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9pPr>
    </p:bodyStyle>
    <p:otherStyle>
      <a:defPPr>
        <a:defRPr lang="en-US"/>
      </a:defPPr>
      <a:lvl1pPr marL="0" algn="l" defTabSz="2159996" rtl="0" eaLnBrk="1" latinLnBrk="0" hangingPunct="1">
        <a:defRPr sz="4252" kern="1200">
          <a:solidFill>
            <a:schemeClr val="tx1"/>
          </a:solidFill>
          <a:latin typeface="+mn-lt"/>
          <a:ea typeface="+mn-ea"/>
          <a:cs typeface="+mn-cs"/>
        </a:defRPr>
      </a:lvl1pPr>
      <a:lvl2pPr marL="1079998" algn="l" defTabSz="2159996" rtl="0" eaLnBrk="1" latinLnBrk="0" hangingPunct="1">
        <a:defRPr sz="4252" kern="1200">
          <a:solidFill>
            <a:schemeClr val="tx1"/>
          </a:solidFill>
          <a:latin typeface="+mn-lt"/>
          <a:ea typeface="+mn-ea"/>
          <a:cs typeface="+mn-cs"/>
        </a:defRPr>
      </a:lvl2pPr>
      <a:lvl3pPr marL="2159996" algn="l" defTabSz="2159996" rtl="0" eaLnBrk="1" latinLnBrk="0" hangingPunct="1">
        <a:defRPr sz="4252" kern="1200">
          <a:solidFill>
            <a:schemeClr val="tx1"/>
          </a:solidFill>
          <a:latin typeface="+mn-lt"/>
          <a:ea typeface="+mn-ea"/>
          <a:cs typeface="+mn-cs"/>
        </a:defRPr>
      </a:lvl3pPr>
      <a:lvl4pPr marL="3239994" algn="l" defTabSz="2159996" rtl="0" eaLnBrk="1" latinLnBrk="0" hangingPunct="1">
        <a:defRPr sz="4252" kern="1200">
          <a:solidFill>
            <a:schemeClr val="tx1"/>
          </a:solidFill>
          <a:latin typeface="+mn-lt"/>
          <a:ea typeface="+mn-ea"/>
          <a:cs typeface="+mn-cs"/>
        </a:defRPr>
      </a:lvl4pPr>
      <a:lvl5pPr marL="4319991" algn="l" defTabSz="2159996" rtl="0" eaLnBrk="1" latinLnBrk="0" hangingPunct="1">
        <a:defRPr sz="4252" kern="1200">
          <a:solidFill>
            <a:schemeClr val="tx1"/>
          </a:solidFill>
          <a:latin typeface="+mn-lt"/>
          <a:ea typeface="+mn-ea"/>
          <a:cs typeface="+mn-cs"/>
        </a:defRPr>
      </a:lvl5pPr>
      <a:lvl6pPr marL="5399989" algn="l" defTabSz="2159996" rtl="0" eaLnBrk="1" latinLnBrk="0" hangingPunct="1">
        <a:defRPr sz="4252" kern="1200">
          <a:solidFill>
            <a:schemeClr val="tx1"/>
          </a:solidFill>
          <a:latin typeface="+mn-lt"/>
          <a:ea typeface="+mn-ea"/>
          <a:cs typeface="+mn-cs"/>
        </a:defRPr>
      </a:lvl6pPr>
      <a:lvl7pPr marL="6479987" algn="l" defTabSz="2159996" rtl="0" eaLnBrk="1" latinLnBrk="0" hangingPunct="1">
        <a:defRPr sz="4252" kern="1200">
          <a:solidFill>
            <a:schemeClr val="tx1"/>
          </a:solidFill>
          <a:latin typeface="+mn-lt"/>
          <a:ea typeface="+mn-ea"/>
          <a:cs typeface="+mn-cs"/>
        </a:defRPr>
      </a:lvl7pPr>
      <a:lvl8pPr marL="7559985" algn="l" defTabSz="2159996" rtl="0" eaLnBrk="1" latinLnBrk="0" hangingPunct="1">
        <a:defRPr sz="4252" kern="1200">
          <a:solidFill>
            <a:schemeClr val="tx1"/>
          </a:solidFill>
          <a:latin typeface="+mn-lt"/>
          <a:ea typeface="+mn-ea"/>
          <a:cs typeface="+mn-cs"/>
        </a:defRPr>
      </a:lvl8pPr>
      <a:lvl9pPr marL="8639983" algn="l" defTabSz="2159996" rtl="0" eaLnBrk="1" latinLnBrk="0" hangingPunct="1">
        <a:defRPr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ângulo 32"/>
          <p:cNvSpPr/>
          <p:nvPr/>
        </p:nvSpPr>
        <p:spPr>
          <a:xfrm>
            <a:off x="19069678" y="12501663"/>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p:cNvSpPr/>
          <p:nvPr/>
        </p:nvSpPr>
        <p:spPr>
          <a:xfrm>
            <a:off x="19155217" y="8375598"/>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p:cNvSpPr/>
          <p:nvPr/>
        </p:nvSpPr>
        <p:spPr>
          <a:xfrm>
            <a:off x="693415" y="12857380"/>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p:cNvSpPr/>
          <p:nvPr/>
        </p:nvSpPr>
        <p:spPr>
          <a:xfrm>
            <a:off x="736185" y="11290277"/>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693416" y="6241019"/>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Retângulo 16"/>
          <p:cNvSpPr/>
          <p:nvPr/>
        </p:nvSpPr>
        <p:spPr>
          <a:xfrm>
            <a:off x="693416" y="4984035"/>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922023" y="656062"/>
            <a:ext cx="24178421" cy="381896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b="1" dirty="0" err="1">
                <a:latin typeface="Arial" panose="020B0604020202020204" pitchFamily="34" charset="0"/>
                <a:cs typeface="Arial" panose="020B0604020202020204" pitchFamily="34" charset="0"/>
              </a:rPr>
              <a:t>Hemi-retinal</a:t>
            </a:r>
            <a:r>
              <a:rPr lang="pt-BR" sz="6000" b="1" dirty="0">
                <a:latin typeface="Arial" panose="020B0604020202020204" pitchFamily="34" charset="0"/>
                <a:cs typeface="Arial" panose="020B0604020202020204" pitchFamily="34" charset="0"/>
              </a:rPr>
              <a:t> </a:t>
            </a:r>
            <a:r>
              <a:rPr lang="pt-BR" sz="6000" b="1" dirty="0" err="1">
                <a:latin typeface="Arial" panose="020B0604020202020204" pitchFamily="34" charset="0"/>
                <a:cs typeface="Arial" panose="020B0604020202020204" pitchFamily="34" charset="0"/>
              </a:rPr>
              <a:t>Vein</a:t>
            </a:r>
            <a:r>
              <a:rPr lang="pt-BR" sz="6000" b="1" dirty="0">
                <a:latin typeface="Arial" panose="020B0604020202020204" pitchFamily="34" charset="0"/>
                <a:cs typeface="Arial" panose="020B0604020202020204" pitchFamily="34" charset="0"/>
              </a:rPr>
              <a:t> </a:t>
            </a:r>
            <a:r>
              <a:rPr lang="pt-BR" sz="6000" b="1" dirty="0" err="1">
                <a:latin typeface="Arial" panose="020B0604020202020204" pitchFamily="34" charset="0"/>
                <a:cs typeface="Arial" panose="020B0604020202020204" pitchFamily="34" charset="0"/>
              </a:rPr>
              <a:t>Occlusion</a:t>
            </a:r>
            <a:r>
              <a:rPr lang="pt-BR" sz="6000" b="1" dirty="0">
                <a:latin typeface="Arial" panose="020B0604020202020204" pitchFamily="34" charset="0"/>
                <a:cs typeface="Arial" panose="020B0604020202020204" pitchFamily="34" charset="0"/>
              </a:rPr>
              <a:t>: A Case Report.</a:t>
            </a:r>
            <a:endParaRPr lang="pt-BR" sz="5400" b="1" dirty="0">
              <a:latin typeface="Arial" panose="020B0604020202020204" pitchFamily="34" charset="0"/>
              <a:cs typeface="Arial" panose="020B0604020202020204" pitchFamily="34" charset="0"/>
            </a:endParaRPr>
          </a:p>
          <a:p>
            <a:pPr algn="ctr"/>
            <a:r>
              <a:rPr lang="pt-BR" sz="3200" dirty="0" err="1">
                <a:latin typeface="Arial" panose="020B0604020202020204" pitchFamily="34" charset="0"/>
                <a:cs typeface="Arial" panose="020B0604020202020204" pitchFamily="34" charset="0"/>
              </a:rPr>
              <a:t>Nathália</a:t>
            </a:r>
            <a:r>
              <a:rPr lang="pt-BR" sz="3200" dirty="0">
                <a:latin typeface="Arial" panose="020B0604020202020204" pitchFamily="34" charset="0"/>
                <a:cs typeface="Arial" panose="020B0604020202020204" pitchFamily="34" charset="0"/>
              </a:rPr>
              <a:t> </a:t>
            </a:r>
            <a:r>
              <a:rPr lang="pt-BR" sz="3200" dirty="0" err="1">
                <a:latin typeface="Arial" panose="020B0604020202020204" pitchFamily="34" charset="0"/>
                <a:cs typeface="Arial" panose="020B0604020202020204" pitchFamily="34" charset="0"/>
              </a:rPr>
              <a:t>Nishiyama</a:t>
            </a:r>
            <a:r>
              <a:rPr lang="pt-BR" sz="3200" dirty="0">
                <a:latin typeface="Arial" panose="020B0604020202020204" pitchFamily="34" charset="0"/>
                <a:cs typeface="Arial" panose="020B0604020202020204" pitchFamily="34" charset="0"/>
              </a:rPr>
              <a:t> </a:t>
            </a:r>
            <a:r>
              <a:rPr lang="pt-BR" sz="3200" dirty="0" err="1">
                <a:latin typeface="Arial" panose="020B0604020202020204" pitchFamily="34" charset="0"/>
                <a:cs typeface="Arial" panose="020B0604020202020204" pitchFamily="34" charset="0"/>
              </a:rPr>
              <a:t>Tondelli</a:t>
            </a:r>
            <a:r>
              <a:rPr lang="pt-BR" sz="3200" dirty="0">
                <a:latin typeface="Arial" panose="020B0604020202020204" pitchFamily="34" charset="0"/>
                <a:cs typeface="Arial" panose="020B0604020202020204" pitchFamily="34" charset="0"/>
              </a:rPr>
              <a:t> ¹, Rafael Garcia², Paulo Henrique Horizonte², Henrique Leber², Luciano </a:t>
            </a:r>
            <a:r>
              <a:rPr lang="pt-BR" sz="3200" dirty="0" err="1">
                <a:latin typeface="Arial" panose="020B0604020202020204" pitchFamily="34" charset="0"/>
                <a:cs typeface="Arial" panose="020B0604020202020204" pitchFamily="34" charset="0"/>
              </a:rPr>
              <a:t>Fuzzato</a:t>
            </a:r>
            <a:r>
              <a:rPr lang="pt-BR" sz="3200" dirty="0">
                <a:latin typeface="Arial" panose="020B0604020202020204" pitchFamily="34" charset="0"/>
                <a:cs typeface="Arial" panose="020B0604020202020204" pitchFamily="34" charset="0"/>
              </a:rPr>
              <a:t> Filho², Fernanda </a:t>
            </a:r>
            <a:r>
              <a:rPr lang="pt-BR" sz="3200" dirty="0" err="1">
                <a:latin typeface="Arial" panose="020B0604020202020204" pitchFamily="34" charset="0"/>
                <a:cs typeface="Arial" panose="020B0604020202020204" pitchFamily="34" charset="0"/>
              </a:rPr>
              <a:t>Salata</a:t>
            </a:r>
            <a:r>
              <a:rPr lang="pt-BR" sz="3200" dirty="0">
                <a:latin typeface="Arial" panose="020B0604020202020204" pitchFamily="34" charset="0"/>
                <a:cs typeface="Arial" panose="020B0604020202020204" pitchFamily="34" charset="0"/>
              </a:rPr>
              <a:t> Antunes³, </a:t>
            </a:r>
            <a:r>
              <a:rPr lang="pt-BR" sz="3200" dirty="0" err="1">
                <a:latin typeface="Arial" panose="020B0604020202020204" pitchFamily="34" charset="0"/>
                <a:cs typeface="Arial" panose="020B0604020202020204" pitchFamily="34" charset="0"/>
              </a:rPr>
              <a:t>Gabriella</a:t>
            </a:r>
            <a:r>
              <a:rPr lang="pt-BR" sz="3200" dirty="0">
                <a:latin typeface="Arial" panose="020B0604020202020204" pitchFamily="34" charset="0"/>
                <a:cs typeface="Arial" panose="020B0604020202020204" pitchFamily="34" charset="0"/>
              </a:rPr>
              <a:t> </a:t>
            </a:r>
            <a:r>
              <a:rPr lang="pt-BR" sz="3200" dirty="0" err="1">
                <a:latin typeface="Arial" panose="020B0604020202020204" pitchFamily="34" charset="0"/>
                <a:cs typeface="Arial" panose="020B0604020202020204" pitchFamily="34" charset="0"/>
              </a:rPr>
              <a:t>Marranghello</a:t>
            </a:r>
            <a:r>
              <a:rPr lang="pt-BR" sz="3200" dirty="0">
                <a:latin typeface="Arial" panose="020B0604020202020204" pitchFamily="34" charset="0"/>
                <a:cs typeface="Arial" panose="020B0604020202020204" pitchFamily="34" charset="0"/>
              </a:rPr>
              <a:t> </a:t>
            </a:r>
            <a:r>
              <a:rPr lang="pt-BR" sz="3200" dirty="0" smtClean="0">
                <a:latin typeface="Arial" panose="020B0604020202020204" pitchFamily="34" charset="0"/>
                <a:cs typeface="Arial" panose="020B0604020202020204" pitchFamily="34" charset="0"/>
              </a:rPr>
              <a:t>Mingion</a:t>
            </a:r>
            <a:r>
              <a:rPr lang="pt-BR" sz="3200" dirty="0" smtClean="0">
                <a:solidFill>
                  <a:schemeClr val="bg1"/>
                </a:solidFill>
                <a:latin typeface="Arial" panose="020B0604020202020204" pitchFamily="34" charset="0"/>
                <a:cs typeface="Arial" panose="020B0604020202020204" pitchFamily="34" charset="0"/>
              </a:rPr>
              <a:t>e¹</a:t>
            </a:r>
            <a:r>
              <a:rPr lang="pt-BR" sz="3200" dirty="0" smtClean="0">
                <a:latin typeface="Arial" panose="020B0604020202020204" pitchFamily="34" charset="0"/>
                <a:cs typeface="Arial" panose="020B0604020202020204" pitchFamily="34" charset="0"/>
              </a:rPr>
              <a:t>, </a:t>
            </a:r>
            <a:r>
              <a:rPr lang="pt-BR" sz="3200" dirty="0">
                <a:latin typeface="Arial" panose="020B0604020202020204" pitchFamily="34" charset="0"/>
                <a:cs typeface="Arial" panose="020B0604020202020204" pitchFamily="34" charset="0"/>
              </a:rPr>
              <a:t>Mariana da Rocha Martini³, André Marcelo </a:t>
            </a:r>
            <a:r>
              <a:rPr lang="pt-BR" sz="3200" dirty="0">
                <a:solidFill>
                  <a:schemeClr val="bg1"/>
                </a:solidFill>
                <a:latin typeface="Arial" panose="020B0604020202020204" pitchFamily="34" charset="0"/>
                <a:cs typeface="Arial" panose="020B0604020202020204" pitchFamily="34" charset="0"/>
              </a:rPr>
              <a:t>Vieira </a:t>
            </a:r>
            <a:r>
              <a:rPr lang="pt-BR" sz="3200" dirty="0" smtClean="0">
                <a:solidFill>
                  <a:schemeClr val="bg1"/>
                </a:solidFill>
                <a:latin typeface="Arial" panose="020B0604020202020204" pitchFamily="34" charset="0"/>
                <a:cs typeface="Arial" panose="020B0604020202020204" pitchFamily="34" charset="0"/>
              </a:rPr>
              <a:t>Gomes</a:t>
            </a:r>
            <a:endParaRPr lang="pt-BR" sz="3200" dirty="0">
              <a:solidFill>
                <a:schemeClr val="bg1"/>
              </a:solidFill>
              <a:latin typeface="Arial" panose="020B0604020202020204" pitchFamily="34" charset="0"/>
              <a:cs typeface="Arial" panose="020B0604020202020204" pitchFamily="34" charset="0"/>
            </a:endParaRPr>
          </a:p>
        </p:txBody>
      </p:sp>
      <p:pic>
        <p:nvPicPr>
          <p:cNvPr id="6" name="Imagem 5"/>
          <p:cNvPicPr>
            <a:picLocks noChangeAspect="1"/>
          </p:cNvPicPr>
          <p:nvPr/>
        </p:nvPicPr>
        <p:blipFill>
          <a:blip r:embed="rId3"/>
          <a:stretch>
            <a:fillRect/>
          </a:stretch>
        </p:blipFill>
        <p:spPr>
          <a:xfrm>
            <a:off x="881643" y="824306"/>
            <a:ext cx="2824491" cy="2671048"/>
          </a:xfrm>
          <a:prstGeom prst="rect">
            <a:avLst/>
          </a:prstGeom>
        </p:spPr>
      </p:pic>
      <p:sp>
        <p:nvSpPr>
          <p:cNvPr id="8" name="Text Box 526"/>
          <p:cNvSpPr txBox="1">
            <a:spLocks noChangeArrowheads="1"/>
          </p:cNvSpPr>
          <p:nvPr/>
        </p:nvSpPr>
        <p:spPr bwMode="auto">
          <a:xfrm>
            <a:off x="755406" y="5711758"/>
            <a:ext cx="8667006" cy="41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altLang="pt-BR" sz="2400" dirty="0"/>
              <a:t>To describe a case of hemi-retinal central vein occlusion.</a:t>
            </a:r>
          </a:p>
        </p:txBody>
      </p:sp>
      <p:sp>
        <p:nvSpPr>
          <p:cNvPr id="9"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723608" y="5038476"/>
            <a:ext cx="19415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PURPOSE</a:t>
            </a:r>
            <a:endParaRPr lang="pt-BR" altLang="pt-BR" sz="2999" b="1" dirty="0">
              <a:latin typeface="Tahoma" panose="020B0604030504040204" pitchFamily="34" charset="0"/>
            </a:endParaRPr>
          </a:p>
        </p:txBody>
      </p:sp>
      <p:sp>
        <p:nvSpPr>
          <p:cNvPr id="19" name="Text Box 526"/>
          <p:cNvSpPr txBox="1">
            <a:spLocks noChangeArrowheads="1"/>
          </p:cNvSpPr>
          <p:nvPr/>
        </p:nvSpPr>
        <p:spPr bwMode="auto">
          <a:xfrm>
            <a:off x="19155217" y="4862626"/>
            <a:ext cx="8667006" cy="367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altLang="pt-BR" sz="2400" dirty="0" err="1"/>
              <a:t>Fundoscopy</a:t>
            </a:r>
            <a:r>
              <a:rPr lang="en-US" altLang="pt-BR" sz="2400" dirty="0"/>
              <a:t> revealed retinal hemorrhages throughout the inferior retinal hemisphere of the right eye. Fluorescence angiography showed extensive areas of vascular non-perfusion in the inferior retinal quadrants. The spectral domain OCT demonstrated a cystoid macular edema in the left eye. His IOP was normal in both eyes. Anterior segment examination was bilaterally unremarkable. The patient is being currently treated with </a:t>
            </a:r>
            <a:r>
              <a:rPr lang="en-US" altLang="pt-BR" sz="2400" dirty="0" err="1"/>
              <a:t>intravitreal</a:t>
            </a:r>
            <a:r>
              <a:rPr lang="en-US" altLang="pt-BR" sz="2400" dirty="0"/>
              <a:t> anti-VEGF therapy, with gradual improvement of vision.</a:t>
            </a:r>
          </a:p>
          <a:p>
            <a:pPr algn="just" eaLnBrk="1" hangingPunct="1">
              <a:spcBef>
                <a:spcPct val="0"/>
              </a:spcBef>
              <a:buFontTx/>
              <a:buNone/>
            </a:pPr>
            <a:endParaRPr lang="en-US" altLang="pt-BR" sz="2000" dirty="0"/>
          </a:p>
        </p:txBody>
      </p:sp>
      <p:sp>
        <p:nvSpPr>
          <p:cNvPr id="21" name="Text Box 526"/>
          <p:cNvSpPr txBox="1">
            <a:spLocks noChangeArrowheads="1"/>
          </p:cNvSpPr>
          <p:nvPr/>
        </p:nvSpPr>
        <p:spPr bwMode="auto">
          <a:xfrm>
            <a:off x="736185" y="7094260"/>
            <a:ext cx="8667006" cy="411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buNone/>
            </a:pPr>
            <a:r>
              <a:rPr lang="en-US" sz="2400" dirty="0">
                <a:cs typeface="Arial" panose="020B0604020202020204" pitchFamily="34" charset="0"/>
              </a:rPr>
              <a:t>Retinal vein occlusions are divided according to the location of the occlusive event. They can be classified as branch retinal vein occlusion, hemi-retinal vein occlusion (HRVO) and central retinal vein occlusion (CRVO). Visual loss is usually due to macular edema and retinal ischemia. Risk factors include diabetes mellitus, hypertension, hyperlipidemia, glaucoma and smoking. It is known that HRVO is clinically related to CRVO. The underlying pathophysiology is a congenital anatomic variation: a two-trunked central retinal vein in the anterior part of the optic nerve. As in the CRVO, an occlusion of one of these trunks can occur, causing a HRVO.</a:t>
            </a:r>
          </a:p>
        </p:txBody>
      </p:sp>
      <p:sp>
        <p:nvSpPr>
          <p:cNvPr id="22"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755406" y="6363877"/>
            <a:ext cx="3235151"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INTRODUCTION</a:t>
            </a:r>
            <a:endParaRPr lang="pt-BR" altLang="pt-BR" sz="2999" b="1" dirty="0">
              <a:latin typeface="Tahoma" panose="020B0604030504040204" pitchFamily="34" charset="0"/>
            </a:endParaRPr>
          </a:p>
        </p:txBody>
      </p:sp>
      <p:sp>
        <p:nvSpPr>
          <p:cNvPr id="24" name="Text Box 526"/>
          <p:cNvSpPr txBox="1">
            <a:spLocks noChangeArrowheads="1"/>
          </p:cNvSpPr>
          <p:nvPr/>
        </p:nvSpPr>
        <p:spPr bwMode="auto">
          <a:xfrm>
            <a:off x="693416" y="12207585"/>
            <a:ext cx="8522015" cy="41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altLang="pt-BR" sz="2400" dirty="0"/>
              <a:t>Medical record review.</a:t>
            </a:r>
          </a:p>
        </p:txBody>
      </p:sp>
      <p:sp>
        <p:nvSpPr>
          <p:cNvPr id="25"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755406" y="11367186"/>
            <a:ext cx="2036105"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METHODS</a:t>
            </a:r>
            <a:endParaRPr lang="pt-BR" altLang="pt-BR" sz="2999" b="1" dirty="0">
              <a:latin typeface="Tahoma" panose="020B0604030504040204" pitchFamily="34" charset="0"/>
            </a:endParaRPr>
          </a:p>
        </p:txBody>
      </p:sp>
      <p:sp>
        <p:nvSpPr>
          <p:cNvPr id="26"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827788" y="12968964"/>
            <a:ext cx="1837332"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RESULTS</a:t>
            </a:r>
            <a:endParaRPr lang="pt-BR" altLang="pt-BR" sz="2999" b="1" dirty="0">
              <a:latin typeface="Tahoma" panose="020B0604030504040204" pitchFamily="34" charset="0"/>
            </a:endParaRPr>
          </a:p>
        </p:txBody>
      </p:sp>
      <p:sp>
        <p:nvSpPr>
          <p:cNvPr id="27"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19232798" y="8554588"/>
            <a:ext cx="2622804"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DISCUSSION</a:t>
            </a:r>
            <a:endParaRPr lang="pt-BR" altLang="pt-BR" sz="2999" b="1" dirty="0">
              <a:latin typeface="Tahoma" panose="020B0604030504040204" pitchFamily="34" charset="0"/>
            </a:endParaRPr>
          </a:p>
        </p:txBody>
      </p:sp>
      <p:sp>
        <p:nvSpPr>
          <p:cNvPr id="28" name="Text Box 526"/>
          <p:cNvSpPr txBox="1">
            <a:spLocks noChangeArrowheads="1"/>
          </p:cNvSpPr>
          <p:nvPr/>
        </p:nvSpPr>
        <p:spPr bwMode="auto">
          <a:xfrm>
            <a:off x="19155217" y="9026191"/>
            <a:ext cx="8667006" cy="337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altLang="pt-BR" sz="2400" dirty="0"/>
              <a:t>HRVO has a clinical evolution, prognosis and therapy comparable to OVCR. Thus, complications such as macular edema and </a:t>
            </a:r>
            <a:r>
              <a:rPr lang="en-US" altLang="pt-BR" sz="2400" dirty="0" err="1"/>
              <a:t>neovascular</a:t>
            </a:r>
            <a:r>
              <a:rPr lang="en-US" altLang="pt-BR" sz="2400" dirty="0"/>
              <a:t> glaucoma should be promptly addressed. Follow-up is dependent on the clinical picture. In the current era of anti-VEGF injections, monthly follow-up is needed with OCT for monitoring treatment response and planning therapy. </a:t>
            </a:r>
            <a:r>
              <a:rPr lang="en-US" altLang="pt-BR" sz="2400" dirty="0" err="1"/>
              <a:t>Intravitreal</a:t>
            </a:r>
            <a:r>
              <a:rPr lang="en-US" altLang="pt-BR" sz="2400" dirty="0"/>
              <a:t> steroids may be considered in some cases. If neovascularization develops, retinal pan-photocoagulation must be performed. </a:t>
            </a:r>
          </a:p>
        </p:txBody>
      </p:sp>
      <p:sp>
        <p:nvSpPr>
          <p:cNvPr id="29"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19232798" y="12602895"/>
            <a:ext cx="3145383"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BIBLIOGRAPHY</a:t>
            </a:r>
            <a:endParaRPr lang="pt-BR" altLang="pt-BR" sz="2999" b="1" dirty="0">
              <a:latin typeface="Tahoma" panose="020B0604030504040204" pitchFamily="34" charset="0"/>
            </a:endParaRPr>
          </a:p>
        </p:txBody>
      </p:sp>
      <p:sp>
        <p:nvSpPr>
          <p:cNvPr id="30" name="Text Box 526"/>
          <p:cNvSpPr txBox="1">
            <a:spLocks noChangeArrowheads="1"/>
          </p:cNvSpPr>
          <p:nvPr/>
        </p:nvSpPr>
        <p:spPr bwMode="auto">
          <a:xfrm>
            <a:off x="19155217" y="13323582"/>
            <a:ext cx="8667006" cy="3125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altLang="pt-BR" sz="1800" dirty="0">
                <a:cs typeface="Arial" panose="020B0604020202020204" pitchFamily="34" charset="0"/>
              </a:rPr>
              <a:t>1- </a:t>
            </a:r>
            <a:r>
              <a:rPr lang="en-US" sz="1800" dirty="0">
                <a:cs typeface="Arial" panose="020B0604020202020204" pitchFamily="34" charset="0"/>
              </a:rPr>
              <a:t>Basic and Clinical Science Course 2016-2017 American Academy of Ophthalmology. </a:t>
            </a:r>
          </a:p>
          <a:p>
            <a:pPr algn="just">
              <a:spcBef>
                <a:spcPct val="0"/>
              </a:spcBef>
              <a:buNone/>
            </a:pPr>
            <a:r>
              <a:rPr lang="pt-BR" sz="1800" dirty="0">
                <a:cs typeface="Arial" panose="020B0604020202020204" pitchFamily="34" charset="0"/>
              </a:rPr>
              <a:t>2 - </a:t>
            </a:r>
            <a:r>
              <a:rPr lang="pt-BR" sz="1800" dirty="0" err="1">
                <a:cs typeface="Arial" panose="020B0604020202020204" pitchFamily="34" charset="0"/>
              </a:rPr>
              <a:t>Agarwal</a:t>
            </a:r>
            <a:r>
              <a:rPr lang="pt-BR" sz="1800" dirty="0">
                <a:cs typeface="Arial" panose="020B0604020202020204" pitchFamily="34" charset="0"/>
              </a:rPr>
              <a:t>, P, et al. A </a:t>
            </a:r>
            <a:r>
              <a:rPr lang="pt-BR" sz="1800" dirty="0" err="1">
                <a:cs typeface="Arial" panose="020B0604020202020204" pitchFamily="34" charset="0"/>
              </a:rPr>
              <a:t>rare</a:t>
            </a:r>
            <a:r>
              <a:rPr lang="pt-BR" sz="1800" dirty="0">
                <a:cs typeface="Arial" panose="020B0604020202020204" pitchFamily="34" charset="0"/>
              </a:rPr>
              <a:t> case </a:t>
            </a:r>
            <a:r>
              <a:rPr lang="pt-BR" sz="1800" dirty="0" err="1">
                <a:cs typeface="Arial" panose="020B0604020202020204" pitchFamily="34" charset="0"/>
              </a:rPr>
              <a:t>having</a:t>
            </a:r>
            <a:r>
              <a:rPr lang="pt-BR" sz="1800" dirty="0">
                <a:cs typeface="Arial" panose="020B0604020202020204" pitchFamily="34" charset="0"/>
              </a:rPr>
              <a:t> </a:t>
            </a:r>
            <a:r>
              <a:rPr lang="pt-BR" sz="1800" dirty="0" err="1">
                <a:cs typeface="Arial" panose="020B0604020202020204" pitchFamily="34" charset="0"/>
              </a:rPr>
              <a:t>hemi-retinal</a:t>
            </a:r>
            <a:r>
              <a:rPr lang="pt-BR" sz="1800" dirty="0">
                <a:cs typeface="Arial" panose="020B0604020202020204" pitchFamily="34" charset="0"/>
              </a:rPr>
              <a:t> </a:t>
            </a:r>
            <a:r>
              <a:rPr lang="pt-BR" sz="1800" dirty="0" err="1">
                <a:cs typeface="Arial" panose="020B0604020202020204" pitchFamily="34" charset="0"/>
              </a:rPr>
              <a:t>artery</a:t>
            </a:r>
            <a:r>
              <a:rPr lang="pt-BR" sz="1800" dirty="0">
                <a:cs typeface="Arial" panose="020B0604020202020204" pitchFamily="34" charset="0"/>
              </a:rPr>
              <a:t> </a:t>
            </a:r>
            <a:r>
              <a:rPr lang="pt-BR" sz="1800" dirty="0" err="1">
                <a:cs typeface="Arial" panose="020B0604020202020204" pitchFamily="34" charset="0"/>
              </a:rPr>
              <a:t>occlusion</a:t>
            </a:r>
            <a:r>
              <a:rPr lang="pt-BR" sz="1800" dirty="0">
                <a:cs typeface="Arial" panose="020B0604020202020204" pitchFamily="34" charset="0"/>
              </a:rPr>
              <a:t> in </a:t>
            </a:r>
            <a:r>
              <a:rPr lang="pt-BR" sz="1800" dirty="0" err="1">
                <a:cs typeface="Arial" panose="020B0604020202020204" pitchFamily="34" charset="0"/>
              </a:rPr>
              <a:t>one</a:t>
            </a:r>
            <a:r>
              <a:rPr lang="pt-BR" sz="1800" dirty="0">
                <a:cs typeface="Arial" panose="020B0604020202020204" pitchFamily="34" charset="0"/>
              </a:rPr>
              <a:t> </a:t>
            </a:r>
            <a:r>
              <a:rPr lang="pt-BR" sz="1800" dirty="0" err="1">
                <a:cs typeface="Arial" panose="020B0604020202020204" pitchFamily="34" charset="0"/>
              </a:rPr>
              <a:t>eye</a:t>
            </a:r>
            <a:r>
              <a:rPr lang="pt-BR" sz="1800" dirty="0">
                <a:cs typeface="Arial" panose="020B0604020202020204" pitchFamily="34" charset="0"/>
              </a:rPr>
              <a:t> </a:t>
            </a:r>
            <a:r>
              <a:rPr lang="pt-BR" sz="1800" dirty="0" err="1">
                <a:cs typeface="Arial" panose="020B0604020202020204" pitchFamily="34" charset="0"/>
              </a:rPr>
              <a:t>and</a:t>
            </a:r>
            <a:r>
              <a:rPr lang="pt-BR" sz="1800" dirty="0">
                <a:cs typeface="Arial" panose="020B0604020202020204" pitchFamily="34" charset="0"/>
              </a:rPr>
              <a:t> </a:t>
            </a:r>
            <a:r>
              <a:rPr lang="pt-BR" sz="1800" dirty="0" err="1">
                <a:cs typeface="Arial" panose="020B0604020202020204" pitchFamily="34" charset="0"/>
              </a:rPr>
              <a:t>hemi-retinal</a:t>
            </a:r>
            <a:r>
              <a:rPr lang="pt-BR" sz="1800" dirty="0">
                <a:cs typeface="Arial" panose="020B0604020202020204" pitchFamily="34" charset="0"/>
              </a:rPr>
              <a:t> </a:t>
            </a:r>
            <a:r>
              <a:rPr lang="pt-BR" sz="1800" dirty="0" err="1">
                <a:cs typeface="Arial" panose="020B0604020202020204" pitchFamily="34" charset="0"/>
              </a:rPr>
              <a:t>vein</a:t>
            </a:r>
            <a:r>
              <a:rPr lang="pt-BR" sz="1800" dirty="0">
                <a:cs typeface="Arial" panose="020B0604020202020204" pitchFamily="34" charset="0"/>
              </a:rPr>
              <a:t> </a:t>
            </a:r>
            <a:r>
              <a:rPr lang="pt-BR" sz="1800" dirty="0" err="1">
                <a:cs typeface="Arial" panose="020B0604020202020204" pitchFamily="34" charset="0"/>
              </a:rPr>
              <a:t>occlusion</a:t>
            </a:r>
            <a:r>
              <a:rPr lang="pt-BR" sz="1800" dirty="0">
                <a:cs typeface="Arial" panose="020B0604020202020204" pitchFamily="34" charset="0"/>
              </a:rPr>
              <a:t> in </a:t>
            </a:r>
            <a:r>
              <a:rPr lang="pt-BR" sz="1800" dirty="0" err="1">
                <a:cs typeface="Arial" panose="020B0604020202020204" pitchFamily="34" charset="0"/>
              </a:rPr>
              <a:t>the</a:t>
            </a:r>
            <a:r>
              <a:rPr lang="pt-BR" sz="1800" dirty="0">
                <a:cs typeface="Arial" panose="020B0604020202020204" pitchFamily="34" charset="0"/>
              </a:rPr>
              <a:t> </a:t>
            </a:r>
            <a:r>
              <a:rPr lang="pt-BR" sz="1800" dirty="0" err="1">
                <a:cs typeface="Arial" panose="020B0604020202020204" pitchFamily="34" charset="0"/>
              </a:rPr>
              <a:t>other</a:t>
            </a:r>
            <a:r>
              <a:rPr lang="pt-BR" sz="1800" dirty="0">
                <a:cs typeface="Arial" panose="020B0604020202020204" pitchFamily="34" charset="0"/>
              </a:rPr>
              <a:t>: </a:t>
            </a:r>
            <a:r>
              <a:rPr lang="pt-BR" sz="1800" dirty="0" err="1">
                <a:cs typeface="Arial" panose="020B0604020202020204" pitchFamily="34" charset="0"/>
              </a:rPr>
              <a:t>Diverse</a:t>
            </a:r>
            <a:r>
              <a:rPr lang="pt-BR" sz="1800" dirty="0">
                <a:cs typeface="Arial" panose="020B0604020202020204" pitchFamily="34" charset="0"/>
              </a:rPr>
              <a:t> </a:t>
            </a:r>
            <a:r>
              <a:rPr lang="pt-BR" sz="1800" dirty="0" err="1">
                <a:cs typeface="Arial" panose="020B0604020202020204" pitchFamily="34" charset="0"/>
              </a:rPr>
              <a:t>manifestations</a:t>
            </a:r>
            <a:r>
              <a:rPr lang="pt-BR" sz="1800" dirty="0">
                <a:cs typeface="Arial" panose="020B0604020202020204" pitchFamily="34" charset="0"/>
              </a:rPr>
              <a:t> </a:t>
            </a:r>
            <a:r>
              <a:rPr lang="pt-BR" sz="1800" dirty="0" err="1">
                <a:cs typeface="Arial" panose="020B0604020202020204" pitchFamily="34" charset="0"/>
              </a:rPr>
              <a:t>of</a:t>
            </a:r>
            <a:r>
              <a:rPr lang="pt-BR" sz="1800" dirty="0">
                <a:cs typeface="Arial" panose="020B0604020202020204" pitchFamily="34" charset="0"/>
              </a:rPr>
              <a:t> </a:t>
            </a:r>
            <a:r>
              <a:rPr lang="pt-BR" sz="1800" dirty="0" err="1">
                <a:cs typeface="Arial" panose="020B0604020202020204" pitchFamily="34" charset="0"/>
              </a:rPr>
              <a:t>retinal</a:t>
            </a:r>
            <a:r>
              <a:rPr lang="pt-BR" sz="1800" dirty="0">
                <a:cs typeface="Arial" panose="020B0604020202020204" pitchFamily="34" charset="0"/>
              </a:rPr>
              <a:t> vascular </a:t>
            </a:r>
            <a:r>
              <a:rPr lang="pt-BR" sz="1800" dirty="0" err="1">
                <a:cs typeface="Arial" panose="020B0604020202020204" pitchFamily="34" charset="0"/>
              </a:rPr>
              <a:t>occlusion</a:t>
            </a:r>
            <a:r>
              <a:rPr lang="pt-BR" sz="1800" dirty="0">
                <a:cs typeface="Arial" panose="020B0604020202020204" pitchFamily="34" charset="0"/>
              </a:rPr>
              <a:t>. </a:t>
            </a:r>
            <a:r>
              <a:rPr lang="pt-BR" sz="1800" dirty="0" err="1">
                <a:cs typeface="Arial" panose="020B0604020202020204" pitchFamily="34" charset="0"/>
              </a:rPr>
              <a:t>Indian</a:t>
            </a:r>
            <a:r>
              <a:rPr lang="pt-BR" sz="1800" dirty="0">
                <a:cs typeface="Arial" panose="020B0604020202020204" pitchFamily="34" charset="0"/>
              </a:rPr>
              <a:t> J </a:t>
            </a:r>
            <a:r>
              <a:rPr lang="pt-BR" sz="1800" dirty="0" err="1">
                <a:cs typeface="Arial" panose="020B0604020202020204" pitchFamily="34" charset="0"/>
              </a:rPr>
              <a:t>Ophthalmol</a:t>
            </a:r>
            <a:r>
              <a:rPr lang="pt-BR" sz="1800" dirty="0">
                <a:cs typeface="Arial" panose="020B0604020202020204" pitchFamily="34" charset="0"/>
              </a:rPr>
              <a:t>. 2019 </a:t>
            </a:r>
            <a:r>
              <a:rPr lang="pt-BR" sz="1800" dirty="0" err="1">
                <a:cs typeface="Arial" panose="020B0604020202020204" pitchFamily="34" charset="0"/>
              </a:rPr>
              <a:t>Feb</a:t>
            </a:r>
            <a:r>
              <a:rPr lang="pt-BR" sz="1800" dirty="0">
                <a:cs typeface="Arial" panose="020B0604020202020204" pitchFamily="34" charset="0"/>
              </a:rPr>
              <a:t>; 67(2): 273–274.</a:t>
            </a:r>
          </a:p>
          <a:p>
            <a:pPr algn="just">
              <a:spcBef>
                <a:spcPct val="0"/>
              </a:spcBef>
              <a:buNone/>
            </a:pPr>
            <a:r>
              <a:rPr lang="pt-BR" sz="1800" dirty="0">
                <a:cs typeface="Arial" panose="020B0604020202020204" pitchFamily="34" charset="0"/>
              </a:rPr>
              <a:t>3 - </a:t>
            </a:r>
            <a:r>
              <a:rPr lang="pt-BR" sz="1800" dirty="0" err="1">
                <a:cs typeface="Arial" panose="020B0604020202020204" pitchFamily="34" charset="0"/>
              </a:rPr>
              <a:t>Loukovaara</a:t>
            </a:r>
            <a:r>
              <a:rPr lang="pt-BR" sz="1800" dirty="0">
                <a:cs typeface="Arial" panose="020B0604020202020204" pitchFamily="34" charset="0"/>
              </a:rPr>
              <a:t> S, et al. A Case </a:t>
            </a:r>
            <a:r>
              <a:rPr lang="pt-BR" sz="1800" dirty="0" err="1">
                <a:cs typeface="Arial" panose="020B0604020202020204" pitchFamily="34" charset="0"/>
              </a:rPr>
              <a:t>of</a:t>
            </a:r>
            <a:r>
              <a:rPr lang="pt-BR" sz="1800" dirty="0">
                <a:cs typeface="Arial" panose="020B0604020202020204" pitchFamily="34" charset="0"/>
              </a:rPr>
              <a:t> Abnormal </a:t>
            </a:r>
            <a:r>
              <a:rPr lang="pt-BR" sz="1800" dirty="0" err="1">
                <a:cs typeface="Arial" panose="020B0604020202020204" pitchFamily="34" charset="0"/>
              </a:rPr>
              <a:t>Lymphatic-Like</a:t>
            </a:r>
            <a:r>
              <a:rPr lang="pt-BR" sz="1800" dirty="0">
                <a:cs typeface="Arial" panose="020B0604020202020204" pitchFamily="34" charset="0"/>
              </a:rPr>
              <a:t> </a:t>
            </a:r>
            <a:r>
              <a:rPr lang="pt-BR" sz="1800" dirty="0" err="1">
                <a:cs typeface="Arial" panose="020B0604020202020204" pitchFamily="34" charset="0"/>
              </a:rPr>
              <a:t>Differentiation</a:t>
            </a:r>
            <a:r>
              <a:rPr lang="pt-BR" sz="1800" dirty="0">
                <a:cs typeface="Arial" panose="020B0604020202020204" pitchFamily="34" charset="0"/>
              </a:rPr>
              <a:t> </a:t>
            </a:r>
            <a:r>
              <a:rPr lang="pt-BR" sz="1800" dirty="0" err="1">
                <a:cs typeface="Arial" panose="020B0604020202020204" pitchFamily="34" charset="0"/>
              </a:rPr>
              <a:t>and</a:t>
            </a:r>
            <a:r>
              <a:rPr lang="pt-BR" sz="1800" dirty="0">
                <a:cs typeface="Arial" panose="020B0604020202020204" pitchFamily="34" charset="0"/>
              </a:rPr>
              <a:t> </a:t>
            </a:r>
            <a:r>
              <a:rPr lang="pt-BR" sz="1800" dirty="0" err="1">
                <a:cs typeface="Arial" panose="020B0604020202020204" pitchFamily="34" charset="0"/>
              </a:rPr>
              <a:t>Endothelial</a:t>
            </a:r>
            <a:r>
              <a:rPr lang="pt-BR" sz="1800" dirty="0">
                <a:cs typeface="Arial" panose="020B0604020202020204" pitchFamily="34" charset="0"/>
              </a:rPr>
              <a:t> Progenitor </a:t>
            </a:r>
            <a:r>
              <a:rPr lang="pt-BR" sz="1800" dirty="0" err="1">
                <a:cs typeface="Arial" panose="020B0604020202020204" pitchFamily="34" charset="0"/>
              </a:rPr>
              <a:t>Cell</a:t>
            </a:r>
            <a:r>
              <a:rPr lang="pt-BR" sz="1800" dirty="0">
                <a:cs typeface="Arial" panose="020B0604020202020204" pitchFamily="34" charset="0"/>
              </a:rPr>
              <a:t> </a:t>
            </a:r>
            <a:r>
              <a:rPr lang="pt-BR" sz="1800" dirty="0" err="1">
                <a:cs typeface="Arial" panose="020B0604020202020204" pitchFamily="34" charset="0"/>
              </a:rPr>
              <a:t>Activation</a:t>
            </a:r>
            <a:r>
              <a:rPr lang="pt-BR" sz="1800" dirty="0">
                <a:cs typeface="Arial" panose="020B0604020202020204" pitchFamily="34" charset="0"/>
              </a:rPr>
              <a:t> in </a:t>
            </a:r>
            <a:r>
              <a:rPr lang="pt-BR" sz="1800" dirty="0" err="1">
                <a:cs typeface="Arial" panose="020B0604020202020204" pitchFamily="34" charset="0"/>
              </a:rPr>
              <a:t>Neovascularization</a:t>
            </a:r>
            <a:r>
              <a:rPr lang="pt-BR" sz="1800" dirty="0">
                <a:cs typeface="Arial" panose="020B0604020202020204" pitchFamily="34" charset="0"/>
              </a:rPr>
              <a:t> Associated </a:t>
            </a:r>
            <a:r>
              <a:rPr lang="pt-BR" sz="1800" dirty="0" err="1">
                <a:cs typeface="Arial" panose="020B0604020202020204" pitchFamily="34" charset="0"/>
              </a:rPr>
              <a:t>with</a:t>
            </a:r>
            <a:r>
              <a:rPr lang="pt-BR" sz="1800" dirty="0">
                <a:cs typeface="Arial" panose="020B0604020202020204" pitchFamily="34" charset="0"/>
              </a:rPr>
              <a:t> </a:t>
            </a:r>
            <a:r>
              <a:rPr lang="pt-BR" sz="1800" dirty="0" err="1">
                <a:cs typeface="Arial" panose="020B0604020202020204" pitchFamily="34" charset="0"/>
              </a:rPr>
              <a:t>Hemi-Retinal</a:t>
            </a:r>
            <a:r>
              <a:rPr lang="pt-BR" sz="1800" dirty="0">
                <a:cs typeface="Arial" panose="020B0604020202020204" pitchFamily="34" charset="0"/>
              </a:rPr>
              <a:t> </a:t>
            </a:r>
            <a:r>
              <a:rPr lang="pt-BR" sz="1800" dirty="0" err="1">
                <a:cs typeface="Arial" panose="020B0604020202020204" pitchFamily="34" charset="0"/>
              </a:rPr>
              <a:t>Vein</a:t>
            </a:r>
            <a:r>
              <a:rPr lang="pt-BR" sz="1800" dirty="0">
                <a:cs typeface="Arial" panose="020B0604020202020204" pitchFamily="34" charset="0"/>
              </a:rPr>
              <a:t> </a:t>
            </a:r>
            <a:r>
              <a:rPr lang="pt-BR" sz="1800" dirty="0" err="1">
                <a:cs typeface="Arial" panose="020B0604020202020204" pitchFamily="34" charset="0"/>
              </a:rPr>
              <a:t>Occlusion</a:t>
            </a:r>
            <a:r>
              <a:rPr lang="pt-BR" sz="1800" dirty="0">
                <a:cs typeface="Arial" panose="020B0604020202020204" pitchFamily="34" charset="0"/>
              </a:rPr>
              <a:t>. Case Rep </a:t>
            </a:r>
            <a:r>
              <a:rPr lang="pt-BR" sz="1800" dirty="0" err="1">
                <a:cs typeface="Arial" panose="020B0604020202020204" pitchFamily="34" charset="0"/>
              </a:rPr>
              <a:t>Ophthalmol</a:t>
            </a:r>
            <a:r>
              <a:rPr lang="pt-BR" sz="1800" dirty="0">
                <a:cs typeface="Arial" panose="020B0604020202020204" pitchFamily="34" charset="0"/>
              </a:rPr>
              <a:t>. 2015 May-</a:t>
            </a:r>
            <a:r>
              <a:rPr lang="pt-BR" sz="1800" dirty="0" err="1">
                <a:cs typeface="Arial" panose="020B0604020202020204" pitchFamily="34" charset="0"/>
              </a:rPr>
              <a:t>Aug</a:t>
            </a:r>
            <a:r>
              <a:rPr lang="pt-BR" sz="1800" dirty="0">
                <a:cs typeface="Arial" panose="020B0604020202020204" pitchFamily="34" charset="0"/>
              </a:rPr>
              <a:t>; 6(2): 228–238</a:t>
            </a:r>
          </a:p>
          <a:p>
            <a:pPr algn="just">
              <a:spcBef>
                <a:spcPct val="0"/>
              </a:spcBef>
              <a:buNone/>
            </a:pPr>
            <a:r>
              <a:rPr lang="pt-BR" sz="1800" dirty="0">
                <a:cs typeface="Arial" panose="020B0604020202020204" pitchFamily="34" charset="0"/>
              </a:rPr>
              <a:t>4 - Rosa AAM - </a:t>
            </a:r>
            <a:r>
              <a:rPr lang="pt-BR" sz="1800" dirty="0" err="1">
                <a:cs typeface="Arial" panose="020B0604020202020204" pitchFamily="34" charset="0"/>
              </a:rPr>
              <a:t>Retinal</a:t>
            </a:r>
            <a:r>
              <a:rPr lang="pt-BR" sz="1800" dirty="0">
                <a:cs typeface="Arial" panose="020B0604020202020204" pitchFamily="34" charset="0"/>
              </a:rPr>
              <a:t> </a:t>
            </a:r>
            <a:r>
              <a:rPr lang="pt-BR" sz="1800" dirty="0" err="1">
                <a:cs typeface="Arial" panose="020B0604020202020204" pitchFamily="34" charset="0"/>
              </a:rPr>
              <a:t>vein</a:t>
            </a:r>
            <a:r>
              <a:rPr lang="pt-BR" sz="1800" dirty="0">
                <a:cs typeface="Arial" panose="020B0604020202020204" pitchFamily="34" charset="0"/>
              </a:rPr>
              <a:t> </a:t>
            </a:r>
            <a:r>
              <a:rPr lang="pt-BR" sz="1800" dirty="0" err="1">
                <a:cs typeface="Arial" panose="020B0604020202020204" pitchFamily="34" charset="0"/>
              </a:rPr>
              <a:t>branch</a:t>
            </a:r>
            <a:r>
              <a:rPr lang="pt-BR" sz="1800" dirty="0">
                <a:cs typeface="Arial" panose="020B0604020202020204" pitchFamily="34" charset="0"/>
              </a:rPr>
              <a:t> </a:t>
            </a:r>
            <a:r>
              <a:rPr lang="pt-BR" sz="1800" dirty="0" err="1">
                <a:cs typeface="Arial" panose="020B0604020202020204" pitchFamily="34" charset="0"/>
              </a:rPr>
              <a:t>occlusion</a:t>
            </a:r>
            <a:r>
              <a:rPr lang="pt-BR" sz="1800" dirty="0">
                <a:cs typeface="Arial" panose="020B0604020202020204" pitchFamily="34" charset="0"/>
              </a:rPr>
              <a:t>. Arq. Bras. Oftalmol. vol.66 no.6 São Paulo Nov./Dec. 2003</a:t>
            </a:r>
          </a:p>
          <a:p>
            <a:pPr algn="just">
              <a:spcBef>
                <a:spcPct val="0"/>
              </a:spcBef>
              <a:buNone/>
            </a:pPr>
            <a:endParaRPr lang="en-US" sz="2000" dirty="0">
              <a:cs typeface="Arial" panose="020B0604020202020204" pitchFamily="34" charset="0"/>
            </a:endParaRPr>
          </a:p>
        </p:txBody>
      </p:sp>
      <p:sp>
        <p:nvSpPr>
          <p:cNvPr id="36" name="CaixaDeTexto 35"/>
          <p:cNvSpPr txBox="1"/>
          <p:nvPr/>
        </p:nvSpPr>
        <p:spPr>
          <a:xfrm>
            <a:off x="3990557" y="3730107"/>
            <a:ext cx="23395560" cy="707886"/>
          </a:xfrm>
          <a:prstGeom prst="rect">
            <a:avLst/>
          </a:prstGeom>
          <a:noFill/>
        </p:spPr>
        <p:txBody>
          <a:bodyPr wrap="square" rtlCol="0">
            <a:spAutoFit/>
          </a:bodyPr>
          <a:lstStyle/>
          <a:p>
            <a:pPr algn="ctr"/>
            <a:r>
              <a:rPr lang="en-US" sz="2000" baseline="30000" dirty="0">
                <a:solidFill>
                  <a:schemeClr val="bg1"/>
                </a:solidFill>
                <a:latin typeface="Arial" panose="020B0604020202020204" pitchFamily="34" charset="0"/>
                <a:cs typeface="Arial" panose="020B0604020202020204" pitchFamily="34" charset="0"/>
              </a:rPr>
              <a:t>(1)</a:t>
            </a:r>
            <a:r>
              <a:rPr lang="pt-BR" sz="2000" dirty="0">
                <a:solidFill>
                  <a:schemeClr val="bg1"/>
                </a:solidFill>
                <a:latin typeface="Arial" panose="020B0604020202020204" pitchFamily="34" charset="0"/>
                <a:cs typeface="Arial" panose="020B0604020202020204" pitchFamily="34" charset="0"/>
              </a:rPr>
              <a:t> </a:t>
            </a:r>
            <a:r>
              <a:rPr lang="pt-BR" sz="2000" dirty="0" err="1">
                <a:solidFill>
                  <a:schemeClr val="bg1"/>
                </a:solidFill>
                <a:latin typeface="Arial" panose="020B0604020202020204" pitchFamily="34" charset="0"/>
                <a:cs typeface="Arial" panose="020B0604020202020204" pitchFamily="34" charset="0"/>
              </a:rPr>
              <a:t>First</a:t>
            </a:r>
            <a:r>
              <a:rPr lang="pt-BR" sz="2000" dirty="0">
                <a:solidFill>
                  <a:schemeClr val="bg1"/>
                </a:solidFill>
                <a:latin typeface="Arial" panose="020B0604020202020204" pitchFamily="34" charset="0"/>
                <a:cs typeface="Arial" panose="020B0604020202020204" pitchFamily="34" charset="0"/>
              </a:rPr>
              <a:t> </a:t>
            </a:r>
            <a:r>
              <a:rPr lang="pt-BR" sz="2000" dirty="0" err="1">
                <a:solidFill>
                  <a:schemeClr val="bg1"/>
                </a:solidFill>
                <a:latin typeface="Arial" panose="020B0604020202020204" pitchFamily="34" charset="0"/>
                <a:cs typeface="Arial" panose="020B0604020202020204" pitchFamily="34" charset="0"/>
              </a:rPr>
              <a:t>year</a:t>
            </a:r>
            <a:r>
              <a:rPr lang="pt-BR" sz="2000" dirty="0">
                <a:solidFill>
                  <a:schemeClr val="bg1"/>
                </a:solidFill>
                <a:latin typeface="Arial" panose="020B0604020202020204" pitchFamily="34" charset="0"/>
                <a:cs typeface="Arial" panose="020B0604020202020204" pitchFamily="34" charset="0"/>
              </a:rPr>
              <a:t> </a:t>
            </a:r>
            <a:r>
              <a:rPr lang="pt-BR" sz="2000" dirty="0" err="1">
                <a:solidFill>
                  <a:schemeClr val="bg1"/>
                </a:solidFill>
                <a:latin typeface="Arial" panose="020B0604020202020204" pitchFamily="34" charset="0"/>
                <a:cs typeface="Arial" panose="020B0604020202020204" pitchFamily="34" charset="0"/>
              </a:rPr>
              <a:t>resident</a:t>
            </a:r>
            <a:r>
              <a:rPr lang="pt-BR" sz="2000" dirty="0">
                <a:solidFill>
                  <a:schemeClr val="bg1"/>
                </a:solidFill>
                <a:latin typeface="Arial" panose="020B0604020202020204" pitchFamily="34" charset="0"/>
                <a:cs typeface="Arial" panose="020B0604020202020204" pitchFamily="34" charset="0"/>
              </a:rPr>
              <a:t> </a:t>
            </a:r>
            <a:r>
              <a:rPr lang="pt-BR" sz="2000" dirty="0" err="1">
                <a:solidFill>
                  <a:schemeClr val="bg1"/>
                </a:solidFill>
                <a:latin typeface="Arial" panose="020B0604020202020204" pitchFamily="34" charset="0"/>
                <a:cs typeface="Arial" panose="020B0604020202020204" pitchFamily="34" charset="0"/>
              </a:rPr>
              <a:t>of</a:t>
            </a:r>
            <a:r>
              <a:rPr lang="pt-BR" sz="2000" dirty="0">
                <a:solidFill>
                  <a:schemeClr val="bg1"/>
                </a:solidFill>
                <a:latin typeface="Arial" panose="020B0604020202020204" pitchFamily="34" charset="0"/>
                <a:cs typeface="Arial" panose="020B0604020202020204" pitchFamily="34" charset="0"/>
              </a:rPr>
              <a:t> Instituto Suel Abujamra; </a:t>
            </a:r>
            <a:r>
              <a:rPr lang="en-US" sz="2000" baseline="30000" dirty="0">
                <a:solidFill>
                  <a:schemeClr val="bg1"/>
                </a:solidFill>
                <a:latin typeface="Arial" panose="020B0604020202020204" pitchFamily="34" charset="0"/>
                <a:cs typeface="Arial" panose="020B0604020202020204" pitchFamily="34" charset="0"/>
              </a:rPr>
              <a:t>(2)</a:t>
            </a:r>
            <a:r>
              <a:rPr lang="pt-BR" sz="2000" dirty="0">
                <a:solidFill>
                  <a:schemeClr val="bg1"/>
                </a:solidFill>
                <a:latin typeface="Arial" panose="020B0604020202020204" pitchFamily="34" charset="0"/>
                <a:cs typeface="Arial" panose="020B0604020202020204" pitchFamily="34" charset="0"/>
              </a:rPr>
              <a:t> </a:t>
            </a:r>
            <a:r>
              <a:rPr lang="pt-BR" sz="2000" dirty="0" err="1">
                <a:solidFill>
                  <a:schemeClr val="bg1"/>
                </a:solidFill>
                <a:latin typeface="Arial" panose="020B0604020202020204" pitchFamily="34" charset="0"/>
                <a:cs typeface="Arial" panose="020B0604020202020204" pitchFamily="34" charset="0"/>
              </a:rPr>
              <a:t>First</a:t>
            </a:r>
            <a:r>
              <a:rPr lang="pt-BR" sz="2000" dirty="0">
                <a:solidFill>
                  <a:schemeClr val="bg1"/>
                </a:solidFill>
                <a:latin typeface="Arial" panose="020B0604020202020204" pitchFamily="34" charset="0"/>
                <a:cs typeface="Arial" panose="020B0604020202020204" pitchFamily="34" charset="0"/>
              </a:rPr>
              <a:t> </a:t>
            </a:r>
            <a:r>
              <a:rPr lang="pt-BR" sz="2000" dirty="0" err="1">
                <a:solidFill>
                  <a:schemeClr val="bg1"/>
                </a:solidFill>
                <a:latin typeface="Arial" panose="020B0604020202020204" pitchFamily="34" charset="0"/>
                <a:cs typeface="Arial" panose="020B0604020202020204" pitchFamily="34" charset="0"/>
              </a:rPr>
              <a:t>year</a:t>
            </a:r>
            <a:r>
              <a:rPr lang="pt-BR" sz="2000" dirty="0">
                <a:solidFill>
                  <a:schemeClr val="bg1"/>
                </a:solidFill>
                <a:latin typeface="Arial" panose="020B0604020202020204" pitchFamily="34" charset="0"/>
                <a:cs typeface="Arial" panose="020B0604020202020204" pitchFamily="34" charset="0"/>
              </a:rPr>
              <a:t> Retina </a:t>
            </a:r>
            <a:r>
              <a:rPr lang="pt-BR" sz="2000" dirty="0" err="1">
                <a:solidFill>
                  <a:schemeClr val="bg1"/>
                </a:solidFill>
                <a:latin typeface="Arial" panose="020B0604020202020204" pitchFamily="34" charset="0"/>
                <a:cs typeface="Arial" panose="020B0604020202020204" pitchFamily="34" charset="0"/>
              </a:rPr>
              <a:t>and</a:t>
            </a:r>
            <a:r>
              <a:rPr lang="pt-BR" sz="2000" dirty="0">
                <a:solidFill>
                  <a:schemeClr val="bg1"/>
                </a:solidFill>
                <a:latin typeface="Arial" panose="020B0604020202020204" pitchFamily="34" charset="0"/>
                <a:cs typeface="Arial" panose="020B0604020202020204" pitchFamily="34" charset="0"/>
              </a:rPr>
              <a:t> </a:t>
            </a:r>
            <a:r>
              <a:rPr lang="pt-BR" sz="2000" dirty="0" err="1">
                <a:solidFill>
                  <a:schemeClr val="bg1"/>
                </a:solidFill>
                <a:latin typeface="Arial" panose="020B0604020202020204" pitchFamily="34" charset="0"/>
                <a:cs typeface="Arial" panose="020B0604020202020204" pitchFamily="34" charset="0"/>
              </a:rPr>
              <a:t>Vitreous</a:t>
            </a:r>
            <a:r>
              <a:rPr lang="pt-BR" sz="2000" dirty="0">
                <a:solidFill>
                  <a:schemeClr val="bg1"/>
                </a:solidFill>
                <a:latin typeface="Arial" panose="020B0604020202020204" pitchFamily="34" charset="0"/>
                <a:cs typeface="Arial" panose="020B0604020202020204" pitchFamily="34" charset="0"/>
              </a:rPr>
              <a:t> </a:t>
            </a:r>
            <a:r>
              <a:rPr lang="pt-BR" sz="2000" dirty="0" err="1">
                <a:solidFill>
                  <a:schemeClr val="bg1"/>
                </a:solidFill>
                <a:latin typeface="Arial" panose="020B0604020202020204" pitchFamily="34" charset="0"/>
                <a:cs typeface="Arial" panose="020B0604020202020204" pitchFamily="34" charset="0"/>
              </a:rPr>
              <a:t>fellowship</a:t>
            </a:r>
            <a:r>
              <a:rPr lang="pt-BR" sz="2000" dirty="0">
                <a:solidFill>
                  <a:schemeClr val="bg1"/>
                </a:solidFill>
                <a:latin typeface="Arial" panose="020B0604020202020204" pitchFamily="34" charset="0"/>
                <a:cs typeface="Arial" panose="020B0604020202020204" pitchFamily="34" charset="0"/>
              </a:rPr>
              <a:t> </a:t>
            </a:r>
            <a:r>
              <a:rPr lang="pt-BR" sz="2000" dirty="0" err="1">
                <a:solidFill>
                  <a:schemeClr val="bg1"/>
                </a:solidFill>
                <a:latin typeface="Arial" panose="020B0604020202020204" pitchFamily="34" charset="0"/>
                <a:cs typeface="Arial" panose="020B0604020202020204" pitchFamily="34" charset="0"/>
              </a:rPr>
              <a:t>student</a:t>
            </a:r>
            <a:r>
              <a:rPr lang="pt-BR" sz="2000" dirty="0">
                <a:solidFill>
                  <a:schemeClr val="bg1"/>
                </a:solidFill>
                <a:latin typeface="Arial" panose="020B0604020202020204" pitchFamily="34" charset="0"/>
                <a:cs typeface="Arial" panose="020B0604020202020204" pitchFamily="34" charset="0"/>
              </a:rPr>
              <a:t> </a:t>
            </a:r>
            <a:r>
              <a:rPr lang="pt-BR" sz="2000" dirty="0" err="1">
                <a:solidFill>
                  <a:schemeClr val="bg1"/>
                </a:solidFill>
                <a:latin typeface="Arial" panose="020B0604020202020204" pitchFamily="34" charset="0"/>
                <a:cs typeface="Arial" panose="020B0604020202020204" pitchFamily="34" charset="0"/>
              </a:rPr>
              <a:t>of</a:t>
            </a:r>
            <a:r>
              <a:rPr lang="pt-BR" sz="2000" dirty="0">
                <a:solidFill>
                  <a:schemeClr val="bg1"/>
                </a:solidFill>
                <a:latin typeface="Arial" panose="020B0604020202020204" pitchFamily="34" charset="0"/>
                <a:cs typeface="Arial" panose="020B0604020202020204" pitchFamily="34" charset="0"/>
              </a:rPr>
              <a:t> </a:t>
            </a:r>
            <a:r>
              <a:rPr lang="pt-BR" sz="2000" dirty="0" err="1">
                <a:solidFill>
                  <a:schemeClr val="bg1"/>
                </a:solidFill>
                <a:latin typeface="Arial" panose="020B0604020202020204" pitchFamily="34" charset="0"/>
                <a:cs typeface="Arial" panose="020B0604020202020204" pitchFamily="34" charset="0"/>
              </a:rPr>
              <a:t>Insituto</a:t>
            </a:r>
            <a:r>
              <a:rPr lang="pt-BR" sz="2000" dirty="0">
                <a:solidFill>
                  <a:schemeClr val="bg1"/>
                </a:solidFill>
                <a:latin typeface="Arial" panose="020B0604020202020204" pitchFamily="34" charset="0"/>
                <a:cs typeface="Arial" panose="020B0604020202020204" pitchFamily="34" charset="0"/>
              </a:rPr>
              <a:t> Suel Abujamra; </a:t>
            </a:r>
            <a:r>
              <a:rPr lang="en-US" sz="2000" baseline="30000" dirty="0">
                <a:solidFill>
                  <a:schemeClr val="bg1"/>
                </a:solidFill>
                <a:latin typeface="Arial" panose="020B0604020202020204" pitchFamily="34" charset="0"/>
                <a:cs typeface="Arial" panose="020B0604020202020204" pitchFamily="34" charset="0"/>
              </a:rPr>
              <a:t>(3) </a:t>
            </a:r>
            <a:r>
              <a:rPr lang="pt-BR" sz="2000" dirty="0" err="1">
                <a:solidFill>
                  <a:schemeClr val="bg1"/>
                </a:solidFill>
                <a:latin typeface="Arial" panose="020B0604020202020204" pitchFamily="34" charset="0"/>
                <a:cs typeface="Arial" panose="020B0604020202020204" pitchFamily="34" charset="0"/>
              </a:rPr>
              <a:t>Second</a:t>
            </a:r>
            <a:r>
              <a:rPr lang="pt-BR" sz="2000" dirty="0">
                <a:solidFill>
                  <a:schemeClr val="bg1"/>
                </a:solidFill>
                <a:latin typeface="Arial" panose="020B0604020202020204" pitchFamily="34" charset="0"/>
                <a:cs typeface="Arial" panose="020B0604020202020204" pitchFamily="34" charset="0"/>
              </a:rPr>
              <a:t> </a:t>
            </a:r>
            <a:r>
              <a:rPr lang="pt-BR" sz="2000" dirty="0" err="1">
                <a:solidFill>
                  <a:schemeClr val="bg1"/>
                </a:solidFill>
                <a:latin typeface="Arial" panose="020B0604020202020204" pitchFamily="34" charset="0"/>
                <a:cs typeface="Arial" panose="020B0604020202020204" pitchFamily="34" charset="0"/>
              </a:rPr>
              <a:t>year</a:t>
            </a:r>
            <a:r>
              <a:rPr lang="pt-BR" sz="2000" dirty="0">
                <a:solidFill>
                  <a:schemeClr val="bg1"/>
                </a:solidFill>
                <a:latin typeface="Arial" panose="020B0604020202020204" pitchFamily="34" charset="0"/>
                <a:cs typeface="Arial" panose="020B0604020202020204" pitchFamily="34" charset="0"/>
              </a:rPr>
              <a:t> </a:t>
            </a:r>
            <a:r>
              <a:rPr lang="pt-BR" sz="2000" dirty="0" err="1">
                <a:solidFill>
                  <a:schemeClr val="bg1"/>
                </a:solidFill>
                <a:latin typeface="Arial" panose="020B0604020202020204" pitchFamily="34" charset="0"/>
                <a:cs typeface="Arial" panose="020B0604020202020204" pitchFamily="34" charset="0"/>
              </a:rPr>
              <a:t>resident</a:t>
            </a:r>
            <a:r>
              <a:rPr lang="pt-BR" sz="2000" dirty="0">
                <a:solidFill>
                  <a:schemeClr val="bg1"/>
                </a:solidFill>
                <a:latin typeface="Arial" panose="020B0604020202020204" pitchFamily="34" charset="0"/>
                <a:cs typeface="Arial" panose="020B0604020202020204" pitchFamily="34" charset="0"/>
              </a:rPr>
              <a:t> </a:t>
            </a:r>
            <a:r>
              <a:rPr lang="pt-BR" sz="2000" dirty="0" err="1">
                <a:solidFill>
                  <a:schemeClr val="bg1"/>
                </a:solidFill>
                <a:latin typeface="Arial" panose="020B0604020202020204" pitchFamily="34" charset="0"/>
                <a:cs typeface="Arial" panose="020B0604020202020204" pitchFamily="34" charset="0"/>
              </a:rPr>
              <a:t>of</a:t>
            </a:r>
            <a:r>
              <a:rPr lang="pt-BR" sz="2000" dirty="0">
                <a:solidFill>
                  <a:schemeClr val="bg1"/>
                </a:solidFill>
                <a:latin typeface="Arial" panose="020B0604020202020204" pitchFamily="34" charset="0"/>
                <a:cs typeface="Arial" panose="020B0604020202020204" pitchFamily="34" charset="0"/>
              </a:rPr>
              <a:t> Instituto Suel Abujamra;  </a:t>
            </a:r>
            <a:r>
              <a:rPr lang="en-US" sz="2000" baseline="30000" dirty="0">
                <a:solidFill>
                  <a:schemeClr val="bg1"/>
                </a:solidFill>
                <a:latin typeface="Arial" panose="020B0604020202020204" pitchFamily="34" charset="0"/>
                <a:cs typeface="Arial" panose="020B0604020202020204" pitchFamily="34" charset="0"/>
              </a:rPr>
              <a:t>(4)  </a:t>
            </a:r>
            <a:r>
              <a:rPr lang="pt-BR" sz="2000" dirty="0" err="1">
                <a:solidFill>
                  <a:schemeClr val="bg1"/>
                </a:solidFill>
                <a:latin typeface="Arial" panose="020B0604020202020204" pitchFamily="34" charset="0"/>
                <a:cs typeface="Arial" panose="020B0604020202020204" pitchFamily="34" charset="0"/>
              </a:rPr>
              <a:t>Chief</a:t>
            </a:r>
            <a:r>
              <a:rPr lang="pt-BR" sz="2000" dirty="0">
                <a:solidFill>
                  <a:schemeClr val="bg1"/>
                </a:solidFill>
                <a:latin typeface="Arial" panose="020B0604020202020204" pitchFamily="34" charset="0"/>
                <a:cs typeface="Arial" panose="020B0604020202020204" pitchFamily="34" charset="0"/>
              </a:rPr>
              <a:t> </a:t>
            </a:r>
            <a:r>
              <a:rPr lang="pt-BR" sz="2000" dirty="0" err="1">
                <a:solidFill>
                  <a:schemeClr val="bg1"/>
                </a:solidFill>
                <a:latin typeface="Arial" panose="020B0604020202020204" pitchFamily="34" charset="0"/>
                <a:cs typeface="Arial" panose="020B0604020202020204" pitchFamily="34" charset="0"/>
              </a:rPr>
              <a:t>of</a:t>
            </a:r>
            <a:r>
              <a:rPr lang="pt-BR" sz="2000" dirty="0">
                <a:solidFill>
                  <a:schemeClr val="bg1"/>
                </a:solidFill>
                <a:latin typeface="Arial" panose="020B0604020202020204" pitchFamily="34" charset="0"/>
                <a:cs typeface="Arial" panose="020B0604020202020204" pitchFamily="34" charset="0"/>
              </a:rPr>
              <a:t> Retina </a:t>
            </a:r>
            <a:r>
              <a:rPr lang="pt-BR" sz="2000" dirty="0" err="1">
                <a:solidFill>
                  <a:schemeClr val="bg1"/>
                </a:solidFill>
                <a:latin typeface="Arial" panose="020B0604020202020204" pitchFamily="34" charset="0"/>
                <a:cs typeface="Arial" panose="020B0604020202020204" pitchFamily="34" charset="0"/>
              </a:rPr>
              <a:t>and</a:t>
            </a:r>
            <a:r>
              <a:rPr lang="pt-BR" sz="2000" dirty="0">
                <a:solidFill>
                  <a:schemeClr val="bg1"/>
                </a:solidFill>
                <a:latin typeface="Arial" panose="020B0604020202020204" pitchFamily="34" charset="0"/>
                <a:cs typeface="Arial" panose="020B0604020202020204" pitchFamily="34" charset="0"/>
              </a:rPr>
              <a:t> </a:t>
            </a:r>
            <a:r>
              <a:rPr lang="pt-BR" sz="2000" dirty="0" err="1">
                <a:solidFill>
                  <a:schemeClr val="bg1"/>
                </a:solidFill>
                <a:latin typeface="Arial" panose="020B0604020202020204" pitchFamily="34" charset="0"/>
                <a:cs typeface="Arial" panose="020B0604020202020204" pitchFamily="34" charset="0"/>
              </a:rPr>
              <a:t>Vitreous</a:t>
            </a:r>
            <a:r>
              <a:rPr lang="pt-BR" sz="2000" dirty="0">
                <a:solidFill>
                  <a:schemeClr val="bg1"/>
                </a:solidFill>
                <a:latin typeface="Arial" panose="020B0604020202020204" pitchFamily="34" charset="0"/>
                <a:cs typeface="Arial" panose="020B0604020202020204" pitchFamily="34" charset="0"/>
              </a:rPr>
              <a:t> </a:t>
            </a:r>
            <a:r>
              <a:rPr lang="pt-BR" sz="2000" dirty="0" err="1">
                <a:solidFill>
                  <a:schemeClr val="bg1"/>
                </a:solidFill>
                <a:latin typeface="Arial" panose="020B0604020202020204" pitchFamily="34" charset="0"/>
                <a:cs typeface="Arial" panose="020B0604020202020204" pitchFamily="34" charset="0"/>
              </a:rPr>
              <a:t>Fellowship</a:t>
            </a:r>
            <a:r>
              <a:rPr lang="pt-BR" sz="2000" dirty="0">
                <a:solidFill>
                  <a:schemeClr val="bg1"/>
                </a:solidFill>
                <a:latin typeface="Arial" panose="020B0604020202020204" pitchFamily="34" charset="0"/>
                <a:cs typeface="Arial" panose="020B0604020202020204" pitchFamily="34" charset="0"/>
              </a:rPr>
              <a:t> </a:t>
            </a:r>
            <a:r>
              <a:rPr lang="pt-BR" sz="2000" dirty="0" err="1">
                <a:solidFill>
                  <a:schemeClr val="bg1"/>
                </a:solidFill>
                <a:latin typeface="Arial" panose="020B0604020202020204" pitchFamily="34" charset="0"/>
                <a:cs typeface="Arial" panose="020B0604020202020204" pitchFamily="34" charset="0"/>
              </a:rPr>
              <a:t>program</a:t>
            </a:r>
            <a:r>
              <a:rPr lang="pt-BR" sz="2000" dirty="0">
                <a:solidFill>
                  <a:schemeClr val="bg1"/>
                </a:solidFill>
                <a:latin typeface="Arial" panose="020B0604020202020204" pitchFamily="34" charset="0"/>
                <a:cs typeface="Arial" panose="020B0604020202020204" pitchFamily="34" charset="0"/>
              </a:rPr>
              <a:t> </a:t>
            </a:r>
            <a:r>
              <a:rPr lang="pt-BR" sz="2000" dirty="0" err="1">
                <a:solidFill>
                  <a:schemeClr val="bg1"/>
                </a:solidFill>
                <a:latin typeface="Arial" panose="020B0604020202020204" pitchFamily="34" charset="0"/>
                <a:cs typeface="Arial" panose="020B0604020202020204" pitchFamily="34" charset="0"/>
              </a:rPr>
              <a:t>of</a:t>
            </a:r>
            <a:r>
              <a:rPr lang="pt-BR" sz="2000" dirty="0">
                <a:solidFill>
                  <a:schemeClr val="bg1"/>
                </a:solidFill>
                <a:latin typeface="Arial" panose="020B0604020202020204" pitchFamily="34" charset="0"/>
                <a:cs typeface="Arial" panose="020B0604020202020204" pitchFamily="34" charset="0"/>
              </a:rPr>
              <a:t> Instituto Suel Abujamra. </a:t>
            </a:r>
          </a:p>
        </p:txBody>
      </p:sp>
      <p:pic>
        <p:nvPicPr>
          <p:cNvPr id="2" name="Image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9668" y="4942411"/>
            <a:ext cx="4706766" cy="3801539"/>
          </a:xfrm>
          <a:prstGeom prst="rect">
            <a:avLst/>
          </a:prstGeom>
        </p:spPr>
      </p:pic>
      <p:sp>
        <p:nvSpPr>
          <p:cNvPr id="3" name="CaixaDeTexto 2"/>
          <p:cNvSpPr txBox="1"/>
          <p:nvPr/>
        </p:nvSpPr>
        <p:spPr>
          <a:xfrm>
            <a:off x="693415" y="13871527"/>
            <a:ext cx="866094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a:t>
            </a:r>
            <a:r>
              <a:rPr lang="en-US" dirty="0"/>
              <a:t> </a:t>
            </a:r>
            <a:r>
              <a:rPr lang="en-US" sz="2400" dirty="0">
                <a:latin typeface="Arial" panose="020B0604020202020204" pitchFamily="34" charset="0"/>
                <a:cs typeface="Arial" panose="020B0604020202020204" pitchFamily="34" charset="0"/>
              </a:rPr>
              <a:t>65-year-old man presented with sudden painless vision loss in his right eye. The best corrected visual acuity was </a:t>
            </a:r>
            <a:r>
              <a:rPr lang="en-US" sz="2400" dirty="0" smtClean="0">
                <a:latin typeface="Arial" panose="020B0604020202020204" pitchFamily="34" charset="0"/>
                <a:cs typeface="Arial" panose="020B0604020202020204" pitchFamily="34" charset="0"/>
              </a:rPr>
              <a:t>20/200 </a:t>
            </a:r>
            <a:r>
              <a:rPr lang="en-US" sz="2400" dirty="0">
                <a:latin typeface="Arial" panose="020B0604020202020204" pitchFamily="34" charset="0"/>
                <a:cs typeface="Arial" panose="020B0604020202020204" pitchFamily="34" charset="0"/>
              </a:rPr>
              <a:t>in the right eye and </a:t>
            </a:r>
            <a:r>
              <a:rPr lang="en-US" sz="2400" dirty="0" smtClean="0">
                <a:latin typeface="Arial" panose="020B0604020202020204" pitchFamily="34" charset="0"/>
                <a:cs typeface="Arial" panose="020B0604020202020204" pitchFamily="34" charset="0"/>
              </a:rPr>
              <a:t>20/20 </a:t>
            </a:r>
            <a:r>
              <a:rPr lang="en-US" sz="2400" dirty="0">
                <a:latin typeface="Arial" panose="020B0604020202020204" pitchFamily="34" charset="0"/>
                <a:cs typeface="Arial" panose="020B0604020202020204" pitchFamily="34" charset="0"/>
              </a:rPr>
              <a:t>in the left eye. He had a history of arterial hypertension and had been a smoker for  40 years.</a:t>
            </a:r>
          </a:p>
        </p:txBody>
      </p:sp>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98367" y="4942411"/>
            <a:ext cx="4596118" cy="3801539"/>
          </a:xfrm>
          <a:prstGeom prst="rect">
            <a:avLst/>
          </a:prstGeom>
        </p:spPr>
      </p:pic>
      <p:sp>
        <p:nvSpPr>
          <p:cNvPr id="10" name="CaixaDeTexto 9"/>
          <p:cNvSpPr txBox="1"/>
          <p:nvPr/>
        </p:nvSpPr>
        <p:spPr>
          <a:xfrm>
            <a:off x="9759667" y="8767861"/>
            <a:ext cx="7060479"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Fig. 1 </a:t>
            </a:r>
            <a:r>
              <a:rPr lang="pt-BR" dirty="0" err="1">
                <a:latin typeface="Arial" panose="020B0604020202020204" pitchFamily="34" charset="0"/>
                <a:cs typeface="Arial" panose="020B0604020202020204" pitchFamily="34" charset="0"/>
              </a:rPr>
              <a:t>and</a:t>
            </a:r>
            <a:r>
              <a:rPr lang="pt-BR" dirty="0">
                <a:latin typeface="Arial" panose="020B0604020202020204" pitchFamily="34" charset="0"/>
                <a:cs typeface="Arial" panose="020B0604020202020204" pitchFamily="34" charset="0"/>
              </a:rPr>
              <a:t> 2: </a:t>
            </a:r>
            <a:r>
              <a:rPr lang="en-US" dirty="0" err="1">
                <a:latin typeface="Arial" panose="020B0604020202020204" pitchFamily="34" charset="0"/>
                <a:cs typeface="Arial" panose="020B0604020202020204" pitchFamily="34" charset="0"/>
              </a:rPr>
              <a:t>retinography</a:t>
            </a:r>
            <a:r>
              <a:rPr lang="en-US" dirty="0">
                <a:latin typeface="Arial" panose="020B0604020202020204" pitchFamily="34" charset="0"/>
                <a:cs typeface="Arial" panose="020B0604020202020204" pitchFamily="34" charset="0"/>
              </a:rPr>
              <a:t> of the </a:t>
            </a:r>
            <a:r>
              <a:rPr lang="en-US" smtClean="0">
                <a:latin typeface="Arial" panose="020B0604020202020204" pitchFamily="34" charset="0"/>
                <a:cs typeface="Arial" panose="020B0604020202020204" pitchFamily="34" charset="0"/>
              </a:rPr>
              <a:t>both eyes.</a:t>
            </a:r>
            <a:endParaRPr lang="en-US" dirty="0">
              <a:latin typeface="Arial" panose="020B0604020202020204" pitchFamily="34" charset="0"/>
              <a:cs typeface="Arial" panose="020B0604020202020204" pitchFamily="34" charset="0"/>
            </a:endParaRPr>
          </a:p>
        </p:txBody>
      </p:sp>
      <p:pic>
        <p:nvPicPr>
          <p:cNvPr id="11" name="Image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03330" y="9349628"/>
            <a:ext cx="2999957" cy="2628608"/>
          </a:xfrm>
          <a:prstGeom prst="rect">
            <a:avLst/>
          </a:prstGeom>
        </p:spPr>
      </p:pic>
      <p:pic>
        <p:nvPicPr>
          <p:cNvPr id="12" name="Imagem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735290" y="9349628"/>
            <a:ext cx="3158730" cy="2628608"/>
          </a:xfrm>
          <a:prstGeom prst="rect">
            <a:avLst/>
          </a:prstGeom>
        </p:spPr>
      </p:pic>
      <p:pic>
        <p:nvPicPr>
          <p:cNvPr id="13" name="Imagem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94020" y="9349628"/>
            <a:ext cx="2963970" cy="2628608"/>
          </a:xfrm>
          <a:prstGeom prst="rect">
            <a:avLst/>
          </a:prstGeom>
        </p:spPr>
      </p:pic>
      <p:sp>
        <p:nvSpPr>
          <p:cNvPr id="14" name="CaixaDeTexto 13"/>
          <p:cNvSpPr txBox="1"/>
          <p:nvPr/>
        </p:nvSpPr>
        <p:spPr>
          <a:xfrm>
            <a:off x="9803330" y="12046531"/>
            <a:ext cx="6096541" cy="369332"/>
          </a:xfrm>
          <a:prstGeom prst="rect">
            <a:avLst/>
          </a:prstGeom>
          <a:noFill/>
        </p:spPr>
        <p:txBody>
          <a:bodyPr wrap="none" rtlCol="0">
            <a:spAutoFit/>
          </a:bodyPr>
          <a:lstStyle/>
          <a:p>
            <a:r>
              <a:rPr lang="pt-BR" dirty="0" err="1">
                <a:latin typeface="Arial" panose="020B0604020202020204" pitchFamily="34" charset="0"/>
                <a:cs typeface="Arial" panose="020B0604020202020204" pitchFamily="34" charset="0"/>
              </a:rPr>
              <a:t>Fig</a:t>
            </a:r>
            <a:r>
              <a:rPr lang="pt-BR" dirty="0">
                <a:latin typeface="Arial" panose="020B0604020202020204" pitchFamily="34" charset="0"/>
                <a:cs typeface="Arial" panose="020B0604020202020204" pitchFamily="34" charset="0"/>
              </a:rPr>
              <a:t> 3, 4 </a:t>
            </a:r>
            <a:r>
              <a:rPr lang="pt-BR" dirty="0" err="1">
                <a:latin typeface="Arial" panose="020B0604020202020204" pitchFamily="34" charset="0"/>
                <a:cs typeface="Arial" panose="020B0604020202020204" pitchFamily="34" charset="0"/>
              </a:rPr>
              <a:t>and</a:t>
            </a:r>
            <a:r>
              <a:rPr lang="pt-BR" dirty="0">
                <a:latin typeface="Arial" panose="020B0604020202020204" pitchFamily="34" charset="0"/>
                <a:cs typeface="Arial" panose="020B0604020202020204" pitchFamily="34" charset="0"/>
              </a:rPr>
              <a:t> 5: </a:t>
            </a:r>
            <a:r>
              <a:rPr lang="pt-BR" dirty="0" err="1">
                <a:latin typeface="Arial" panose="020B0604020202020204" pitchFamily="34" charset="0"/>
                <a:cs typeface="Arial" panose="020B0604020202020204" pitchFamily="34" charset="0"/>
              </a:rPr>
              <a:t>Fluorescence</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angiography</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of</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the</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right</a:t>
            </a:r>
            <a:r>
              <a:rPr lang="pt-BR" dirty="0">
                <a:latin typeface="Arial" panose="020B0604020202020204" pitchFamily="34" charset="0"/>
                <a:cs typeface="Arial" panose="020B0604020202020204" pitchFamily="34" charset="0"/>
              </a:rPr>
              <a:t> </a:t>
            </a:r>
            <a:r>
              <a:rPr lang="pt-BR" dirty="0" err="1" smtClean="0">
                <a:latin typeface="Arial" panose="020B0604020202020204" pitchFamily="34" charset="0"/>
                <a:cs typeface="Arial" panose="020B0604020202020204" pitchFamily="34" charset="0"/>
              </a:rPr>
              <a:t>eye</a:t>
            </a:r>
            <a:r>
              <a:rPr lang="pt-BR"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34" name="CaixaDeTexto 33"/>
          <p:cNvSpPr txBox="1"/>
          <p:nvPr/>
        </p:nvSpPr>
        <p:spPr>
          <a:xfrm>
            <a:off x="9661964" y="15347161"/>
            <a:ext cx="9334208" cy="646331"/>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Fig 6 and 7 Spectral Domain OCT of the right eye before and after injections of </a:t>
            </a:r>
            <a:r>
              <a:rPr lang="en-US" dirty="0" smtClean="0">
                <a:latin typeface="Arial" panose="020B0604020202020204" pitchFamily="34" charset="0"/>
                <a:cs typeface="Arial" panose="020B0604020202020204" pitchFamily="34" charset="0"/>
              </a:rPr>
              <a:t>Anti-VEGF.</a:t>
            </a:r>
            <a:endParaRPr lang="en-US" dirty="0">
              <a:latin typeface="Arial" panose="020B0604020202020204" pitchFamily="34" charset="0"/>
              <a:cs typeface="Arial" panose="020B0604020202020204" pitchFamily="34" charset="0"/>
            </a:endParaRPr>
          </a:p>
        </p:txBody>
      </p:sp>
      <p:pic>
        <p:nvPicPr>
          <p:cNvPr id="15" name="Imagem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04900" y="12624350"/>
            <a:ext cx="4409170" cy="2816837"/>
          </a:xfrm>
          <a:prstGeom prst="rect">
            <a:avLst/>
          </a:prstGeom>
        </p:spPr>
      </p:pic>
      <p:pic>
        <p:nvPicPr>
          <p:cNvPr id="16" name="Imagem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444599" y="12624350"/>
            <a:ext cx="4413392" cy="2816837"/>
          </a:xfrm>
          <a:prstGeom prst="rect">
            <a:avLst/>
          </a:prstGeom>
        </p:spPr>
      </p:pic>
    </p:spTree>
    <p:extLst>
      <p:ext uri="{BB962C8B-B14F-4D97-AF65-F5344CB8AC3E}">
        <p14:creationId xmlns:p14="http://schemas.microsoft.com/office/powerpoint/2010/main" val="3170642634"/>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TotalTime>
  <Words>603</Words>
  <Application>Microsoft Office PowerPoint</Application>
  <PresentationFormat>Personalizar</PresentationFormat>
  <Paragraphs>25</Paragraphs>
  <Slides>1</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vt:i4>
      </vt:variant>
    </vt:vector>
  </HeadingPairs>
  <TitlesOfParts>
    <vt:vector size="7" baseType="lpstr">
      <vt:lpstr>MS PGothic</vt:lpstr>
      <vt:lpstr>Arial</vt:lpstr>
      <vt:lpstr>Calibri</vt:lpstr>
      <vt:lpstr>Calibri Light</vt:lpstr>
      <vt:lpstr>Tahoma</vt:lpstr>
      <vt:lpstr>Tema do Office</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Andréia Novelli</dc:creator>
  <cp:lastModifiedBy>Usuário do Windows</cp:lastModifiedBy>
  <cp:revision>28</cp:revision>
  <dcterms:created xsi:type="dcterms:W3CDTF">2020-01-26T21:00:22Z</dcterms:created>
  <dcterms:modified xsi:type="dcterms:W3CDTF">2020-02-01T14:47:51Z</dcterms:modified>
</cp:coreProperties>
</file>