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583" r:id="rId2"/>
    <p:sldId id="257" r:id="rId3"/>
    <p:sldId id="258" r:id="rId4"/>
    <p:sldId id="262" r:id="rId5"/>
    <p:sldId id="261" r:id="rId6"/>
    <p:sldId id="265" r:id="rId7"/>
    <p:sldId id="428" r:id="rId8"/>
    <p:sldId id="263" r:id="rId9"/>
    <p:sldId id="429" r:id="rId10"/>
    <p:sldId id="468" r:id="rId11"/>
    <p:sldId id="380" r:id="rId12"/>
    <p:sldId id="580" r:id="rId13"/>
    <p:sldId id="458" r:id="rId14"/>
    <p:sldId id="459" r:id="rId15"/>
    <p:sldId id="460" r:id="rId16"/>
    <p:sldId id="461" r:id="rId17"/>
    <p:sldId id="462" r:id="rId18"/>
    <p:sldId id="463" r:id="rId19"/>
    <p:sldId id="466" r:id="rId20"/>
    <p:sldId id="467" r:id="rId21"/>
    <p:sldId id="517" r:id="rId22"/>
    <p:sldId id="482" r:id="rId23"/>
    <p:sldId id="581" r:id="rId24"/>
    <p:sldId id="456" r:id="rId25"/>
    <p:sldId id="457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21"/>
    <p:restoredTop sz="88456"/>
  </p:normalViewPr>
  <p:slideViewPr>
    <p:cSldViewPr>
      <p:cViewPr varScale="1">
        <p:scale>
          <a:sx n="97" d="100"/>
          <a:sy n="97" d="100"/>
        </p:scale>
        <p:origin x="176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1D37C-FF64-4C87-A24C-7977C62C9DB8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9D67D-DCC8-48D0-ABF9-7E6148D6A9ED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Especialmente</a:t>
            </a:r>
            <a:r>
              <a:rPr lang="en-US" baseline="0" dirty="0"/>
              <a:t> a AGF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muito</a:t>
            </a:r>
            <a:r>
              <a:rPr lang="en-US" baseline="0" dirty="0"/>
              <a:t> </a:t>
            </a:r>
            <a:r>
              <a:rPr lang="en-US" baseline="0" dirty="0" err="1"/>
              <a:t>útil</a:t>
            </a:r>
            <a:r>
              <a:rPr lang="en-US" baseline="0" dirty="0"/>
              <a:t> no </a:t>
            </a:r>
            <a:r>
              <a:rPr lang="en-US" baseline="0" dirty="0" err="1"/>
              <a:t>diagnóstico</a:t>
            </a:r>
            <a:r>
              <a:rPr lang="en-US" baseline="0" dirty="0"/>
              <a:t> da </a:t>
            </a:r>
            <a:r>
              <a:rPr lang="en-US" baseline="0" dirty="0" err="1"/>
              <a:t>doença</a:t>
            </a:r>
            <a:r>
              <a:rPr lang="en-US" baseline="0" dirty="0"/>
              <a:t>, </a:t>
            </a:r>
            <a:r>
              <a:rPr lang="en-US" baseline="0" dirty="0" err="1"/>
              <a:t>sendo</a:t>
            </a:r>
            <a:r>
              <a:rPr lang="en-US" baseline="0" dirty="0"/>
              <a:t> </a:t>
            </a:r>
            <a:r>
              <a:rPr lang="en-US" baseline="0" dirty="0" err="1"/>
              <a:t>seus</a:t>
            </a:r>
            <a:r>
              <a:rPr lang="en-US" baseline="0" dirty="0"/>
              <a:t> </a:t>
            </a:r>
            <a:r>
              <a:rPr lang="en-US" baseline="0" dirty="0" err="1"/>
              <a:t>principais</a:t>
            </a:r>
            <a:r>
              <a:rPr lang="en-US" baseline="0" dirty="0"/>
              <a:t> </a:t>
            </a:r>
            <a:r>
              <a:rPr lang="en-US" baseline="0" dirty="0" err="1"/>
              <a:t>achados</a:t>
            </a:r>
            <a:r>
              <a:rPr lang="en-US" baseline="0" dirty="0"/>
              <a:t>: hiperfluorescência do disco óptico; </a:t>
            </a:r>
            <a:r>
              <a:rPr lang="en-US" baseline="0" dirty="0" err="1"/>
              <a:t>presença</a:t>
            </a:r>
            <a:r>
              <a:rPr lang="en-US" baseline="0" dirty="0"/>
              <a:t> de </a:t>
            </a:r>
            <a:r>
              <a:rPr lang="en-US" baseline="0" dirty="0" err="1"/>
              <a:t>pontos</a:t>
            </a:r>
            <a:r>
              <a:rPr lang="en-US" baseline="0" dirty="0"/>
              <a:t> hiperfluorescentes </a:t>
            </a:r>
            <a:r>
              <a:rPr lang="en-US" baseline="0" dirty="0" err="1"/>
              <a:t>desde</a:t>
            </a:r>
            <a:r>
              <a:rPr lang="en-US" baseline="0" dirty="0"/>
              <a:t> as </a:t>
            </a:r>
            <a:r>
              <a:rPr lang="en-US" baseline="0" dirty="0" err="1"/>
              <a:t>fase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precoces</a:t>
            </a:r>
            <a:r>
              <a:rPr lang="en-US" baseline="0" dirty="0"/>
              <a:t>, que </a:t>
            </a:r>
            <a:r>
              <a:rPr lang="en-US" baseline="0" dirty="0" err="1"/>
              <a:t>aumentam</a:t>
            </a:r>
            <a:r>
              <a:rPr lang="en-US" baseline="0" dirty="0"/>
              <a:t> de </a:t>
            </a:r>
            <a:r>
              <a:rPr lang="en-US" baseline="0" dirty="0" err="1"/>
              <a:t>tamanho</a:t>
            </a:r>
            <a:r>
              <a:rPr lang="en-US" baseline="0" dirty="0"/>
              <a:t> e </a:t>
            </a:r>
            <a:r>
              <a:rPr lang="en-US" baseline="0" dirty="0" err="1"/>
              <a:t>intensidade</a:t>
            </a:r>
            <a:r>
              <a:rPr lang="en-US" baseline="0" dirty="0"/>
              <a:t> </a:t>
            </a:r>
            <a:r>
              <a:rPr lang="en-US" baseline="0" dirty="0" err="1"/>
              <a:t>ao</a:t>
            </a:r>
            <a:r>
              <a:rPr lang="en-US" baseline="0" dirty="0"/>
              <a:t> </a:t>
            </a:r>
            <a:r>
              <a:rPr lang="en-US" baseline="0" dirty="0" err="1"/>
              <a:t>longo</a:t>
            </a:r>
            <a:r>
              <a:rPr lang="en-US" baseline="0" dirty="0"/>
              <a:t> do </a:t>
            </a:r>
            <a:r>
              <a:rPr lang="en-US" baseline="0" dirty="0" err="1"/>
              <a:t>exame</a:t>
            </a:r>
            <a:r>
              <a:rPr lang="en-US" baseline="0" dirty="0"/>
              <a:t> (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chamados</a:t>
            </a:r>
            <a:r>
              <a:rPr lang="en-US" baseline="0" dirty="0"/>
              <a:t> pin points); </a:t>
            </a:r>
            <a:r>
              <a:rPr lang="en-US" baseline="0" dirty="0" err="1"/>
              <a:t>acúmulo</a:t>
            </a:r>
            <a:r>
              <a:rPr lang="en-US" baseline="0" dirty="0"/>
              <a:t> do </a:t>
            </a:r>
            <a:r>
              <a:rPr lang="en-US" baseline="0" dirty="0" err="1"/>
              <a:t>contraste</a:t>
            </a:r>
            <a:r>
              <a:rPr lang="en-US" baseline="0" dirty="0"/>
              <a:t> </a:t>
            </a:r>
            <a:r>
              <a:rPr lang="en-US" baseline="0" dirty="0" err="1"/>
              <a:t>devido</a:t>
            </a:r>
            <a:r>
              <a:rPr lang="en-US" baseline="0" dirty="0"/>
              <a:t> </a:t>
            </a:r>
            <a:r>
              <a:rPr lang="en-US" baseline="0" dirty="0" err="1"/>
              <a:t>às</a:t>
            </a:r>
            <a:r>
              <a:rPr lang="en-US" baseline="0" dirty="0"/>
              <a:t> </a:t>
            </a:r>
            <a:r>
              <a:rPr lang="en-US" baseline="0" dirty="0" err="1"/>
              <a:t>áreas</a:t>
            </a:r>
            <a:r>
              <a:rPr lang="en-US" baseline="0" dirty="0"/>
              <a:t> de </a:t>
            </a:r>
            <a:r>
              <a:rPr lang="en-US" baseline="0" dirty="0" err="1"/>
              <a:t>descolamento</a:t>
            </a:r>
            <a:r>
              <a:rPr lang="en-US" baseline="0" dirty="0"/>
              <a:t> de retina.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9D67D-DCC8-48D0-ABF9-7E6148D6A9E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4078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9D67D-DCC8-48D0-ABF9-7E6148D6A9E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586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FECHAMENTO DO CASO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latin typeface="Arial Narrow" panose="020B0604020202020204" pitchFamily="34" charset="0"/>
                <a:cs typeface="Arial Narrow" panose="020B0604020202020204" pitchFamily="34" charset="0"/>
              </a:rPr>
              <a:t>Regressão completa alterações iniciais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0805D-7617-A44E-8B7F-124CB32FD9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83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0805D-7617-A44E-8B7F-124CB32FD91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4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</a:t>
            </a:r>
            <a:r>
              <a:rPr lang="pt-BR" baseline="0" dirty="0"/>
              <a:t> MNVSR PODE OCORRER EM DECORRÊNCIA  DA LESÃO DA MEMBRANA BRUCH/RETINA EXTERNA ASSOCIADA  Á CICATRIZ DE RETINOCOROIDITE . NESSA SITUAÇÃO,  POSSIVELMENTE NÃO EXISTE ATIVIDADE INFLAMATÓRIA  E ASSIM POSSIVELMENTE SEM FATORES INFLAMATÓRIOS ENVOLVIDOS NA ETIOPATOGÊNESE DA MNVSR. </a:t>
            </a:r>
          </a:p>
          <a:p>
            <a:r>
              <a:rPr lang="pt-BR" baseline="0" dirty="0"/>
              <a:t>NESSA SITUAÇÃO O TRATAMENTO DEVERIA SER EXCLUSIVAMENTE COM ANTI-VEGF IV.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9D67D-DCC8-48D0-ABF9-7E6148D6A9E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121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</a:t>
            </a:r>
            <a:r>
              <a:rPr lang="pt-BR" baseline="0" dirty="0"/>
              <a:t> MNVSR PODE OCORRER EM ASSOCIADA A FOCO(</a:t>
            </a:r>
            <a:r>
              <a:rPr lang="pt-BR" baseline="0" dirty="0" err="1"/>
              <a:t>S</a:t>
            </a:r>
            <a:r>
              <a:rPr lang="pt-BR" baseline="0" dirty="0"/>
              <a:t>) DE CORIORRETINITE ATIVOS . </a:t>
            </a:r>
          </a:p>
          <a:p>
            <a:r>
              <a:rPr lang="pt-BR" baseline="0" dirty="0"/>
              <a:t>NESSA SITUAÇÃO,  EXISTEM SITUAÇÕES ONDE O TRATAMENTO ISOLADO COM ANTI-VEGF  REALIZADO DE MODO ISOLADO NÃO CONSEGUE CONTROLAR ADEQUADAMENTO A MNVSR, HAVENDO A NECESSIDADE DA ASSOCIAÇÃO COM ANTIINFLAMATÓRIOS/IMUJNOSSUPRESSORES PARA O ADEQUADO CONTROLE DESSA COMPLICAÇÃO. </a:t>
            </a:r>
          </a:p>
          <a:p>
            <a:r>
              <a:rPr lang="pt-BR" baseline="0" dirty="0"/>
              <a:t>O ESTUDO REALIZADO NO NOSSO SERVIÇO (ENCAMINHADO PARA PUPLICAÇÃO) ANALISANDO O TRATAMENTO DA MNVSR ASSOCIADO À DVKH, REVELOU QUE O TRATAMENTO LOCAL ISOLADO NÃO CONTROLOU ADEQUADAMENTO ESSA COMPLICAÇÃO. SOMENTE APÓS O INCREMENTO NA IMUNOSSUPRESSÃO, A MNVSR PODE SER CONTROLADA.</a:t>
            </a:r>
          </a:p>
          <a:p>
            <a:r>
              <a:rPr lang="pt-BR" baseline="0" dirty="0"/>
              <a:t>ASSIM, NESSA SITUAÇÃO O TRATAMENTO DEVE ASSOCIAE O USO DE ANTI-VEGF IV E O INCREMENTO NA IMUJNOSSUPRESSÃO.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9D67D-DCC8-48D0-ABF9-7E6148D6A9E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7609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9D67D-DCC8-48D0-ABF9-7E6148D6A9E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3159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>
                <a:latin typeface="Arial Narrow" panose="020B0606020202030204" pitchFamily="34" charset="0"/>
              </a:rPr>
              <a:t>Serous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retinal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detachment</a:t>
            </a:r>
            <a:endParaRPr lang="pt-BR" sz="1200" dirty="0"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>
                <a:latin typeface="Arial Narrow" panose="020B0606020202030204" pitchFamily="34" charset="0"/>
              </a:rPr>
              <a:t>Membranous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structures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continuous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</a:rPr>
              <a:t> the </a:t>
            </a:r>
            <a:r>
              <a:rPr lang="pt-BR" sz="1200" dirty="0" err="1">
                <a:latin typeface="Arial Narrow" panose="020B0606020202030204" pitchFamily="34" charset="0"/>
              </a:rPr>
              <a:t>ellipsoid</a:t>
            </a:r>
            <a:r>
              <a:rPr lang="pt-BR" sz="1200" dirty="0">
                <a:latin typeface="Arial Narrow" panose="020B0606020202030204" pitchFamily="34" charset="0"/>
              </a:rPr>
              <a:t> zone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>
                <a:latin typeface="Arial Narrow" panose="020B0606020202030204" pitchFamily="34" charset="0"/>
              </a:rPr>
              <a:t>Marked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thickened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choroid</a:t>
            </a:r>
            <a:endParaRPr lang="pt-BR" sz="1200" dirty="0">
              <a:latin typeface="Arial Narrow" panose="020B060602020203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9D67D-DCC8-48D0-ABF9-7E6148D6A9E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812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sym typeface="Wingdings" pitchFamily="2" charset="2"/>
              </a:rPr>
              <a:t>Seguimento com melhora da AV em ambos os olhos</a:t>
            </a:r>
          </a:p>
          <a:p>
            <a:r>
              <a:rPr lang="pt-BR" dirty="0">
                <a:sym typeface="Wingdings" pitchFamily="2" charset="2"/>
              </a:rPr>
              <a:t>Regressão da dose da prednisona </a:t>
            </a:r>
          </a:p>
          <a:p>
            <a:r>
              <a:rPr lang="pt-BR" dirty="0">
                <a:sym typeface="Wingdings" pitchFamily="2" charset="2"/>
              </a:rPr>
              <a:t>Até que M21 presença de celularidade aumentada de CA</a:t>
            </a:r>
          </a:p>
          <a:p>
            <a:r>
              <a:rPr lang="pt-BR" dirty="0">
                <a:sym typeface="Wingdings" pitchFamily="2" charset="2"/>
              </a:rPr>
              <a:t>Optado por aumento da </a:t>
            </a:r>
            <a:r>
              <a:rPr lang="pt-BR" dirty="0" err="1">
                <a:sym typeface="Wingdings" pitchFamily="2" charset="2"/>
              </a:rPr>
              <a:t>pred</a:t>
            </a:r>
            <a:r>
              <a:rPr lang="pt-BR" dirty="0">
                <a:sym typeface="Wingdings" pitchFamily="2" charset="2"/>
              </a:rPr>
              <a:t> e introdução da AZA.. Depois redução da </a:t>
            </a:r>
            <a:r>
              <a:rPr lang="pt-BR" dirty="0" err="1">
                <a:sym typeface="Wingdings" pitchFamily="2" charset="2"/>
              </a:rPr>
              <a:t>pred</a:t>
            </a:r>
            <a:r>
              <a:rPr lang="pt-BR" dirty="0">
                <a:sym typeface="Wingdings" pitchFamily="2" charset="2"/>
              </a:rPr>
              <a:t> novamente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9D67D-DCC8-48D0-ABF9-7E6148D6A9E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8279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sym typeface="Wingdings" pitchFamily="2" charset="2"/>
              </a:rPr>
              <a:t>Seguimento com melhora da AV em ambos os olhos</a:t>
            </a:r>
          </a:p>
          <a:p>
            <a:r>
              <a:rPr lang="pt-BR" dirty="0">
                <a:sym typeface="Wingdings" pitchFamily="2" charset="2"/>
              </a:rPr>
              <a:t>Regressão da dose da prednisona </a:t>
            </a:r>
          </a:p>
          <a:p>
            <a:r>
              <a:rPr lang="pt-BR" dirty="0">
                <a:sym typeface="Wingdings" pitchFamily="2" charset="2"/>
              </a:rPr>
              <a:t>Até que M21 presença de celularidade aumentada de CA</a:t>
            </a:r>
          </a:p>
          <a:p>
            <a:r>
              <a:rPr lang="pt-BR" dirty="0">
                <a:sym typeface="Wingdings" pitchFamily="2" charset="2"/>
              </a:rPr>
              <a:t>Optado por aumento da </a:t>
            </a:r>
            <a:r>
              <a:rPr lang="pt-BR" dirty="0" err="1">
                <a:sym typeface="Wingdings" pitchFamily="2" charset="2"/>
              </a:rPr>
              <a:t>pred</a:t>
            </a:r>
            <a:r>
              <a:rPr lang="pt-BR" dirty="0">
                <a:sym typeface="Wingdings" pitchFamily="2" charset="2"/>
              </a:rPr>
              <a:t> e introdução da AZA.. Depois redução da </a:t>
            </a:r>
            <a:r>
              <a:rPr lang="pt-BR" dirty="0" err="1">
                <a:sym typeface="Wingdings" pitchFamily="2" charset="2"/>
              </a:rPr>
              <a:t>pred</a:t>
            </a:r>
            <a:r>
              <a:rPr lang="pt-BR" dirty="0">
                <a:sym typeface="Wingdings" pitchFamily="2" charset="2"/>
              </a:rPr>
              <a:t> novamente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9D67D-DCC8-48D0-ABF9-7E6148D6A9E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307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0805D-7617-A44E-8B7F-124CB32FD9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288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Melhora entre M12 e M16, mas houve piora no M19 (antes do M21 que foi quando teve a reativação anterior)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9D67D-DCC8-48D0-ABF9-7E6148D6A9E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0098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Melhora entre M12 e M16, mas houve piora no M19 (antes do M21 que foi quando teve a reativação anterior)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9D67D-DCC8-48D0-ABF9-7E6148D6A9E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453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9D67D-DCC8-48D0-ABF9-7E6148D6A9E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1701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4917A819-1EE4-407D-9616-00D34742B7C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50C4B80F-0D47-4686-B677-368A06F69190}" type="slidenum">
              <a:rPr lang="pt-BR" smtClean="0"/>
              <a:t>‹nº›</a:t>
            </a:fld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ângu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ângu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819-1EE4-407D-9616-00D34742B7C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B80F-0D47-4686-B677-368A06F6919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819-1EE4-407D-9616-00D34742B7C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B80F-0D47-4686-B677-368A06F69190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ângulo isósceles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819-1EE4-407D-9616-00D34742B7C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B80F-0D47-4686-B677-368A06F69190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4917A819-1EE4-407D-9616-00D34742B7C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50C4B80F-0D47-4686-B677-368A06F69190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819-1EE4-407D-9616-00D34742B7C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B80F-0D47-4686-B677-368A06F69190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de texto Mestres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de texto Mestres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819-1EE4-407D-9616-00D34742B7C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B80F-0D47-4686-B677-368A06F69190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819-1EE4-407D-9616-00D34742B7C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B80F-0D47-4686-B677-368A06F69190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819-1EE4-407D-9616-00D34742B7C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B80F-0D47-4686-B677-368A06F69190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819-1EE4-407D-9616-00D34742B7C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B80F-0D47-4686-B677-368A06F69190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819-1EE4-407D-9616-00D34742B7C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4B80F-0D47-4686-B677-368A06F69190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917A819-1EE4-407D-9616-00D34742B7C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0C4B80F-0D47-4686-B677-368A06F69190}" type="slidenum">
              <a:rPr lang="pt-BR" smtClean="0"/>
              <a:t>‹nº›</a:t>
            </a:fld>
            <a:endParaRPr lang="pt-BR"/>
          </a:p>
        </p:txBody>
      </p:sp>
      <p:sp>
        <p:nvSpPr>
          <p:cNvPr id="28" name="Conector reto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ector reto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ângulo isósceles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7.jpeg"/><Relationship Id="rId4" Type="http://schemas.microsoft.com/office/2007/relationships/hdphoto" Target="../media/hdphoto3.wdp"/><Relationship Id="rId9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0.jpeg"/><Relationship Id="rId5" Type="http://schemas.microsoft.com/office/2007/relationships/hdphoto" Target="../media/hdphoto6.wdp"/><Relationship Id="rId10" Type="http://schemas.openxmlformats.org/officeDocument/2006/relationships/image" Target="../media/image77.jpeg"/><Relationship Id="rId4" Type="http://schemas.microsoft.com/office/2007/relationships/hdphoto" Target="../media/hdphoto5.wdp"/><Relationship Id="rId9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744188-15F1-9C4E-AEC2-61262945D706}"/>
              </a:ext>
            </a:extLst>
          </p:cNvPr>
          <p:cNvSpPr txBox="1">
            <a:spLocks/>
          </p:cNvSpPr>
          <p:nvPr/>
        </p:nvSpPr>
        <p:spPr>
          <a:xfrm>
            <a:off x="27789" y="1700808"/>
            <a:ext cx="9036496" cy="122413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dirty="0"/>
              <a:t>Management of choroidal </a:t>
            </a:r>
          </a:p>
          <a:p>
            <a:pPr algn="ctr"/>
            <a:r>
              <a:rPr lang="en-US" sz="3100" dirty="0"/>
              <a:t>neovascularization (CNV) in a patient with Vogt-Koyanagi-Harada disease (VKHD): </a:t>
            </a:r>
          </a:p>
          <a:p>
            <a:pPr algn="ctr"/>
            <a:r>
              <a:rPr lang="en-US" sz="3100" dirty="0"/>
              <a:t>a clinical case</a:t>
            </a:r>
            <a:endParaRPr lang="pt-BR" sz="31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AE6B78F-14FA-8F4E-81BF-F2037FD6070B}"/>
              </a:ext>
            </a:extLst>
          </p:cNvPr>
          <p:cNvSpPr txBox="1">
            <a:spLocks/>
          </p:cNvSpPr>
          <p:nvPr/>
        </p:nvSpPr>
        <p:spPr>
          <a:xfrm>
            <a:off x="106285" y="5087825"/>
            <a:ext cx="9036496" cy="122413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u="sng" dirty="0"/>
              <a:t>Fernanda MS Souto</a:t>
            </a:r>
            <a:r>
              <a:rPr lang="en-US" sz="1600" dirty="0"/>
              <a:t>, Marcelo M Lavezzo, Viviane M Sakata, </a:t>
            </a:r>
            <a:r>
              <a:rPr lang="en-US" sz="1600" dirty="0" err="1"/>
              <a:t>Ruy</a:t>
            </a:r>
            <a:r>
              <a:rPr lang="en-US" sz="1600" dirty="0"/>
              <a:t> FBG Missaka, </a:t>
            </a:r>
          </a:p>
          <a:p>
            <a:pPr algn="ctr"/>
            <a:r>
              <a:rPr lang="en-US" sz="1600" dirty="0"/>
              <a:t>Priscilla FC </a:t>
            </a:r>
            <a:r>
              <a:rPr lang="en-US" sz="1600" dirty="0" err="1"/>
              <a:t>Nóbrega</a:t>
            </a:r>
            <a:r>
              <a:rPr lang="en-US" sz="1600" dirty="0"/>
              <a:t>, Carlos E Hirata, </a:t>
            </a:r>
            <a:r>
              <a:rPr lang="en-US" sz="1600" dirty="0" err="1"/>
              <a:t>Sérgio</a:t>
            </a:r>
            <a:r>
              <a:rPr lang="en-US" sz="1600" dirty="0"/>
              <a:t> LG Pimentel, Joyce H Yamamoto </a:t>
            </a:r>
            <a:endParaRPr lang="pt-BR" sz="16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5E71AA0-40FF-BF42-9F48-0684672E291B}"/>
              </a:ext>
            </a:extLst>
          </p:cNvPr>
          <p:cNvSpPr/>
          <p:nvPr/>
        </p:nvSpPr>
        <p:spPr>
          <a:xfrm>
            <a:off x="251520" y="6381328"/>
            <a:ext cx="91440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buSzPts val="1600"/>
            </a:pPr>
            <a:r>
              <a:rPr lang="pt-BR" sz="1600" dirty="0">
                <a:solidFill>
                  <a:schemeClr val="tx2"/>
                </a:solidFill>
              </a:rPr>
              <a:t>HOSPITAL DAS CLÍNICAS DA FACULDADE DE MEDICINA DA UNIVERSIDADE DE SÃO PAULO</a:t>
            </a:r>
          </a:p>
        </p:txBody>
      </p:sp>
      <p:pic>
        <p:nvPicPr>
          <p:cNvPr id="5" name="Google Shape;579;p45" descr="pasted-image-enhanced.png">
            <a:extLst>
              <a:ext uri="{FF2B5EF4-FFF2-40B4-BE49-F238E27FC236}">
                <a16:creationId xmlns:a16="http://schemas.microsoft.com/office/drawing/2014/main" id="{5CB0EEE1-A815-334D-9C24-117E2BDED916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008780" y="534410"/>
            <a:ext cx="3025555" cy="49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229B073-BEAE-674C-A675-2C844C652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5" y="139819"/>
            <a:ext cx="1872208" cy="12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82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C57DE-09F0-0047-A885-609079A4F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FOLLOW-UP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BD03EFA-C32A-6F4A-ACAF-F67E1AC92F7F}"/>
              </a:ext>
            </a:extLst>
          </p:cNvPr>
          <p:cNvCxnSpPr/>
          <p:nvPr/>
        </p:nvCxnSpPr>
        <p:spPr>
          <a:xfrm>
            <a:off x="179512" y="1844824"/>
            <a:ext cx="871296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91DF9874-2A66-3440-A33D-1C8D689631EA}"/>
              </a:ext>
            </a:extLst>
          </p:cNvPr>
          <p:cNvCxnSpPr>
            <a:cxnSpLocks/>
          </p:cNvCxnSpPr>
          <p:nvPr/>
        </p:nvCxnSpPr>
        <p:spPr>
          <a:xfrm>
            <a:off x="899592" y="1844824"/>
            <a:ext cx="0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1E99071-BC2B-E240-9CFA-7427BB0D96F3}"/>
              </a:ext>
            </a:extLst>
          </p:cNvPr>
          <p:cNvSpPr txBox="1"/>
          <p:nvPr/>
        </p:nvSpPr>
        <p:spPr>
          <a:xfrm>
            <a:off x="48991" y="2852936"/>
            <a:ext cx="2659934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/>
              <a:t>VA </a:t>
            </a:r>
            <a:r>
              <a:rPr lang="pt-BR" sz="1400" dirty="0" err="1"/>
              <a:t>hand</a:t>
            </a:r>
            <a:r>
              <a:rPr lang="pt-BR" sz="1400" dirty="0"/>
              <a:t> </a:t>
            </a:r>
            <a:r>
              <a:rPr lang="pt-BR" sz="1400" dirty="0" err="1"/>
              <a:t>motion</a:t>
            </a:r>
            <a:r>
              <a:rPr lang="pt-BR" sz="1400" dirty="0"/>
              <a:t>/ </a:t>
            </a:r>
            <a:r>
              <a:rPr lang="pt-BR" sz="1400" dirty="0" err="1"/>
              <a:t>hand</a:t>
            </a:r>
            <a:r>
              <a:rPr lang="pt-BR" sz="1400" dirty="0"/>
              <a:t> </a:t>
            </a:r>
            <a:r>
              <a:rPr lang="pt-BR" sz="1400" dirty="0" err="1"/>
              <a:t>motion</a:t>
            </a:r>
            <a:endParaRPr lang="pt-BR" sz="1400" dirty="0"/>
          </a:p>
          <a:p>
            <a:r>
              <a:rPr lang="pt-BR" sz="1400" dirty="0"/>
              <a:t>AC </a:t>
            </a:r>
            <a:r>
              <a:rPr lang="pt-BR" sz="1400" dirty="0" err="1"/>
              <a:t>cells</a:t>
            </a:r>
            <a:r>
              <a:rPr lang="pt-BR" sz="1400" dirty="0"/>
              <a:t> +++</a:t>
            </a:r>
          </a:p>
          <a:p>
            <a:r>
              <a:rPr lang="pt-BR" sz="1400" dirty="0"/>
              <a:t>Anterior </a:t>
            </a:r>
            <a:r>
              <a:rPr lang="pt-BR" sz="1400" dirty="0" err="1"/>
              <a:t>vitreous</a:t>
            </a:r>
            <a:r>
              <a:rPr lang="pt-BR" sz="1400" dirty="0"/>
              <a:t> </a:t>
            </a:r>
            <a:r>
              <a:rPr lang="pt-BR" sz="1400" dirty="0" err="1"/>
              <a:t>cells</a:t>
            </a:r>
            <a:r>
              <a:rPr lang="pt-BR" sz="1400" dirty="0"/>
              <a:t> ++</a:t>
            </a:r>
          </a:p>
          <a:p>
            <a:r>
              <a:rPr lang="pt-BR" sz="1400" dirty="0" err="1"/>
              <a:t>Bullous</a:t>
            </a:r>
            <a:r>
              <a:rPr lang="pt-BR" sz="1400" dirty="0"/>
              <a:t> </a:t>
            </a:r>
            <a:r>
              <a:rPr lang="pt-BR" sz="1400" dirty="0" err="1"/>
              <a:t>exudative</a:t>
            </a:r>
            <a:r>
              <a:rPr lang="pt-BR" sz="1400" dirty="0"/>
              <a:t> </a:t>
            </a:r>
            <a:r>
              <a:rPr lang="pt-BR" sz="1400" dirty="0" err="1"/>
              <a:t>detachment</a:t>
            </a:r>
            <a:endParaRPr lang="pt-BR" sz="1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28997C-756B-2B4C-8E94-4FB5CFDDDB55}"/>
              </a:ext>
            </a:extLst>
          </p:cNvPr>
          <p:cNvSpPr txBox="1"/>
          <p:nvPr/>
        </p:nvSpPr>
        <p:spPr>
          <a:xfrm>
            <a:off x="-43107" y="3861048"/>
            <a:ext cx="493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OD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2FE790C-233F-524E-8504-C0CCB2CB2CB9}"/>
              </a:ext>
            </a:extLst>
          </p:cNvPr>
          <p:cNvSpPr txBox="1"/>
          <p:nvPr/>
        </p:nvSpPr>
        <p:spPr>
          <a:xfrm>
            <a:off x="-36505" y="5027686"/>
            <a:ext cx="493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OS</a:t>
            </a:r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8DD7D92-0F68-BA43-A05A-2B50DC39DFB5}"/>
              </a:ext>
            </a:extLst>
          </p:cNvPr>
          <p:cNvSpPr txBox="1"/>
          <p:nvPr/>
        </p:nvSpPr>
        <p:spPr>
          <a:xfrm>
            <a:off x="1259632" y="1249596"/>
            <a:ext cx="1944213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400" dirty="0" err="1"/>
              <a:t>Methylprednisolone</a:t>
            </a:r>
            <a:r>
              <a:rPr lang="pt-BR" sz="1400" dirty="0"/>
              <a:t> 1g </a:t>
            </a:r>
            <a:r>
              <a:rPr lang="pt-BR" sz="1400" dirty="0" err="1"/>
              <a:t>daily</a:t>
            </a:r>
            <a:r>
              <a:rPr lang="pt-BR" sz="1400" dirty="0"/>
              <a:t> 3 </a:t>
            </a:r>
            <a:r>
              <a:rPr lang="pt-BR" sz="1400" dirty="0" err="1"/>
              <a:t>days</a:t>
            </a:r>
            <a:endParaRPr lang="pt-BR" sz="1400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E441D59-B0B5-8546-8471-AD06BB5C7AB0}"/>
              </a:ext>
            </a:extLst>
          </p:cNvPr>
          <p:cNvSpPr txBox="1"/>
          <p:nvPr/>
        </p:nvSpPr>
        <p:spPr>
          <a:xfrm>
            <a:off x="551669" y="1583214"/>
            <a:ext cx="1271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24/09/13</a:t>
            </a:r>
          </a:p>
        </p:txBody>
      </p:sp>
      <p:pic>
        <p:nvPicPr>
          <p:cNvPr id="33" name="MeirelesJ_003.jpg">
            <a:extLst>
              <a:ext uri="{FF2B5EF4-FFF2-40B4-BE49-F238E27FC236}">
                <a16:creationId xmlns:a16="http://schemas.microsoft.com/office/drawing/2014/main" id="{B9BB5E9A-740C-EE4E-90E0-5756E62630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5" y="4103179"/>
            <a:ext cx="2659934" cy="753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MeirelesJ_005.jpg">
            <a:extLst>
              <a:ext uri="{FF2B5EF4-FFF2-40B4-BE49-F238E27FC236}">
                <a16:creationId xmlns:a16="http://schemas.microsoft.com/office/drawing/2014/main" id="{6115DD89-10B3-7140-954A-4C34F1E3C5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5" y="5283595"/>
            <a:ext cx="2631742" cy="8241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590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C57DE-09F0-0047-A885-609079A4F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FOLLOW-UP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BD03EFA-C32A-6F4A-ACAF-F67E1AC92F7F}"/>
              </a:ext>
            </a:extLst>
          </p:cNvPr>
          <p:cNvCxnSpPr/>
          <p:nvPr/>
        </p:nvCxnSpPr>
        <p:spPr>
          <a:xfrm>
            <a:off x="179512" y="1844824"/>
            <a:ext cx="871296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91DF9874-2A66-3440-A33D-1C8D689631EA}"/>
              </a:ext>
            </a:extLst>
          </p:cNvPr>
          <p:cNvCxnSpPr>
            <a:cxnSpLocks/>
          </p:cNvCxnSpPr>
          <p:nvPr/>
        </p:nvCxnSpPr>
        <p:spPr>
          <a:xfrm>
            <a:off x="899592" y="1844824"/>
            <a:ext cx="0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1E99071-BC2B-E240-9CFA-7427BB0D96F3}"/>
              </a:ext>
            </a:extLst>
          </p:cNvPr>
          <p:cNvSpPr txBox="1"/>
          <p:nvPr/>
        </p:nvSpPr>
        <p:spPr>
          <a:xfrm>
            <a:off x="48991" y="2852936"/>
            <a:ext cx="2659934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/>
              <a:t>VA </a:t>
            </a:r>
            <a:r>
              <a:rPr lang="pt-BR" sz="1400" dirty="0" err="1"/>
              <a:t>hand</a:t>
            </a:r>
            <a:r>
              <a:rPr lang="pt-BR" sz="1400" dirty="0"/>
              <a:t> </a:t>
            </a:r>
            <a:r>
              <a:rPr lang="pt-BR" sz="1400" dirty="0" err="1"/>
              <a:t>motion</a:t>
            </a:r>
            <a:r>
              <a:rPr lang="pt-BR" sz="1400" dirty="0"/>
              <a:t>/ </a:t>
            </a:r>
            <a:r>
              <a:rPr lang="pt-BR" sz="1400" dirty="0" err="1"/>
              <a:t>hand</a:t>
            </a:r>
            <a:r>
              <a:rPr lang="pt-BR" sz="1400" dirty="0"/>
              <a:t> </a:t>
            </a:r>
            <a:r>
              <a:rPr lang="pt-BR" sz="1400" dirty="0" err="1"/>
              <a:t>motion</a:t>
            </a:r>
            <a:endParaRPr lang="pt-BR" sz="1400" dirty="0"/>
          </a:p>
          <a:p>
            <a:r>
              <a:rPr lang="pt-BR" sz="1400" dirty="0"/>
              <a:t>AC </a:t>
            </a:r>
            <a:r>
              <a:rPr lang="pt-BR" sz="1400" dirty="0" err="1"/>
              <a:t>cells</a:t>
            </a:r>
            <a:r>
              <a:rPr lang="pt-BR" sz="1400" dirty="0"/>
              <a:t> +++</a:t>
            </a:r>
          </a:p>
          <a:p>
            <a:r>
              <a:rPr lang="pt-BR" sz="1400" dirty="0"/>
              <a:t>Anterior </a:t>
            </a:r>
            <a:r>
              <a:rPr lang="pt-BR" sz="1400" dirty="0" err="1"/>
              <a:t>vitreous</a:t>
            </a:r>
            <a:r>
              <a:rPr lang="pt-BR" sz="1400" dirty="0"/>
              <a:t> </a:t>
            </a:r>
            <a:r>
              <a:rPr lang="pt-BR" sz="1400" dirty="0" err="1"/>
              <a:t>cells</a:t>
            </a:r>
            <a:r>
              <a:rPr lang="pt-BR" sz="1400" dirty="0"/>
              <a:t> ++</a:t>
            </a:r>
          </a:p>
          <a:p>
            <a:r>
              <a:rPr lang="pt-BR" sz="1400" dirty="0" err="1"/>
              <a:t>Bullous</a:t>
            </a:r>
            <a:r>
              <a:rPr lang="pt-BR" sz="1400" dirty="0"/>
              <a:t> </a:t>
            </a:r>
            <a:r>
              <a:rPr lang="pt-BR" sz="1400" dirty="0" err="1"/>
              <a:t>exudative</a:t>
            </a:r>
            <a:r>
              <a:rPr lang="pt-BR" sz="1400" dirty="0"/>
              <a:t> </a:t>
            </a:r>
            <a:r>
              <a:rPr lang="pt-BR" sz="1400" dirty="0" err="1"/>
              <a:t>detachment</a:t>
            </a:r>
            <a:endParaRPr lang="pt-BR" sz="1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28997C-756B-2B4C-8E94-4FB5CFDDDB55}"/>
              </a:ext>
            </a:extLst>
          </p:cNvPr>
          <p:cNvSpPr txBox="1"/>
          <p:nvPr/>
        </p:nvSpPr>
        <p:spPr>
          <a:xfrm>
            <a:off x="-43107" y="3861048"/>
            <a:ext cx="493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OD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2FE790C-233F-524E-8504-C0CCB2CB2CB9}"/>
              </a:ext>
            </a:extLst>
          </p:cNvPr>
          <p:cNvSpPr txBox="1"/>
          <p:nvPr/>
        </p:nvSpPr>
        <p:spPr>
          <a:xfrm>
            <a:off x="-36505" y="5027686"/>
            <a:ext cx="493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OS</a:t>
            </a:r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8DD7D92-0F68-BA43-A05A-2B50DC39DFB5}"/>
              </a:ext>
            </a:extLst>
          </p:cNvPr>
          <p:cNvSpPr txBox="1"/>
          <p:nvPr/>
        </p:nvSpPr>
        <p:spPr>
          <a:xfrm>
            <a:off x="1259632" y="1249596"/>
            <a:ext cx="1944213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400" dirty="0" err="1"/>
              <a:t>Methylprednisolone</a:t>
            </a:r>
            <a:r>
              <a:rPr lang="pt-BR" sz="1400" dirty="0"/>
              <a:t> 1g </a:t>
            </a:r>
            <a:r>
              <a:rPr lang="pt-BR" sz="1400" dirty="0" err="1"/>
              <a:t>daily</a:t>
            </a:r>
            <a:r>
              <a:rPr lang="pt-BR" sz="1400" dirty="0"/>
              <a:t> 3 </a:t>
            </a:r>
            <a:r>
              <a:rPr lang="pt-BR" sz="1400" dirty="0" err="1"/>
              <a:t>days</a:t>
            </a:r>
            <a:endParaRPr lang="pt-BR" sz="1400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E441D59-B0B5-8546-8471-AD06BB5C7AB0}"/>
              </a:ext>
            </a:extLst>
          </p:cNvPr>
          <p:cNvSpPr txBox="1"/>
          <p:nvPr/>
        </p:nvSpPr>
        <p:spPr>
          <a:xfrm>
            <a:off x="551669" y="1583214"/>
            <a:ext cx="1271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24/09/13</a:t>
            </a:r>
          </a:p>
        </p:txBody>
      </p:sp>
      <p:pic>
        <p:nvPicPr>
          <p:cNvPr id="33" name="MeirelesJ_003.jpg">
            <a:extLst>
              <a:ext uri="{FF2B5EF4-FFF2-40B4-BE49-F238E27FC236}">
                <a16:creationId xmlns:a16="http://schemas.microsoft.com/office/drawing/2014/main" id="{B9BB5E9A-740C-EE4E-90E0-5756E62630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5" y="4103179"/>
            <a:ext cx="2659934" cy="753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MeirelesJ_005.jpg">
            <a:extLst>
              <a:ext uri="{FF2B5EF4-FFF2-40B4-BE49-F238E27FC236}">
                <a16:creationId xmlns:a16="http://schemas.microsoft.com/office/drawing/2014/main" id="{6115DD89-10B3-7140-954A-4C34F1E3C5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5" y="5283595"/>
            <a:ext cx="2631742" cy="824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asted-image.pdf">
            <a:extLst>
              <a:ext uri="{FF2B5EF4-FFF2-40B4-BE49-F238E27FC236}">
                <a16:creationId xmlns:a16="http://schemas.microsoft.com/office/drawing/2014/main" id="{D560606B-CE88-C142-BD33-4C4D1A0535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2058094"/>
            <a:ext cx="4015903" cy="2018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asted-image.pdf">
            <a:extLst>
              <a:ext uri="{FF2B5EF4-FFF2-40B4-BE49-F238E27FC236}">
                <a16:creationId xmlns:a16="http://schemas.microsoft.com/office/drawing/2014/main" id="{91743C53-C4CA-0844-91A5-631484CFCE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9225" y="1934248"/>
            <a:ext cx="376585" cy="20189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D5C58A6-5BC9-EE44-AD63-BBBE00661CB3}"/>
              </a:ext>
            </a:extLst>
          </p:cNvPr>
          <p:cNvSpPr txBox="1"/>
          <p:nvPr/>
        </p:nvSpPr>
        <p:spPr>
          <a:xfrm rot="16200000">
            <a:off x="3141713" y="262704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Visual acuity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FA2C62D6-EEED-8C4A-A490-4E6D0E843443}"/>
              </a:ext>
            </a:extLst>
          </p:cNvPr>
          <p:cNvSpPr txBox="1"/>
          <p:nvPr/>
        </p:nvSpPr>
        <p:spPr>
          <a:xfrm>
            <a:off x="8443887" y="2640680"/>
            <a:ext cx="880641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VA OD</a:t>
            </a:r>
          </a:p>
          <a:p>
            <a:endParaRPr lang="pt-BR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VA OE</a:t>
            </a:r>
          </a:p>
        </p:txBody>
      </p:sp>
      <p:pic>
        <p:nvPicPr>
          <p:cNvPr id="44" name="pasted-image.pdf">
            <a:extLst>
              <a:ext uri="{FF2B5EF4-FFF2-40B4-BE49-F238E27FC236}">
                <a16:creationId xmlns:a16="http://schemas.microsoft.com/office/drawing/2014/main" id="{10C93DA5-183B-494A-92C9-A64A75D5A41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743" y="4361270"/>
            <a:ext cx="6234753" cy="160982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A7D4851-CEC3-4944-903A-D85437E4815A}"/>
              </a:ext>
            </a:extLst>
          </p:cNvPr>
          <p:cNvSpPr/>
          <p:nvPr/>
        </p:nvSpPr>
        <p:spPr>
          <a:xfrm>
            <a:off x="7092280" y="4844692"/>
            <a:ext cx="360040" cy="240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69E94B36-B961-2D46-8310-44D4D85543BB}"/>
              </a:ext>
            </a:extLst>
          </p:cNvPr>
          <p:cNvSpPr/>
          <p:nvPr/>
        </p:nvSpPr>
        <p:spPr>
          <a:xfrm>
            <a:off x="7092280" y="5245178"/>
            <a:ext cx="360040" cy="24049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AAEF7FA8-8FAD-7B4D-9514-46F3E1A33E2B}"/>
              </a:ext>
            </a:extLst>
          </p:cNvPr>
          <p:cNvSpPr/>
          <p:nvPr/>
        </p:nvSpPr>
        <p:spPr>
          <a:xfrm>
            <a:off x="7452319" y="5608138"/>
            <a:ext cx="1440161" cy="2855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F48722CF-BD42-EC41-A322-9C42EC67D332}"/>
              </a:ext>
            </a:extLst>
          </p:cNvPr>
          <p:cNvSpPr/>
          <p:nvPr/>
        </p:nvSpPr>
        <p:spPr>
          <a:xfrm>
            <a:off x="8533357" y="5237718"/>
            <a:ext cx="360040" cy="24049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9" name="14067363G_20141118_183842_Color_11MP_R_001.jpg">
            <a:extLst>
              <a:ext uri="{FF2B5EF4-FFF2-40B4-BE49-F238E27FC236}">
                <a16:creationId xmlns:a16="http://schemas.microsoft.com/office/drawing/2014/main" id="{0DAC2977-62B5-9F42-920F-5BA5D7E092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970" y="57488"/>
            <a:ext cx="2650117" cy="1744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14067363G_20141118_184253_Color_11MP_L_001.jpg">
            <a:extLst>
              <a:ext uri="{FF2B5EF4-FFF2-40B4-BE49-F238E27FC236}">
                <a16:creationId xmlns:a16="http://schemas.microsoft.com/office/drawing/2014/main" id="{5394F153-9CE2-6B41-AE11-AAC20DA5DD1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928" y="39008"/>
            <a:ext cx="2074544" cy="174735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2238137-5188-0348-8AEC-2FBD872D793B}"/>
              </a:ext>
            </a:extLst>
          </p:cNvPr>
          <p:cNvSpPr txBox="1"/>
          <p:nvPr/>
        </p:nvSpPr>
        <p:spPr>
          <a:xfrm>
            <a:off x="4001556" y="146856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M12</a:t>
            </a:r>
          </a:p>
        </p:txBody>
      </p:sp>
    </p:spTree>
    <p:extLst>
      <p:ext uri="{BB962C8B-B14F-4D97-AF65-F5344CB8AC3E}">
        <p14:creationId xmlns:p14="http://schemas.microsoft.com/office/powerpoint/2010/main" val="2034274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 descr="Uma imagem contendo interior, sentado&#10;&#10;Descrição gerada automaticamente">
            <a:extLst>
              <a:ext uri="{FF2B5EF4-FFF2-40B4-BE49-F238E27FC236}">
                <a16:creationId xmlns:a16="http://schemas.microsoft.com/office/drawing/2014/main" id="{5D78B494-9DCA-694A-B38A-5C06FE799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8"/>
          <a:stretch/>
        </p:blipFill>
        <p:spPr>
          <a:xfrm>
            <a:off x="523533" y="908720"/>
            <a:ext cx="4599485" cy="2951113"/>
          </a:xfrm>
          <a:prstGeom prst="rect">
            <a:avLst/>
          </a:prstGeom>
        </p:spPr>
      </p:pic>
      <p:pic>
        <p:nvPicPr>
          <p:cNvPr id="35" name="Imagem 34" descr="Uma imagem contendo interior&#10;&#10;Descrição gerada automaticamente">
            <a:extLst>
              <a:ext uri="{FF2B5EF4-FFF2-40B4-BE49-F238E27FC236}">
                <a16:creationId xmlns:a16="http://schemas.microsoft.com/office/drawing/2014/main" id="{7FC55A96-F57E-B947-BA26-6CC20BDCE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096" y="707185"/>
            <a:ext cx="3659701" cy="3081855"/>
          </a:xfrm>
          <a:prstGeom prst="rect">
            <a:avLst/>
          </a:prstGeom>
        </p:spPr>
      </p:pic>
      <p:pic>
        <p:nvPicPr>
          <p:cNvPr id="3" name="Imagem 2" descr="Uma imagem contendo luz, vermelho, interior&#10;&#10;Descrição gerada automaticamente">
            <a:extLst>
              <a:ext uri="{FF2B5EF4-FFF2-40B4-BE49-F238E27FC236}">
                <a16:creationId xmlns:a16="http://schemas.microsoft.com/office/drawing/2014/main" id="{FE253C40-C213-F247-88EE-160423626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626" y="4042852"/>
            <a:ext cx="3110838" cy="2775884"/>
          </a:xfrm>
          <a:prstGeom prst="rect">
            <a:avLst/>
          </a:prstGeom>
        </p:spPr>
      </p:pic>
      <p:pic>
        <p:nvPicPr>
          <p:cNvPr id="6" name="Imagem 5" descr="Uma imagem contendo luz&#10;&#10;Descrição gerada automaticamente">
            <a:extLst>
              <a:ext uri="{FF2B5EF4-FFF2-40B4-BE49-F238E27FC236}">
                <a16:creationId xmlns:a16="http://schemas.microsoft.com/office/drawing/2014/main" id="{EAE77220-F1F1-6542-9B99-FDEF7A4AF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137" y="3906887"/>
            <a:ext cx="3321029" cy="2951113"/>
          </a:xfrm>
          <a:prstGeom prst="rect">
            <a:avLst/>
          </a:prstGeom>
        </p:spPr>
      </p:pic>
      <p:pic>
        <p:nvPicPr>
          <p:cNvPr id="37" name="Imagem 36" descr="Uma imagem contendo luz, vermelho, interior&#10;&#10;Descrição gerada automaticamente">
            <a:extLst>
              <a:ext uri="{FF2B5EF4-FFF2-40B4-BE49-F238E27FC236}">
                <a16:creationId xmlns:a16="http://schemas.microsoft.com/office/drawing/2014/main" id="{F4E517A1-DBD5-7149-88B0-409B06028E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7" t="24322" r="62333" b="36569"/>
          <a:stretch/>
        </p:blipFill>
        <p:spPr>
          <a:xfrm>
            <a:off x="5607585" y="3861048"/>
            <a:ext cx="2898812" cy="2850547"/>
          </a:xfrm>
          <a:prstGeom prst="ellipse">
            <a:avLst/>
          </a:prstGeom>
          <a:ln w="28575">
            <a:solidFill>
              <a:srgbClr val="FFFF00"/>
            </a:solidFill>
          </a:ln>
        </p:spPr>
      </p:pic>
      <p:pic>
        <p:nvPicPr>
          <p:cNvPr id="38" name="Imagem 37" descr="Uma imagem contendo interior&#10;&#10;Descrição gerada automaticamente">
            <a:extLst>
              <a:ext uri="{FF2B5EF4-FFF2-40B4-BE49-F238E27FC236}">
                <a16:creationId xmlns:a16="http://schemas.microsoft.com/office/drawing/2014/main" id="{61E67CE4-468C-BB42-B1C0-6B79C9D814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98" t="46847" r="38776" b="27316"/>
          <a:stretch/>
        </p:blipFill>
        <p:spPr>
          <a:xfrm>
            <a:off x="5580112" y="777256"/>
            <a:ext cx="2898812" cy="2850546"/>
          </a:xfrm>
          <a:prstGeom prst="ellipse">
            <a:avLst/>
          </a:prstGeom>
          <a:ln w="28575">
            <a:solidFill>
              <a:srgbClr val="FFFF00"/>
            </a:solidFill>
          </a:ln>
        </p:spPr>
      </p:pic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0CAEDD02-C96B-3D4D-A59A-08ABB97A0187}"/>
              </a:ext>
            </a:extLst>
          </p:cNvPr>
          <p:cNvCxnSpPr>
            <a:cxnSpLocks/>
          </p:cNvCxnSpPr>
          <p:nvPr/>
        </p:nvCxnSpPr>
        <p:spPr>
          <a:xfrm>
            <a:off x="6983086" y="4437112"/>
            <a:ext cx="37186" cy="27385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46A5546F-29BB-F140-87FA-97C5C09E8989}"/>
              </a:ext>
            </a:extLst>
          </p:cNvPr>
          <p:cNvCxnSpPr>
            <a:cxnSpLocks/>
          </p:cNvCxnSpPr>
          <p:nvPr/>
        </p:nvCxnSpPr>
        <p:spPr>
          <a:xfrm>
            <a:off x="6839070" y="1354942"/>
            <a:ext cx="37186" cy="27385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158;p19">
            <a:extLst>
              <a:ext uri="{FF2B5EF4-FFF2-40B4-BE49-F238E27FC236}">
                <a16:creationId xmlns:a16="http://schemas.microsoft.com/office/drawing/2014/main" id="{7F46D55C-12EA-CC48-82E3-3C4AF8C0597C}"/>
              </a:ext>
            </a:extLst>
          </p:cNvPr>
          <p:cNvSpPr txBox="1">
            <a:spLocks/>
          </p:cNvSpPr>
          <p:nvPr/>
        </p:nvSpPr>
        <p:spPr>
          <a:xfrm>
            <a:off x="132555" y="492333"/>
            <a:ext cx="1065042" cy="36933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274320" indent="-228600">
              <a:spcBef>
                <a:spcPts val="0"/>
              </a:spcBef>
            </a:pPr>
            <a:r>
              <a:rPr lang="pt-BR" b="1" kern="0" dirty="0">
                <a:solidFill>
                  <a:schemeClr val="bg2"/>
                </a:solidFill>
                <a:latin typeface="Arial Narrow"/>
                <a:sym typeface="Arial Narrow"/>
              </a:rPr>
              <a:t>M12</a:t>
            </a:r>
            <a:endParaRPr lang="pt-BR" kern="0" dirty="0">
              <a:solidFill>
                <a:schemeClr val="bg2"/>
              </a:solidFill>
            </a:endParaRPr>
          </a:p>
          <a:p>
            <a:pPr marL="45720" indent="0">
              <a:buFont typeface="Arial"/>
              <a:buNone/>
            </a:pPr>
            <a:endParaRPr lang="pt-BR" b="1" kern="0" dirty="0">
              <a:solidFill>
                <a:schemeClr val="bg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" indent="0">
              <a:buFont typeface="Arial"/>
              <a:buNone/>
            </a:pPr>
            <a:endParaRPr lang="pt-BR" b="1" kern="0" dirty="0">
              <a:solidFill>
                <a:schemeClr val="bg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" name="Google Shape;158;p19">
            <a:extLst>
              <a:ext uri="{FF2B5EF4-FFF2-40B4-BE49-F238E27FC236}">
                <a16:creationId xmlns:a16="http://schemas.microsoft.com/office/drawing/2014/main" id="{89E04FC3-7219-3D47-9FFA-05C6156E2E70}"/>
              </a:ext>
            </a:extLst>
          </p:cNvPr>
          <p:cNvSpPr txBox="1">
            <a:spLocks/>
          </p:cNvSpPr>
          <p:nvPr/>
        </p:nvSpPr>
        <p:spPr>
          <a:xfrm>
            <a:off x="105082" y="3762603"/>
            <a:ext cx="1065042" cy="36933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274320" indent="-228600">
              <a:spcBef>
                <a:spcPts val="0"/>
              </a:spcBef>
            </a:pPr>
            <a:r>
              <a:rPr lang="pt-BR" b="1" kern="0" dirty="0">
                <a:solidFill>
                  <a:schemeClr val="bg2"/>
                </a:solidFill>
                <a:latin typeface="Arial Narrow"/>
                <a:sym typeface="Arial Narrow"/>
              </a:rPr>
              <a:t>M29</a:t>
            </a:r>
            <a:endParaRPr lang="pt-BR" kern="0" dirty="0">
              <a:solidFill>
                <a:schemeClr val="bg2"/>
              </a:solidFill>
            </a:endParaRPr>
          </a:p>
          <a:p>
            <a:pPr marL="45720" indent="0">
              <a:buFont typeface="Arial"/>
              <a:buNone/>
            </a:pPr>
            <a:endParaRPr lang="pt-BR" b="1" kern="0" dirty="0">
              <a:solidFill>
                <a:schemeClr val="bg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" indent="0">
              <a:buFont typeface="Arial"/>
              <a:buNone/>
            </a:pPr>
            <a:endParaRPr lang="pt-BR" b="1" kern="0" dirty="0">
              <a:solidFill>
                <a:schemeClr val="bg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5679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0F3C3C60-46B5-A84D-87BC-975498F7A8B5}"/>
              </a:ext>
            </a:extLst>
          </p:cNvPr>
          <p:cNvSpPr/>
          <p:nvPr/>
        </p:nvSpPr>
        <p:spPr>
          <a:xfrm>
            <a:off x="35496" y="4626864"/>
            <a:ext cx="8486586" cy="2186512"/>
          </a:xfrm>
          <a:prstGeom prst="rect">
            <a:avLst/>
          </a:prstGeom>
          <a:solidFill>
            <a:schemeClr val="accent4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928144E-02BF-2F4C-B226-27D1DC67B825}"/>
              </a:ext>
            </a:extLst>
          </p:cNvPr>
          <p:cNvSpPr/>
          <p:nvPr/>
        </p:nvSpPr>
        <p:spPr>
          <a:xfrm>
            <a:off x="39004" y="2322608"/>
            <a:ext cx="8486586" cy="2186512"/>
          </a:xfrm>
          <a:prstGeom prst="rect">
            <a:avLst/>
          </a:prstGeom>
          <a:solidFill>
            <a:schemeClr val="accent3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C1F7EE0F-F79F-2D48-A471-25309D5BB3AD}"/>
              </a:ext>
            </a:extLst>
          </p:cNvPr>
          <p:cNvSpPr/>
          <p:nvPr/>
        </p:nvSpPr>
        <p:spPr>
          <a:xfrm>
            <a:off x="35496" y="43300"/>
            <a:ext cx="8486586" cy="2186512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MeirelesJ_038.jpg">
            <a:extLst>
              <a:ext uri="{FF2B5EF4-FFF2-40B4-BE49-F238E27FC236}">
                <a16:creationId xmlns:a16="http://schemas.microsoft.com/office/drawing/2014/main" id="{9F0BDDA5-C473-2F44-918B-075121CF52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36" y="44624"/>
            <a:ext cx="2051619" cy="21851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256">
            <a:extLst>
              <a:ext uri="{FF2B5EF4-FFF2-40B4-BE49-F238E27FC236}">
                <a16:creationId xmlns:a16="http://schemas.microsoft.com/office/drawing/2014/main" id="{B9D4DE11-C9AF-9B4C-A42C-2DD3D8C8677B}"/>
              </a:ext>
            </a:extLst>
          </p:cNvPr>
          <p:cNvSpPr/>
          <p:nvPr/>
        </p:nvSpPr>
        <p:spPr>
          <a:xfrm>
            <a:off x="179512" y="166067"/>
            <a:ext cx="4680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M12</a:t>
            </a:r>
          </a:p>
        </p:txBody>
      </p:sp>
      <p:sp>
        <p:nvSpPr>
          <p:cNvPr id="7" name="Shape 257">
            <a:extLst>
              <a:ext uri="{FF2B5EF4-FFF2-40B4-BE49-F238E27FC236}">
                <a16:creationId xmlns:a16="http://schemas.microsoft.com/office/drawing/2014/main" id="{28BF77E8-9E53-D54D-95A8-AED966106222}"/>
              </a:ext>
            </a:extLst>
          </p:cNvPr>
          <p:cNvSpPr/>
          <p:nvPr/>
        </p:nvSpPr>
        <p:spPr>
          <a:xfrm>
            <a:off x="704996" y="1873967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/>
              <a:t>1:00</a:t>
            </a:r>
          </a:p>
        </p:txBody>
      </p:sp>
      <p:pic>
        <p:nvPicPr>
          <p:cNvPr id="8" name="MeirelesJ_040.jpg">
            <a:extLst>
              <a:ext uri="{FF2B5EF4-FFF2-40B4-BE49-F238E27FC236}">
                <a16:creationId xmlns:a16="http://schemas.microsoft.com/office/drawing/2014/main" id="{C768D2A6-7B81-ED48-B6B6-361EABD3A4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15" y="44624"/>
            <a:ext cx="2163409" cy="218518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259">
            <a:extLst>
              <a:ext uri="{FF2B5EF4-FFF2-40B4-BE49-F238E27FC236}">
                <a16:creationId xmlns:a16="http://schemas.microsoft.com/office/drawing/2014/main" id="{A1D99978-8159-8E40-BEE5-0BEFD5D2894A}"/>
              </a:ext>
            </a:extLst>
          </p:cNvPr>
          <p:cNvSpPr/>
          <p:nvPr/>
        </p:nvSpPr>
        <p:spPr>
          <a:xfrm>
            <a:off x="3219575" y="1885164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5:01</a:t>
            </a:r>
          </a:p>
        </p:txBody>
      </p:sp>
      <p:pic>
        <p:nvPicPr>
          <p:cNvPr id="10" name="MeirelesJ_054.jpg">
            <a:extLst>
              <a:ext uri="{FF2B5EF4-FFF2-40B4-BE49-F238E27FC236}">
                <a16:creationId xmlns:a16="http://schemas.microsoft.com/office/drawing/2014/main" id="{222FAE9B-95FB-844E-823D-0E375FBB89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726" y="43300"/>
            <a:ext cx="2206565" cy="221485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261">
            <a:extLst>
              <a:ext uri="{FF2B5EF4-FFF2-40B4-BE49-F238E27FC236}">
                <a16:creationId xmlns:a16="http://schemas.microsoft.com/office/drawing/2014/main" id="{08F7E86B-31B6-7E4A-929A-0F62EA3CF826}"/>
              </a:ext>
            </a:extLst>
          </p:cNvPr>
          <p:cNvSpPr/>
          <p:nvPr/>
        </p:nvSpPr>
        <p:spPr>
          <a:xfrm>
            <a:off x="7964237" y="1920734"/>
            <a:ext cx="55784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10:05</a:t>
            </a:r>
          </a:p>
        </p:txBody>
      </p:sp>
      <p:pic>
        <p:nvPicPr>
          <p:cNvPr id="12" name="MeirelesJ_053.jpg">
            <a:extLst>
              <a:ext uri="{FF2B5EF4-FFF2-40B4-BE49-F238E27FC236}">
                <a16:creationId xmlns:a16="http://schemas.microsoft.com/office/drawing/2014/main" id="{33FD574A-F094-1346-9277-C829167B82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949" y="2314670"/>
            <a:ext cx="2206565" cy="220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263">
            <a:extLst>
              <a:ext uri="{FF2B5EF4-FFF2-40B4-BE49-F238E27FC236}">
                <a16:creationId xmlns:a16="http://schemas.microsoft.com/office/drawing/2014/main" id="{348587D4-7DB0-4F44-A6DD-DF3E7DCFD041}"/>
              </a:ext>
            </a:extLst>
          </p:cNvPr>
          <p:cNvSpPr/>
          <p:nvPr/>
        </p:nvSpPr>
        <p:spPr>
          <a:xfrm>
            <a:off x="8046603" y="4182711"/>
            <a:ext cx="55784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10:15</a:t>
            </a:r>
          </a:p>
        </p:txBody>
      </p:sp>
      <p:sp>
        <p:nvSpPr>
          <p:cNvPr id="14" name="Shape 264">
            <a:extLst>
              <a:ext uri="{FF2B5EF4-FFF2-40B4-BE49-F238E27FC236}">
                <a16:creationId xmlns:a16="http://schemas.microsoft.com/office/drawing/2014/main" id="{B8C78B9C-DA27-6F45-8673-DDB68FEEAC75}"/>
              </a:ext>
            </a:extLst>
          </p:cNvPr>
          <p:cNvSpPr/>
          <p:nvPr/>
        </p:nvSpPr>
        <p:spPr>
          <a:xfrm>
            <a:off x="215491" y="3140968"/>
            <a:ext cx="4680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M16</a:t>
            </a:r>
          </a:p>
        </p:txBody>
      </p:sp>
      <p:pic>
        <p:nvPicPr>
          <p:cNvPr id="15" name="MeirelesJ_050.jpg">
            <a:extLst>
              <a:ext uri="{FF2B5EF4-FFF2-40B4-BE49-F238E27FC236}">
                <a16:creationId xmlns:a16="http://schemas.microsoft.com/office/drawing/2014/main" id="{C450BA7E-E3B5-FA45-93CF-264B8936F11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436" y="2348880"/>
            <a:ext cx="2126431" cy="216024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266">
            <a:extLst>
              <a:ext uri="{FF2B5EF4-FFF2-40B4-BE49-F238E27FC236}">
                <a16:creationId xmlns:a16="http://schemas.microsoft.com/office/drawing/2014/main" id="{A7C112B2-BC0D-2741-89C1-08B20C21F154}"/>
              </a:ext>
            </a:extLst>
          </p:cNvPr>
          <p:cNvSpPr/>
          <p:nvPr/>
        </p:nvSpPr>
        <p:spPr>
          <a:xfrm>
            <a:off x="3286157" y="4224735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/>
              <a:t>5:59</a:t>
            </a:r>
          </a:p>
        </p:txBody>
      </p:sp>
      <p:pic>
        <p:nvPicPr>
          <p:cNvPr id="17" name="MeirelesJ_038.jpg">
            <a:extLst>
              <a:ext uri="{FF2B5EF4-FFF2-40B4-BE49-F238E27FC236}">
                <a16:creationId xmlns:a16="http://schemas.microsoft.com/office/drawing/2014/main" id="{05A5ECDE-F1AC-994B-807A-D1499ED253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49" y="2348880"/>
            <a:ext cx="2051619" cy="216817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268">
            <a:extLst>
              <a:ext uri="{FF2B5EF4-FFF2-40B4-BE49-F238E27FC236}">
                <a16:creationId xmlns:a16="http://schemas.microsoft.com/office/drawing/2014/main" id="{62B8C35D-F8C4-D343-A5AF-42F94823871D}"/>
              </a:ext>
            </a:extLst>
          </p:cNvPr>
          <p:cNvSpPr/>
          <p:nvPr/>
        </p:nvSpPr>
        <p:spPr>
          <a:xfrm>
            <a:off x="647589" y="4185255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0:59</a:t>
            </a:r>
          </a:p>
        </p:txBody>
      </p:sp>
      <p:pic>
        <p:nvPicPr>
          <p:cNvPr id="19" name="MeirelesJ_039.jpg">
            <a:extLst>
              <a:ext uri="{FF2B5EF4-FFF2-40B4-BE49-F238E27FC236}">
                <a16:creationId xmlns:a16="http://schemas.microsoft.com/office/drawing/2014/main" id="{949601D9-717B-094F-B72E-773F4E24FD2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41" y="4651812"/>
            <a:ext cx="2094775" cy="216046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70">
            <a:extLst>
              <a:ext uri="{FF2B5EF4-FFF2-40B4-BE49-F238E27FC236}">
                <a16:creationId xmlns:a16="http://schemas.microsoft.com/office/drawing/2014/main" id="{CEBBC8F3-0158-8E48-B39C-7C1612CF395B}"/>
              </a:ext>
            </a:extLst>
          </p:cNvPr>
          <p:cNvSpPr/>
          <p:nvPr/>
        </p:nvSpPr>
        <p:spPr>
          <a:xfrm>
            <a:off x="215491" y="5444676"/>
            <a:ext cx="4680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M29</a:t>
            </a:r>
          </a:p>
        </p:txBody>
      </p:sp>
      <p:sp>
        <p:nvSpPr>
          <p:cNvPr id="21" name="Shape 271">
            <a:extLst>
              <a:ext uri="{FF2B5EF4-FFF2-40B4-BE49-F238E27FC236}">
                <a16:creationId xmlns:a16="http://schemas.microsoft.com/office/drawing/2014/main" id="{BD474753-F4CE-F946-9589-BCD043616412}"/>
              </a:ext>
            </a:extLst>
          </p:cNvPr>
          <p:cNvSpPr/>
          <p:nvPr/>
        </p:nvSpPr>
        <p:spPr>
          <a:xfrm>
            <a:off x="640515" y="6463468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1:22</a:t>
            </a:r>
          </a:p>
        </p:txBody>
      </p:sp>
      <p:pic>
        <p:nvPicPr>
          <p:cNvPr id="22" name="MeirelesJ_050.jpg">
            <a:extLst>
              <a:ext uri="{FF2B5EF4-FFF2-40B4-BE49-F238E27FC236}">
                <a16:creationId xmlns:a16="http://schemas.microsoft.com/office/drawing/2014/main" id="{F462F36E-C8A2-3144-83F3-FAE9444A96F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921" y="4679408"/>
            <a:ext cx="2121191" cy="217859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73">
            <a:extLst>
              <a:ext uri="{FF2B5EF4-FFF2-40B4-BE49-F238E27FC236}">
                <a16:creationId xmlns:a16="http://schemas.microsoft.com/office/drawing/2014/main" id="{C8D4E9EE-00C2-1048-9249-4129074B63D7}"/>
              </a:ext>
            </a:extLst>
          </p:cNvPr>
          <p:cNvSpPr/>
          <p:nvPr/>
        </p:nvSpPr>
        <p:spPr>
          <a:xfrm>
            <a:off x="3298709" y="6509187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/>
              <a:t>5:31</a:t>
            </a:r>
          </a:p>
        </p:txBody>
      </p:sp>
      <p:pic>
        <p:nvPicPr>
          <p:cNvPr id="24" name="MeirelesJ_051.jpg">
            <a:extLst>
              <a:ext uri="{FF2B5EF4-FFF2-40B4-BE49-F238E27FC236}">
                <a16:creationId xmlns:a16="http://schemas.microsoft.com/office/drawing/2014/main" id="{72FD3C87-CD1C-784B-8B8C-B4D78A6A1A0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666598"/>
            <a:ext cx="2121192" cy="214677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75">
            <a:extLst>
              <a:ext uri="{FF2B5EF4-FFF2-40B4-BE49-F238E27FC236}">
                <a16:creationId xmlns:a16="http://schemas.microsoft.com/office/drawing/2014/main" id="{76C002CD-1BB2-5C41-ABA8-8DC0796BB46B}"/>
              </a:ext>
            </a:extLst>
          </p:cNvPr>
          <p:cNvSpPr/>
          <p:nvPr/>
        </p:nvSpPr>
        <p:spPr>
          <a:xfrm>
            <a:off x="8043591" y="6444688"/>
            <a:ext cx="55784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/>
              <a:t>10:41</a:t>
            </a:r>
          </a:p>
        </p:txBody>
      </p:sp>
      <p:sp>
        <p:nvSpPr>
          <p:cNvPr id="26" name="Shape 276">
            <a:extLst>
              <a:ext uri="{FF2B5EF4-FFF2-40B4-BE49-F238E27FC236}">
                <a16:creationId xmlns:a16="http://schemas.microsoft.com/office/drawing/2014/main" id="{1DD63501-167E-174E-8C05-468B64538C93}"/>
              </a:ext>
            </a:extLst>
          </p:cNvPr>
          <p:cNvSpPr/>
          <p:nvPr/>
        </p:nvSpPr>
        <p:spPr>
          <a:xfrm>
            <a:off x="4929504" y="2205638"/>
            <a:ext cx="2576346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defRPr>
            </a:lvl1pPr>
          </a:lstStyle>
          <a:p>
            <a:r>
              <a:rPr sz="1200" dirty="0"/>
              <a:t>AFG: </a:t>
            </a:r>
            <a:r>
              <a:rPr sz="1200" dirty="0" err="1"/>
              <a:t>Discret</a:t>
            </a:r>
            <a:r>
              <a:rPr lang="pt-BR" sz="1200" dirty="0"/>
              <a:t>e </a:t>
            </a:r>
            <a:r>
              <a:rPr lang="pt-BR" sz="1200" dirty="0" err="1"/>
              <a:t>increase</a:t>
            </a:r>
            <a:r>
              <a:rPr lang="pt-BR" sz="1200" dirty="0"/>
              <a:t> </a:t>
            </a:r>
            <a:r>
              <a:rPr lang="pt-BR" sz="1200" dirty="0" err="1"/>
              <a:t>hyper</a:t>
            </a:r>
            <a:r>
              <a:rPr lang="pt-BR" sz="1200" dirty="0"/>
              <a:t> </a:t>
            </a:r>
            <a:r>
              <a:rPr lang="pt-BR" sz="1200" dirty="0" err="1"/>
              <a:t>optic</a:t>
            </a:r>
            <a:r>
              <a:rPr lang="pt-BR" sz="1200" dirty="0"/>
              <a:t> disk</a:t>
            </a:r>
            <a:endParaRPr sz="1200" dirty="0"/>
          </a:p>
        </p:txBody>
      </p:sp>
      <p:sp>
        <p:nvSpPr>
          <p:cNvPr id="27" name="Shape 277">
            <a:extLst>
              <a:ext uri="{FF2B5EF4-FFF2-40B4-BE49-F238E27FC236}">
                <a16:creationId xmlns:a16="http://schemas.microsoft.com/office/drawing/2014/main" id="{CF7EF21C-7353-9648-92D5-C27282398B4B}"/>
              </a:ext>
            </a:extLst>
          </p:cNvPr>
          <p:cNvSpPr/>
          <p:nvPr/>
        </p:nvSpPr>
        <p:spPr>
          <a:xfrm flipH="1">
            <a:off x="5343913" y="2492896"/>
            <a:ext cx="380215" cy="518406"/>
          </a:xfrm>
          <a:prstGeom prst="line">
            <a:avLst/>
          </a:prstGeom>
          <a:ln w="25400">
            <a:solidFill>
              <a:srgbClr val="AB180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sz="1050"/>
          </a:p>
        </p:txBody>
      </p:sp>
      <p:sp>
        <p:nvSpPr>
          <p:cNvPr id="30" name="Shape 276">
            <a:extLst>
              <a:ext uri="{FF2B5EF4-FFF2-40B4-BE49-F238E27FC236}">
                <a16:creationId xmlns:a16="http://schemas.microsoft.com/office/drawing/2014/main" id="{E4962C85-0156-FE42-80E6-F7BFA7792CEA}"/>
              </a:ext>
            </a:extLst>
          </p:cNvPr>
          <p:cNvSpPr/>
          <p:nvPr/>
        </p:nvSpPr>
        <p:spPr>
          <a:xfrm>
            <a:off x="8601955" y="44624"/>
            <a:ext cx="50654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defRPr>
            </a:lvl1pPr>
          </a:lstStyle>
          <a:p>
            <a:pPr algn="ctr"/>
            <a:r>
              <a:rPr lang="pt-BR" sz="2000" dirty="0"/>
              <a:t>OD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A</a:t>
            </a:r>
          </a:p>
          <a:p>
            <a:pPr algn="ctr"/>
            <a:r>
              <a:rPr lang="pt-BR" sz="2000" dirty="0" err="1"/>
              <a:t>F</a:t>
            </a:r>
            <a:endParaRPr lang="pt-BR" sz="2000" dirty="0"/>
          </a:p>
          <a:p>
            <a:pPr algn="ctr"/>
            <a:r>
              <a:rPr lang="pt-BR" sz="2000" dirty="0" err="1"/>
              <a:t>G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100950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796825A7-4364-344D-AD56-2DF33C2769BF}"/>
              </a:ext>
            </a:extLst>
          </p:cNvPr>
          <p:cNvSpPr/>
          <p:nvPr/>
        </p:nvSpPr>
        <p:spPr>
          <a:xfrm>
            <a:off x="35496" y="4626864"/>
            <a:ext cx="8486586" cy="2186512"/>
          </a:xfrm>
          <a:prstGeom prst="rect">
            <a:avLst/>
          </a:prstGeom>
          <a:solidFill>
            <a:schemeClr val="accent4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A02132F-40CC-4D48-8C22-AF8693C1E462}"/>
              </a:ext>
            </a:extLst>
          </p:cNvPr>
          <p:cNvSpPr/>
          <p:nvPr/>
        </p:nvSpPr>
        <p:spPr>
          <a:xfrm>
            <a:off x="39004" y="2322608"/>
            <a:ext cx="8486586" cy="2186512"/>
          </a:xfrm>
          <a:prstGeom prst="rect">
            <a:avLst/>
          </a:prstGeom>
          <a:solidFill>
            <a:schemeClr val="accent3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48B28B0-747B-1346-8500-DCFDAB4778D6}"/>
              </a:ext>
            </a:extLst>
          </p:cNvPr>
          <p:cNvSpPr/>
          <p:nvPr/>
        </p:nvSpPr>
        <p:spPr>
          <a:xfrm>
            <a:off x="35496" y="43300"/>
            <a:ext cx="8486586" cy="2186512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hape 256">
            <a:extLst>
              <a:ext uri="{FF2B5EF4-FFF2-40B4-BE49-F238E27FC236}">
                <a16:creationId xmlns:a16="http://schemas.microsoft.com/office/drawing/2014/main" id="{27E1A660-ABF2-F641-8E3F-9F6FEFF1B0E6}"/>
              </a:ext>
            </a:extLst>
          </p:cNvPr>
          <p:cNvSpPr/>
          <p:nvPr/>
        </p:nvSpPr>
        <p:spPr>
          <a:xfrm>
            <a:off x="179512" y="166067"/>
            <a:ext cx="4680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M12</a:t>
            </a:r>
          </a:p>
        </p:txBody>
      </p:sp>
      <p:sp>
        <p:nvSpPr>
          <p:cNvPr id="5" name="Shape 264">
            <a:extLst>
              <a:ext uri="{FF2B5EF4-FFF2-40B4-BE49-F238E27FC236}">
                <a16:creationId xmlns:a16="http://schemas.microsoft.com/office/drawing/2014/main" id="{33B61A2F-3441-D540-B772-CA731B5DF947}"/>
              </a:ext>
            </a:extLst>
          </p:cNvPr>
          <p:cNvSpPr/>
          <p:nvPr/>
        </p:nvSpPr>
        <p:spPr>
          <a:xfrm>
            <a:off x="215491" y="3140968"/>
            <a:ext cx="4680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M16</a:t>
            </a:r>
          </a:p>
        </p:txBody>
      </p:sp>
      <p:sp>
        <p:nvSpPr>
          <p:cNvPr id="6" name="Shape 270">
            <a:extLst>
              <a:ext uri="{FF2B5EF4-FFF2-40B4-BE49-F238E27FC236}">
                <a16:creationId xmlns:a16="http://schemas.microsoft.com/office/drawing/2014/main" id="{87D0FC71-656E-9740-8822-7F448BAB9396}"/>
              </a:ext>
            </a:extLst>
          </p:cNvPr>
          <p:cNvSpPr/>
          <p:nvPr/>
        </p:nvSpPr>
        <p:spPr>
          <a:xfrm>
            <a:off x="215491" y="5444676"/>
            <a:ext cx="4680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M29</a:t>
            </a:r>
          </a:p>
        </p:txBody>
      </p:sp>
      <p:sp>
        <p:nvSpPr>
          <p:cNvPr id="7" name="Shape 276">
            <a:extLst>
              <a:ext uri="{FF2B5EF4-FFF2-40B4-BE49-F238E27FC236}">
                <a16:creationId xmlns:a16="http://schemas.microsoft.com/office/drawing/2014/main" id="{AEA72632-90FE-A84A-8ECD-1BCBE611B08C}"/>
              </a:ext>
            </a:extLst>
          </p:cNvPr>
          <p:cNvSpPr/>
          <p:nvPr/>
        </p:nvSpPr>
        <p:spPr>
          <a:xfrm>
            <a:off x="8601955" y="59333"/>
            <a:ext cx="431208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defRPr>
            </a:lvl1pPr>
          </a:lstStyle>
          <a:p>
            <a:r>
              <a:rPr lang="pt-BR" sz="2000" dirty="0"/>
              <a:t>OS</a:t>
            </a:r>
          </a:p>
          <a:p>
            <a:endParaRPr lang="pt-BR" sz="2000" dirty="0"/>
          </a:p>
          <a:p>
            <a:pPr algn="ctr"/>
            <a:r>
              <a:rPr lang="pt-BR" sz="2000" dirty="0"/>
              <a:t>A</a:t>
            </a:r>
          </a:p>
          <a:p>
            <a:pPr algn="ctr"/>
            <a:r>
              <a:rPr lang="pt-BR" sz="2000" dirty="0" err="1"/>
              <a:t>F</a:t>
            </a:r>
            <a:endParaRPr lang="pt-BR" sz="2000" dirty="0"/>
          </a:p>
          <a:p>
            <a:pPr algn="ctr"/>
            <a:r>
              <a:rPr lang="pt-BR" sz="2000" dirty="0" err="1"/>
              <a:t>G</a:t>
            </a:r>
            <a:endParaRPr sz="2000" dirty="0"/>
          </a:p>
        </p:txBody>
      </p:sp>
      <p:pic>
        <p:nvPicPr>
          <p:cNvPr id="11" name="MeirelesJ_117.jpg">
            <a:extLst>
              <a:ext uri="{FF2B5EF4-FFF2-40B4-BE49-F238E27FC236}">
                <a16:creationId xmlns:a16="http://schemas.microsoft.com/office/drawing/2014/main" id="{1802056B-BCC1-504E-B539-FBBDF6DA47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89267"/>
            <a:ext cx="1986282" cy="2115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MeirelesJ_116.jpg">
            <a:extLst>
              <a:ext uri="{FF2B5EF4-FFF2-40B4-BE49-F238E27FC236}">
                <a16:creationId xmlns:a16="http://schemas.microsoft.com/office/drawing/2014/main" id="{198C8139-90D3-7D41-9869-6B92B23D71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89267"/>
            <a:ext cx="1986282" cy="2115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MeirelesJ_098.jpg">
            <a:extLst>
              <a:ext uri="{FF2B5EF4-FFF2-40B4-BE49-F238E27FC236}">
                <a16:creationId xmlns:a16="http://schemas.microsoft.com/office/drawing/2014/main" id="{190258CF-0C71-0742-A07E-DBD610BA92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1" y="74216"/>
            <a:ext cx="1986282" cy="211559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257">
            <a:extLst>
              <a:ext uri="{FF2B5EF4-FFF2-40B4-BE49-F238E27FC236}">
                <a16:creationId xmlns:a16="http://schemas.microsoft.com/office/drawing/2014/main" id="{D918C685-BCEC-2F41-89E3-41C3EFE57C51}"/>
              </a:ext>
            </a:extLst>
          </p:cNvPr>
          <p:cNvSpPr/>
          <p:nvPr/>
        </p:nvSpPr>
        <p:spPr>
          <a:xfrm>
            <a:off x="704996" y="1873967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lang="pt-BR" sz="1600" dirty="0"/>
              <a:t>0:48</a:t>
            </a:r>
            <a:endParaRPr sz="1600" dirty="0"/>
          </a:p>
        </p:txBody>
      </p:sp>
      <p:sp>
        <p:nvSpPr>
          <p:cNvPr id="15" name="Shape 259">
            <a:extLst>
              <a:ext uri="{FF2B5EF4-FFF2-40B4-BE49-F238E27FC236}">
                <a16:creationId xmlns:a16="http://schemas.microsoft.com/office/drawing/2014/main" id="{9FF6455F-96D1-AF4C-808F-4790A2DAC531}"/>
              </a:ext>
            </a:extLst>
          </p:cNvPr>
          <p:cNvSpPr/>
          <p:nvPr/>
        </p:nvSpPr>
        <p:spPr>
          <a:xfrm>
            <a:off x="3219575" y="1885164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5:</a:t>
            </a:r>
            <a:r>
              <a:rPr lang="pt-BR" sz="1600" dirty="0"/>
              <a:t>30</a:t>
            </a:r>
            <a:endParaRPr sz="1600" dirty="0"/>
          </a:p>
        </p:txBody>
      </p:sp>
      <p:sp>
        <p:nvSpPr>
          <p:cNvPr id="16" name="Shape 261">
            <a:extLst>
              <a:ext uri="{FF2B5EF4-FFF2-40B4-BE49-F238E27FC236}">
                <a16:creationId xmlns:a16="http://schemas.microsoft.com/office/drawing/2014/main" id="{435B0DD0-AE85-344F-9966-9FDC9838261A}"/>
              </a:ext>
            </a:extLst>
          </p:cNvPr>
          <p:cNvSpPr/>
          <p:nvPr/>
        </p:nvSpPr>
        <p:spPr>
          <a:xfrm>
            <a:off x="7964237" y="1920734"/>
            <a:ext cx="55784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10:</a:t>
            </a:r>
            <a:r>
              <a:rPr lang="pt-BR" sz="1600" dirty="0"/>
              <a:t>30</a:t>
            </a:r>
            <a:endParaRPr sz="1600" dirty="0"/>
          </a:p>
        </p:txBody>
      </p:sp>
      <p:pic>
        <p:nvPicPr>
          <p:cNvPr id="23" name="MeirelesJ_112.jpg">
            <a:extLst>
              <a:ext uri="{FF2B5EF4-FFF2-40B4-BE49-F238E27FC236}">
                <a16:creationId xmlns:a16="http://schemas.microsoft.com/office/drawing/2014/main" id="{96CC9F61-962A-7C4B-B1E6-27F7BD7F4F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509" y="2375962"/>
            <a:ext cx="1986282" cy="2115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MeirelesJ_111.jpg">
            <a:extLst>
              <a:ext uri="{FF2B5EF4-FFF2-40B4-BE49-F238E27FC236}">
                <a16:creationId xmlns:a16="http://schemas.microsoft.com/office/drawing/2014/main" id="{B2DCC394-D24A-8346-9201-D51641DC74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157" y="2375962"/>
            <a:ext cx="1986282" cy="2115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MeirelesJ_095.jpg">
            <a:extLst>
              <a:ext uri="{FF2B5EF4-FFF2-40B4-BE49-F238E27FC236}">
                <a16:creationId xmlns:a16="http://schemas.microsoft.com/office/drawing/2014/main" id="{9AD3897F-B3BD-6F4B-96FB-1D984710C79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2" y="2393523"/>
            <a:ext cx="1986282" cy="211559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268">
            <a:extLst>
              <a:ext uri="{FF2B5EF4-FFF2-40B4-BE49-F238E27FC236}">
                <a16:creationId xmlns:a16="http://schemas.microsoft.com/office/drawing/2014/main" id="{21A5C8DC-5ED1-B341-B750-BCCA6BAEA735}"/>
              </a:ext>
            </a:extLst>
          </p:cNvPr>
          <p:cNvSpPr/>
          <p:nvPr/>
        </p:nvSpPr>
        <p:spPr>
          <a:xfrm>
            <a:off x="647589" y="4185255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0:</a:t>
            </a:r>
            <a:r>
              <a:rPr lang="pt-BR" sz="1600" dirty="0"/>
              <a:t>42</a:t>
            </a:r>
            <a:endParaRPr sz="1600" dirty="0"/>
          </a:p>
        </p:txBody>
      </p:sp>
      <p:sp>
        <p:nvSpPr>
          <p:cNvPr id="18" name="Shape 266">
            <a:extLst>
              <a:ext uri="{FF2B5EF4-FFF2-40B4-BE49-F238E27FC236}">
                <a16:creationId xmlns:a16="http://schemas.microsoft.com/office/drawing/2014/main" id="{C8B2F9D9-C74F-BE45-9F10-DD95B96A78CA}"/>
              </a:ext>
            </a:extLst>
          </p:cNvPr>
          <p:cNvSpPr/>
          <p:nvPr/>
        </p:nvSpPr>
        <p:spPr>
          <a:xfrm>
            <a:off x="3286157" y="4224735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lang="pt-BR" sz="1600" dirty="0"/>
              <a:t>6</a:t>
            </a:r>
            <a:r>
              <a:rPr sz="1600" dirty="0"/>
              <a:t>:</a:t>
            </a:r>
            <a:r>
              <a:rPr lang="pt-BR" sz="1600" dirty="0"/>
              <a:t>10</a:t>
            </a:r>
            <a:endParaRPr sz="1600" dirty="0"/>
          </a:p>
        </p:txBody>
      </p:sp>
      <p:sp>
        <p:nvSpPr>
          <p:cNvPr id="17" name="Shape 263">
            <a:extLst>
              <a:ext uri="{FF2B5EF4-FFF2-40B4-BE49-F238E27FC236}">
                <a16:creationId xmlns:a16="http://schemas.microsoft.com/office/drawing/2014/main" id="{0AA49B64-6A35-C146-A165-A55138F09753}"/>
              </a:ext>
            </a:extLst>
          </p:cNvPr>
          <p:cNvSpPr/>
          <p:nvPr/>
        </p:nvSpPr>
        <p:spPr>
          <a:xfrm>
            <a:off x="8046603" y="4182711"/>
            <a:ext cx="55784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10:</a:t>
            </a:r>
            <a:r>
              <a:rPr lang="pt-BR" sz="1600" dirty="0"/>
              <a:t>30</a:t>
            </a:r>
            <a:endParaRPr sz="1600" dirty="0"/>
          </a:p>
        </p:txBody>
      </p:sp>
      <p:pic>
        <p:nvPicPr>
          <p:cNvPr id="27" name="MeirelesJ_039.jpg">
            <a:extLst>
              <a:ext uri="{FF2B5EF4-FFF2-40B4-BE49-F238E27FC236}">
                <a16:creationId xmlns:a16="http://schemas.microsoft.com/office/drawing/2014/main" id="{9A439481-68E4-C644-A346-DACD7D3C58C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1" y="4681053"/>
            <a:ext cx="1986282" cy="2115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MeirelesJ_054.jpg">
            <a:extLst>
              <a:ext uri="{FF2B5EF4-FFF2-40B4-BE49-F238E27FC236}">
                <a16:creationId xmlns:a16="http://schemas.microsoft.com/office/drawing/2014/main" id="{6C016E4B-6ABD-5949-8F44-9A05D8F3819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305" y="4679885"/>
            <a:ext cx="1986283" cy="2115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MeirelesJ_055.jpg">
            <a:extLst>
              <a:ext uri="{FF2B5EF4-FFF2-40B4-BE49-F238E27FC236}">
                <a16:creationId xmlns:a16="http://schemas.microsoft.com/office/drawing/2014/main" id="{27EAC8AD-C0C5-2545-9BD6-5CB64C86F85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4679469"/>
            <a:ext cx="1986282" cy="2115598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301">
            <a:extLst>
              <a:ext uri="{FF2B5EF4-FFF2-40B4-BE49-F238E27FC236}">
                <a16:creationId xmlns:a16="http://schemas.microsoft.com/office/drawing/2014/main" id="{8E35CFCD-E225-2941-AD09-2DEDFCB0EEA2}"/>
              </a:ext>
            </a:extLst>
          </p:cNvPr>
          <p:cNvSpPr/>
          <p:nvPr/>
        </p:nvSpPr>
        <p:spPr>
          <a:xfrm>
            <a:off x="4539185" y="4455367"/>
            <a:ext cx="2357472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3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defRPr>
            </a:lvl1pPr>
          </a:lstStyle>
          <a:p>
            <a:pPr algn="ctr"/>
            <a:r>
              <a:rPr lang="pt-BR" dirty="0"/>
              <a:t>Neovascular </a:t>
            </a:r>
            <a:r>
              <a:rPr lang="pt-BR" dirty="0" err="1"/>
              <a:t>membrane</a:t>
            </a:r>
            <a:endParaRPr dirty="0"/>
          </a:p>
        </p:txBody>
      </p:sp>
      <p:sp>
        <p:nvSpPr>
          <p:cNvPr id="31" name="Shape 302">
            <a:extLst>
              <a:ext uri="{FF2B5EF4-FFF2-40B4-BE49-F238E27FC236}">
                <a16:creationId xmlns:a16="http://schemas.microsoft.com/office/drawing/2014/main" id="{C2E3403C-AF00-9B44-932D-69E7004A6F03}"/>
              </a:ext>
            </a:extLst>
          </p:cNvPr>
          <p:cNvSpPr/>
          <p:nvPr/>
        </p:nvSpPr>
        <p:spPr>
          <a:xfrm flipH="1">
            <a:off x="4437812" y="5040651"/>
            <a:ext cx="464602" cy="461776"/>
          </a:xfrm>
          <a:prstGeom prst="line">
            <a:avLst/>
          </a:prstGeom>
          <a:ln w="25400">
            <a:solidFill>
              <a:srgbClr val="AB180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" name="Shape 271">
            <a:extLst>
              <a:ext uri="{FF2B5EF4-FFF2-40B4-BE49-F238E27FC236}">
                <a16:creationId xmlns:a16="http://schemas.microsoft.com/office/drawing/2014/main" id="{24907671-CF9C-A24E-82FC-ED54A4EB97ED}"/>
              </a:ext>
            </a:extLst>
          </p:cNvPr>
          <p:cNvSpPr/>
          <p:nvPr/>
        </p:nvSpPr>
        <p:spPr>
          <a:xfrm>
            <a:off x="640515" y="6463468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1:</a:t>
            </a:r>
            <a:r>
              <a:rPr lang="pt-BR" sz="1600" dirty="0"/>
              <a:t>14</a:t>
            </a:r>
            <a:endParaRPr sz="1600" dirty="0"/>
          </a:p>
        </p:txBody>
      </p:sp>
      <p:sp>
        <p:nvSpPr>
          <p:cNvPr id="21" name="Shape 273">
            <a:extLst>
              <a:ext uri="{FF2B5EF4-FFF2-40B4-BE49-F238E27FC236}">
                <a16:creationId xmlns:a16="http://schemas.microsoft.com/office/drawing/2014/main" id="{BDCA592C-376C-194D-A026-7C3969873C2B}"/>
              </a:ext>
            </a:extLst>
          </p:cNvPr>
          <p:cNvSpPr/>
          <p:nvPr/>
        </p:nvSpPr>
        <p:spPr>
          <a:xfrm>
            <a:off x="3298709" y="6509187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5:</a:t>
            </a:r>
            <a:r>
              <a:rPr lang="pt-BR" sz="1600" dirty="0"/>
              <a:t>23</a:t>
            </a:r>
            <a:endParaRPr sz="1600" dirty="0"/>
          </a:p>
        </p:txBody>
      </p:sp>
      <p:sp>
        <p:nvSpPr>
          <p:cNvPr id="22" name="Shape 275">
            <a:extLst>
              <a:ext uri="{FF2B5EF4-FFF2-40B4-BE49-F238E27FC236}">
                <a16:creationId xmlns:a16="http://schemas.microsoft.com/office/drawing/2014/main" id="{008630F6-44FF-A940-9F74-060234C6F370}"/>
              </a:ext>
            </a:extLst>
          </p:cNvPr>
          <p:cNvSpPr/>
          <p:nvPr/>
        </p:nvSpPr>
        <p:spPr>
          <a:xfrm>
            <a:off x="8043591" y="6444688"/>
            <a:ext cx="55784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10:</a:t>
            </a:r>
            <a:r>
              <a:rPr lang="pt-BR" sz="1600" dirty="0"/>
              <a:t>20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04979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0F3C3C60-46B5-A84D-87BC-975498F7A8B5}"/>
              </a:ext>
            </a:extLst>
          </p:cNvPr>
          <p:cNvSpPr/>
          <p:nvPr/>
        </p:nvSpPr>
        <p:spPr>
          <a:xfrm>
            <a:off x="35496" y="4626864"/>
            <a:ext cx="8486586" cy="2186512"/>
          </a:xfrm>
          <a:prstGeom prst="rect">
            <a:avLst/>
          </a:prstGeom>
          <a:solidFill>
            <a:schemeClr val="accent4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928144E-02BF-2F4C-B226-27D1DC67B825}"/>
              </a:ext>
            </a:extLst>
          </p:cNvPr>
          <p:cNvSpPr/>
          <p:nvPr/>
        </p:nvSpPr>
        <p:spPr>
          <a:xfrm>
            <a:off x="39004" y="2322608"/>
            <a:ext cx="8486586" cy="2186512"/>
          </a:xfrm>
          <a:prstGeom prst="rect">
            <a:avLst/>
          </a:prstGeom>
          <a:solidFill>
            <a:schemeClr val="accent3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C1F7EE0F-F79F-2D48-A471-25309D5BB3AD}"/>
              </a:ext>
            </a:extLst>
          </p:cNvPr>
          <p:cNvSpPr/>
          <p:nvPr/>
        </p:nvSpPr>
        <p:spPr>
          <a:xfrm>
            <a:off x="35496" y="43300"/>
            <a:ext cx="8486586" cy="2186512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hape 256">
            <a:extLst>
              <a:ext uri="{FF2B5EF4-FFF2-40B4-BE49-F238E27FC236}">
                <a16:creationId xmlns:a16="http://schemas.microsoft.com/office/drawing/2014/main" id="{B9D4DE11-C9AF-9B4C-A42C-2DD3D8C8677B}"/>
              </a:ext>
            </a:extLst>
          </p:cNvPr>
          <p:cNvSpPr/>
          <p:nvPr/>
        </p:nvSpPr>
        <p:spPr>
          <a:xfrm>
            <a:off x="179512" y="166067"/>
            <a:ext cx="4680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M12</a:t>
            </a:r>
          </a:p>
        </p:txBody>
      </p:sp>
      <p:sp>
        <p:nvSpPr>
          <p:cNvPr id="14" name="Shape 264">
            <a:extLst>
              <a:ext uri="{FF2B5EF4-FFF2-40B4-BE49-F238E27FC236}">
                <a16:creationId xmlns:a16="http://schemas.microsoft.com/office/drawing/2014/main" id="{B8C78B9C-DA27-6F45-8673-DDB68FEEAC75}"/>
              </a:ext>
            </a:extLst>
          </p:cNvPr>
          <p:cNvSpPr/>
          <p:nvPr/>
        </p:nvSpPr>
        <p:spPr>
          <a:xfrm>
            <a:off x="215491" y="3140968"/>
            <a:ext cx="4680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M16</a:t>
            </a:r>
          </a:p>
        </p:txBody>
      </p:sp>
      <p:sp>
        <p:nvSpPr>
          <p:cNvPr id="20" name="Shape 270">
            <a:extLst>
              <a:ext uri="{FF2B5EF4-FFF2-40B4-BE49-F238E27FC236}">
                <a16:creationId xmlns:a16="http://schemas.microsoft.com/office/drawing/2014/main" id="{CEBBC8F3-0158-8E48-B39C-7C1612CF395B}"/>
              </a:ext>
            </a:extLst>
          </p:cNvPr>
          <p:cNvSpPr/>
          <p:nvPr/>
        </p:nvSpPr>
        <p:spPr>
          <a:xfrm>
            <a:off x="215491" y="5444676"/>
            <a:ext cx="4680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M29</a:t>
            </a:r>
          </a:p>
        </p:txBody>
      </p:sp>
      <p:sp>
        <p:nvSpPr>
          <p:cNvPr id="30" name="Shape 276">
            <a:extLst>
              <a:ext uri="{FF2B5EF4-FFF2-40B4-BE49-F238E27FC236}">
                <a16:creationId xmlns:a16="http://schemas.microsoft.com/office/drawing/2014/main" id="{E4962C85-0156-FE42-80E6-F7BFA7792CEA}"/>
              </a:ext>
            </a:extLst>
          </p:cNvPr>
          <p:cNvSpPr/>
          <p:nvPr/>
        </p:nvSpPr>
        <p:spPr>
          <a:xfrm>
            <a:off x="8601955" y="111596"/>
            <a:ext cx="50654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defRPr>
            </a:lvl1pPr>
          </a:lstStyle>
          <a:p>
            <a:pPr algn="ctr"/>
            <a:r>
              <a:rPr lang="pt-BR" sz="2000" dirty="0"/>
              <a:t>OD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 err="1"/>
              <a:t>I</a:t>
            </a:r>
            <a:endParaRPr lang="pt-BR" sz="2000" dirty="0"/>
          </a:p>
          <a:p>
            <a:pPr algn="ctr"/>
            <a:r>
              <a:rPr lang="pt-BR" sz="2000" dirty="0"/>
              <a:t>C</a:t>
            </a:r>
          </a:p>
          <a:p>
            <a:pPr algn="ctr"/>
            <a:r>
              <a:rPr lang="pt-BR" sz="2000" dirty="0" err="1"/>
              <a:t>G</a:t>
            </a:r>
            <a:endParaRPr lang="pt-BR" sz="2000" dirty="0"/>
          </a:p>
          <a:p>
            <a:pPr algn="ctr"/>
            <a:r>
              <a:rPr lang="pt-BR" sz="2000" dirty="0"/>
              <a:t>A</a:t>
            </a:r>
          </a:p>
        </p:txBody>
      </p:sp>
      <p:pic>
        <p:nvPicPr>
          <p:cNvPr id="29" name="MeirelesJ_008.jpg">
            <a:extLst>
              <a:ext uri="{FF2B5EF4-FFF2-40B4-BE49-F238E27FC236}">
                <a16:creationId xmlns:a16="http://schemas.microsoft.com/office/drawing/2014/main" id="{6A9C53F8-E60E-F54F-87F8-C2A8DBB6F9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62" y="44624"/>
            <a:ext cx="2055019" cy="2188809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06">
            <a:extLst>
              <a:ext uri="{FF2B5EF4-FFF2-40B4-BE49-F238E27FC236}">
                <a16:creationId xmlns:a16="http://schemas.microsoft.com/office/drawing/2014/main" id="{1B6E2C71-A36A-BB49-A4B2-C30C7ED12A6C}"/>
              </a:ext>
            </a:extLst>
          </p:cNvPr>
          <p:cNvSpPr/>
          <p:nvPr/>
        </p:nvSpPr>
        <p:spPr>
          <a:xfrm>
            <a:off x="890392" y="1883502"/>
            <a:ext cx="46052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/>
              <a:t>0:43</a:t>
            </a:r>
          </a:p>
        </p:txBody>
      </p:sp>
      <p:pic>
        <p:nvPicPr>
          <p:cNvPr id="35" name="MeirelesJ_020.jpg">
            <a:extLst>
              <a:ext uri="{FF2B5EF4-FFF2-40B4-BE49-F238E27FC236}">
                <a16:creationId xmlns:a16="http://schemas.microsoft.com/office/drawing/2014/main" id="{E1FB03BC-BA5D-9649-809E-D491CDD263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33" y="16055"/>
            <a:ext cx="2055018" cy="2188809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09">
            <a:extLst>
              <a:ext uri="{FF2B5EF4-FFF2-40B4-BE49-F238E27FC236}">
                <a16:creationId xmlns:a16="http://schemas.microsoft.com/office/drawing/2014/main" id="{7912267B-C564-764C-ACC0-5C519664358E}"/>
              </a:ext>
            </a:extLst>
          </p:cNvPr>
          <p:cNvSpPr/>
          <p:nvPr/>
        </p:nvSpPr>
        <p:spPr>
          <a:xfrm>
            <a:off x="3915269" y="1883502"/>
            <a:ext cx="46052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/>
              <a:t>5:16</a:t>
            </a:r>
          </a:p>
        </p:txBody>
      </p:sp>
      <p:pic>
        <p:nvPicPr>
          <p:cNvPr id="37" name="MeirelesJ_028.jpg">
            <a:extLst>
              <a:ext uri="{FF2B5EF4-FFF2-40B4-BE49-F238E27FC236}">
                <a16:creationId xmlns:a16="http://schemas.microsoft.com/office/drawing/2014/main" id="{D3BFCE75-E3EF-D74D-BAC3-84D19ACCAF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057" y="36953"/>
            <a:ext cx="2055018" cy="2188809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11">
            <a:extLst>
              <a:ext uri="{FF2B5EF4-FFF2-40B4-BE49-F238E27FC236}">
                <a16:creationId xmlns:a16="http://schemas.microsoft.com/office/drawing/2014/main" id="{73FC4A71-8E85-674F-B075-1726B94F4266}"/>
              </a:ext>
            </a:extLst>
          </p:cNvPr>
          <p:cNvSpPr/>
          <p:nvPr/>
        </p:nvSpPr>
        <p:spPr>
          <a:xfrm>
            <a:off x="6279057" y="1883502"/>
            <a:ext cx="568790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 dirty="0"/>
              <a:t>10:21</a:t>
            </a:r>
          </a:p>
        </p:txBody>
      </p:sp>
      <p:pic>
        <p:nvPicPr>
          <p:cNvPr id="39" name="MeirelesJ_008.jpg">
            <a:extLst>
              <a:ext uri="{FF2B5EF4-FFF2-40B4-BE49-F238E27FC236}">
                <a16:creationId xmlns:a16="http://schemas.microsoft.com/office/drawing/2014/main" id="{E2A41F0A-95AF-8B49-A34A-0722FD468E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52" y="2351177"/>
            <a:ext cx="2026040" cy="215794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314">
            <a:extLst>
              <a:ext uri="{FF2B5EF4-FFF2-40B4-BE49-F238E27FC236}">
                <a16:creationId xmlns:a16="http://schemas.microsoft.com/office/drawing/2014/main" id="{B3F8EC9F-E9BE-C44C-9A4E-0C28A2FF3FEF}"/>
              </a:ext>
            </a:extLst>
          </p:cNvPr>
          <p:cNvSpPr/>
          <p:nvPr/>
        </p:nvSpPr>
        <p:spPr>
          <a:xfrm>
            <a:off x="899592" y="4221088"/>
            <a:ext cx="43715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/>
              <a:t>0:34</a:t>
            </a:r>
          </a:p>
        </p:txBody>
      </p:sp>
      <p:pic>
        <p:nvPicPr>
          <p:cNvPr id="42" name="MeirelesJ_019.jpg">
            <a:extLst>
              <a:ext uri="{FF2B5EF4-FFF2-40B4-BE49-F238E27FC236}">
                <a16:creationId xmlns:a16="http://schemas.microsoft.com/office/drawing/2014/main" id="{51C164E4-EEB9-0B43-89BE-2207F295BCE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351177"/>
            <a:ext cx="2026039" cy="2157943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316">
            <a:extLst>
              <a:ext uri="{FF2B5EF4-FFF2-40B4-BE49-F238E27FC236}">
                <a16:creationId xmlns:a16="http://schemas.microsoft.com/office/drawing/2014/main" id="{EB6419C3-AF92-2E4B-9B61-2D2F365B7125}"/>
              </a:ext>
            </a:extLst>
          </p:cNvPr>
          <p:cNvSpPr/>
          <p:nvPr/>
        </p:nvSpPr>
        <p:spPr>
          <a:xfrm>
            <a:off x="3860969" y="4221088"/>
            <a:ext cx="43715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/>
              <a:t>5:23</a:t>
            </a:r>
          </a:p>
        </p:txBody>
      </p:sp>
      <p:pic>
        <p:nvPicPr>
          <p:cNvPr id="44" name="MeirelesJ_028.jpg">
            <a:extLst>
              <a:ext uri="{FF2B5EF4-FFF2-40B4-BE49-F238E27FC236}">
                <a16:creationId xmlns:a16="http://schemas.microsoft.com/office/drawing/2014/main" id="{00F0734A-680F-3D41-AFED-F036E472082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385" y="2351177"/>
            <a:ext cx="2026039" cy="2157943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318">
            <a:extLst>
              <a:ext uri="{FF2B5EF4-FFF2-40B4-BE49-F238E27FC236}">
                <a16:creationId xmlns:a16="http://schemas.microsoft.com/office/drawing/2014/main" id="{8F26C108-FBE0-D44E-B4A3-58C095B51227}"/>
              </a:ext>
            </a:extLst>
          </p:cNvPr>
          <p:cNvSpPr/>
          <p:nvPr/>
        </p:nvSpPr>
        <p:spPr>
          <a:xfrm>
            <a:off x="6300192" y="4221088"/>
            <a:ext cx="53993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 dirty="0"/>
              <a:t>10:17</a:t>
            </a:r>
          </a:p>
        </p:txBody>
      </p:sp>
      <p:pic>
        <p:nvPicPr>
          <p:cNvPr id="46" name="MeirelesJ_008.jpg">
            <a:extLst>
              <a:ext uri="{FF2B5EF4-FFF2-40B4-BE49-F238E27FC236}">
                <a16:creationId xmlns:a16="http://schemas.microsoft.com/office/drawing/2014/main" id="{F63B58E2-69D0-694D-BC67-8E5559958C8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63" y="4668236"/>
            <a:ext cx="2050929" cy="2184452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320">
            <a:extLst>
              <a:ext uri="{FF2B5EF4-FFF2-40B4-BE49-F238E27FC236}">
                <a16:creationId xmlns:a16="http://schemas.microsoft.com/office/drawing/2014/main" id="{F666CB43-FE06-2F49-A4C4-CAA548C7BBC4}"/>
              </a:ext>
            </a:extLst>
          </p:cNvPr>
          <p:cNvSpPr/>
          <p:nvPr/>
        </p:nvSpPr>
        <p:spPr>
          <a:xfrm>
            <a:off x="863563" y="6528867"/>
            <a:ext cx="45960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/>
              <a:t>0:47</a:t>
            </a:r>
          </a:p>
        </p:txBody>
      </p:sp>
      <p:pic>
        <p:nvPicPr>
          <p:cNvPr id="49" name="MeirelesJ_019.jpg">
            <a:extLst>
              <a:ext uri="{FF2B5EF4-FFF2-40B4-BE49-F238E27FC236}">
                <a16:creationId xmlns:a16="http://schemas.microsoft.com/office/drawing/2014/main" id="{393CD6C9-D33C-C44C-9A74-A481550FED9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4668236"/>
            <a:ext cx="2050928" cy="2184452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323">
            <a:extLst>
              <a:ext uri="{FF2B5EF4-FFF2-40B4-BE49-F238E27FC236}">
                <a16:creationId xmlns:a16="http://schemas.microsoft.com/office/drawing/2014/main" id="{276779D5-20A4-1648-B7DB-B8C9CE63C70F}"/>
              </a:ext>
            </a:extLst>
          </p:cNvPr>
          <p:cNvSpPr/>
          <p:nvPr/>
        </p:nvSpPr>
        <p:spPr>
          <a:xfrm>
            <a:off x="3707904" y="6528867"/>
            <a:ext cx="45960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 dirty="0"/>
              <a:t>5:33</a:t>
            </a:r>
          </a:p>
        </p:txBody>
      </p:sp>
      <p:pic>
        <p:nvPicPr>
          <p:cNvPr id="51" name="MeirelesJ_028.jpg">
            <a:extLst>
              <a:ext uri="{FF2B5EF4-FFF2-40B4-BE49-F238E27FC236}">
                <a16:creationId xmlns:a16="http://schemas.microsoft.com/office/drawing/2014/main" id="{045B43A8-3789-504F-9AD4-33EBF85B4C0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4653136"/>
            <a:ext cx="2050928" cy="2184452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325">
            <a:extLst>
              <a:ext uri="{FF2B5EF4-FFF2-40B4-BE49-F238E27FC236}">
                <a16:creationId xmlns:a16="http://schemas.microsoft.com/office/drawing/2014/main" id="{D8ABAAB2-89D3-A44C-A64E-474152D83F76}"/>
              </a:ext>
            </a:extLst>
          </p:cNvPr>
          <p:cNvSpPr/>
          <p:nvPr/>
        </p:nvSpPr>
        <p:spPr>
          <a:xfrm>
            <a:off x="6372200" y="6528868"/>
            <a:ext cx="56765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 dirty="0"/>
              <a:t>10:27</a:t>
            </a:r>
          </a:p>
        </p:txBody>
      </p:sp>
    </p:spTree>
    <p:extLst>
      <p:ext uri="{BB962C8B-B14F-4D97-AF65-F5344CB8AC3E}">
        <p14:creationId xmlns:p14="http://schemas.microsoft.com/office/powerpoint/2010/main" val="2125088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0F3C3C60-46B5-A84D-87BC-975498F7A8B5}"/>
              </a:ext>
            </a:extLst>
          </p:cNvPr>
          <p:cNvSpPr/>
          <p:nvPr/>
        </p:nvSpPr>
        <p:spPr>
          <a:xfrm>
            <a:off x="35496" y="4626864"/>
            <a:ext cx="8486586" cy="2186512"/>
          </a:xfrm>
          <a:prstGeom prst="rect">
            <a:avLst/>
          </a:prstGeom>
          <a:solidFill>
            <a:schemeClr val="accent4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928144E-02BF-2F4C-B226-27D1DC67B825}"/>
              </a:ext>
            </a:extLst>
          </p:cNvPr>
          <p:cNvSpPr/>
          <p:nvPr/>
        </p:nvSpPr>
        <p:spPr>
          <a:xfrm>
            <a:off x="39004" y="2322608"/>
            <a:ext cx="8486586" cy="2186512"/>
          </a:xfrm>
          <a:prstGeom prst="rect">
            <a:avLst/>
          </a:prstGeom>
          <a:solidFill>
            <a:schemeClr val="accent3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C1F7EE0F-F79F-2D48-A471-25309D5BB3AD}"/>
              </a:ext>
            </a:extLst>
          </p:cNvPr>
          <p:cNvSpPr/>
          <p:nvPr/>
        </p:nvSpPr>
        <p:spPr>
          <a:xfrm>
            <a:off x="35496" y="43300"/>
            <a:ext cx="8486586" cy="2186512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hape 256">
            <a:extLst>
              <a:ext uri="{FF2B5EF4-FFF2-40B4-BE49-F238E27FC236}">
                <a16:creationId xmlns:a16="http://schemas.microsoft.com/office/drawing/2014/main" id="{B9D4DE11-C9AF-9B4C-A42C-2DD3D8C8677B}"/>
              </a:ext>
            </a:extLst>
          </p:cNvPr>
          <p:cNvSpPr/>
          <p:nvPr/>
        </p:nvSpPr>
        <p:spPr>
          <a:xfrm>
            <a:off x="179512" y="166067"/>
            <a:ext cx="4680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M12</a:t>
            </a:r>
          </a:p>
        </p:txBody>
      </p:sp>
      <p:sp>
        <p:nvSpPr>
          <p:cNvPr id="14" name="Shape 264">
            <a:extLst>
              <a:ext uri="{FF2B5EF4-FFF2-40B4-BE49-F238E27FC236}">
                <a16:creationId xmlns:a16="http://schemas.microsoft.com/office/drawing/2014/main" id="{B8C78B9C-DA27-6F45-8673-DDB68FEEAC75}"/>
              </a:ext>
            </a:extLst>
          </p:cNvPr>
          <p:cNvSpPr/>
          <p:nvPr/>
        </p:nvSpPr>
        <p:spPr>
          <a:xfrm>
            <a:off x="215491" y="3140968"/>
            <a:ext cx="4680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M16</a:t>
            </a:r>
          </a:p>
        </p:txBody>
      </p:sp>
      <p:sp>
        <p:nvSpPr>
          <p:cNvPr id="20" name="Shape 270">
            <a:extLst>
              <a:ext uri="{FF2B5EF4-FFF2-40B4-BE49-F238E27FC236}">
                <a16:creationId xmlns:a16="http://schemas.microsoft.com/office/drawing/2014/main" id="{CEBBC8F3-0158-8E48-B39C-7C1612CF395B}"/>
              </a:ext>
            </a:extLst>
          </p:cNvPr>
          <p:cNvSpPr/>
          <p:nvPr/>
        </p:nvSpPr>
        <p:spPr>
          <a:xfrm>
            <a:off x="215491" y="5444676"/>
            <a:ext cx="4680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M29</a:t>
            </a:r>
          </a:p>
        </p:txBody>
      </p:sp>
      <p:sp>
        <p:nvSpPr>
          <p:cNvPr id="30" name="Shape 276">
            <a:extLst>
              <a:ext uri="{FF2B5EF4-FFF2-40B4-BE49-F238E27FC236}">
                <a16:creationId xmlns:a16="http://schemas.microsoft.com/office/drawing/2014/main" id="{E4962C85-0156-FE42-80E6-F7BFA7792CEA}"/>
              </a:ext>
            </a:extLst>
          </p:cNvPr>
          <p:cNvSpPr/>
          <p:nvPr/>
        </p:nvSpPr>
        <p:spPr>
          <a:xfrm>
            <a:off x="8639626" y="111596"/>
            <a:ext cx="431208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defRPr>
            </a:lvl1pPr>
          </a:lstStyle>
          <a:p>
            <a:pPr algn="ctr"/>
            <a:r>
              <a:rPr lang="pt-BR" sz="2000" dirty="0"/>
              <a:t>OS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 err="1"/>
              <a:t>I</a:t>
            </a:r>
            <a:endParaRPr lang="pt-BR" sz="2000" dirty="0"/>
          </a:p>
          <a:p>
            <a:pPr algn="ctr"/>
            <a:r>
              <a:rPr lang="pt-BR" sz="2000" dirty="0"/>
              <a:t>C</a:t>
            </a:r>
          </a:p>
          <a:p>
            <a:pPr algn="ctr"/>
            <a:r>
              <a:rPr lang="pt-BR" sz="2000" dirty="0" err="1"/>
              <a:t>G</a:t>
            </a:r>
            <a:endParaRPr lang="pt-BR" sz="2000" dirty="0"/>
          </a:p>
          <a:p>
            <a:pPr algn="ctr"/>
            <a:r>
              <a:rPr lang="pt-BR" sz="2000" dirty="0"/>
              <a:t>A</a:t>
            </a:r>
          </a:p>
        </p:txBody>
      </p:sp>
      <p:sp>
        <p:nvSpPr>
          <p:cNvPr id="34" name="Shape 306">
            <a:extLst>
              <a:ext uri="{FF2B5EF4-FFF2-40B4-BE49-F238E27FC236}">
                <a16:creationId xmlns:a16="http://schemas.microsoft.com/office/drawing/2014/main" id="{1B6E2C71-A36A-BB49-A4B2-C30C7ED12A6C}"/>
              </a:ext>
            </a:extLst>
          </p:cNvPr>
          <p:cNvSpPr/>
          <p:nvPr/>
        </p:nvSpPr>
        <p:spPr>
          <a:xfrm>
            <a:off x="890392" y="1883502"/>
            <a:ext cx="46052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/>
              <a:t>0:43</a:t>
            </a:r>
          </a:p>
        </p:txBody>
      </p:sp>
      <p:sp>
        <p:nvSpPr>
          <p:cNvPr id="36" name="Shape 309">
            <a:extLst>
              <a:ext uri="{FF2B5EF4-FFF2-40B4-BE49-F238E27FC236}">
                <a16:creationId xmlns:a16="http://schemas.microsoft.com/office/drawing/2014/main" id="{7912267B-C564-764C-ACC0-5C519664358E}"/>
              </a:ext>
            </a:extLst>
          </p:cNvPr>
          <p:cNvSpPr/>
          <p:nvPr/>
        </p:nvSpPr>
        <p:spPr>
          <a:xfrm>
            <a:off x="3915269" y="1883502"/>
            <a:ext cx="46052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/>
              <a:t>5:16</a:t>
            </a:r>
          </a:p>
        </p:txBody>
      </p:sp>
      <p:sp>
        <p:nvSpPr>
          <p:cNvPr id="38" name="Shape 311">
            <a:extLst>
              <a:ext uri="{FF2B5EF4-FFF2-40B4-BE49-F238E27FC236}">
                <a16:creationId xmlns:a16="http://schemas.microsoft.com/office/drawing/2014/main" id="{73FC4A71-8E85-674F-B075-1726B94F4266}"/>
              </a:ext>
            </a:extLst>
          </p:cNvPr>
          <p:cNvSpPr/>
          <p:nvPr/>
        </p:nvSpPr>
        <p:spPr>
          <a:xfrm>
            <a:off x="6279057" y="1883502"/>
            <a:ext cx="568790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 dirty="0"/>
              <a:t>10:21</a:t>
            </a:r>
          </a:p>
        </p:txBody>
      </p:sp>
      <p:pic>
        <p:nvPicPr>
          <p:cNvPr id="27" name="MeirelesJ_087.jpg">
            <a:extLst>
              <a:ext uri="{FF2B5EF4-FFF2-40B4-BE49-F238E27FC236}">
                <a16:creationId xmlns:a16="http://schemas.microsoft.com/office/drawing/2014/main" id="{0A119436-C438-0746-8611-AB572AE78B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973" y="45999"/>
            <a:ext cx="2052862" cy="218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MeirelesJ_077.jpg">
            <a:extLst>
              <a:ext uri="{FF2B5EF4-FFF2-40B4-BE49-F238E27FC236}">
                <a16:creationId xmlns:a16="http://schemas.microsoft.com/office/drawing/2014/main" id="{0DC2CEAD-8092-B847-B391-E94B1BBFFD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962" y="44624"/>
            <a:ext cx="2052862" cy="218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MeirelesJ_068.jpg">
            <a:extLst>
              <a:ext uri="{FF2B5EF4-FFF2-40B4-BE49-F238E27FC236}">
                <a16:creationId xmlns:a16="http://schemas.microsoft.com/office/drawing/2014/main" id="{01910592-6937-5D46-AB53-933CA998C4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44" y="8816"/>
            <a:ext cx="2052863" cy="2186513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342">
            <a:extLst>
              <a:ext uri="{FF2B5EF4-FFF2-40B4-BE49-F238E27FC236}">
                <a16:creationId xmlns:a16="http://schemas.microsoft.com/office/drawing/2014/main" id="{807BF2A5-91C5-2942-B5C7-504724205182}"/>
              </a:ext>
            </a:extLst>
          </p:cNvPr>
          <p:cNvSpPr/>
          <p:nvPr/>
        </p:nvSpPr>
        <p:spPr>
          <a:xfrm>
            <a:off x="941582" y="1861904"/>
            <a:ext cx="46206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 dirty="0"/>
              <a:t>1:20</a:t>
            </a:r>
          </a:p>
        </p:txBody>
      </p:sp>
      <p:sp>
        <p:nvSpPr>
          <p:cNvPr id="53" name="Shape 344">
            <a:extLst>
              <a:ext uri="{FF2B5EF4-FFF2-40B4-BE49-F238E27FC236}">
                <a16:creationId xmlns:a16="http://schemas.microsoft.com/office/drawing/2014/main" id="{0EE6F745-1306-9B4E-A603-5406D5352119}"/>
              </a:ext>
            </a:extLst>
          </p:cNvPr>
          <p:cNvSpPr/>
          <p:nvPr/>
        </p:nvSpPr>
        <p:spPr>
          <a:xfrm>
            <a:off x="3679555" y="1897382"/>
            <a:ext cx="52997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 dirty="0"/>
              <a:t>4:40</a:t>
            </a:r>
          </a:p>
        </p:txBody>
      </p:sp>
      <p:sp>
        <p:nvSpPr>
          <p:cNvPr id="54" name="Shape 345">
            <a:extLst>
              <a:ext uri="{FF2B5EF4-FFF2-40B4-BE49-F238E27FC236}">
                <a16:creationId xmlns:a16="http://schemas.microsoft.com/office/drawing/2014/main" id="{E4857575-B50C-A94F-9B40-B05FFB2D3CC2}"/>
              </a:ext>
            </a:extLst>
          </p:cNvPr>
          <p:cNvSpPr/>
          <p:nvPr/>
        </p:nvSpPr>
        <p:spPr>
          <a:xfrm>
            <a:off x="6318104" y="1934132"/>
            <a:ext cx="80656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 dirty="0"/>
              <a:t>10:09</a:t>
            </a:r>
          </a:p>
        </p:txBody>
      </p:sp>
      <p:pic>
        <p:nvPicPr>
          <p:cNvPr id="55" name="MeirelesJ_084.jpg">
            <a:extLst>
              <a:ext uri="{FF2B5EF4-FFF2-40B4-BE49-F238E27FC236}">
                <a16:creationId xmlns:a16="http://schemas.microsoft.com/office/drawing/2014/main" id="{03B2B38B-207E-4B4D-9814-53A7A07B6D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429" y="2338602"/>
            <a:ext cx="2052863" cy="2186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MeirelesJ_075.jpg">
            <a:extLst>
              <a:ext uri="{FF2B5EF4-FFF2-40B4-BE49-F238E27FC236}">
                <a16:creationId xmlns:a16="http://schemas.microsoft.com/office/drawing/2014/main" id="{E78C1550-98FD-6C42-86F1-7EF5D5A1613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053" y="2347556"/>
            <a:ext cx="2029440" cy="2161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MeirelesJ_064.jpg">
            <a:extLst>
              <a:ext uri="{FF2B5EF4-FFF2-40B4-BE49-F238E27FC236}">
                <a16:creationId xmlns:a16="http://schemas.microsoft.com/office/drawing/2014/main" id="{1CA9397D-5230-524B-BBE0-8E77C93FB9D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92" y="2333162"/>
            <a:ext cx="2029439" cy="2161564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356">
            <a:extLst>
              <a:ext uri="{FF2B5EF4-FFF2-40B4-BE49-F238E27FC236}">
                <a16:creationId xmlns:a16="http://schemas.microsoft.com/office/drawing/2014/main" id="{F9889A50-6232-9F4A-98E1-FFC703C6E6E8}"/>
              </a:ext>
            </a:extLst>
          </p:cNvPr>
          <p:cNvSpPr/>
          <p:nvPr/>
        </p:nvSpPr>
        <p:spPr>
          <a:xfrm>
            <a:off x="5151235" y="4170329"/>
            <a:ext cx="2052863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3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defRPr>
            </a:lvl1pPr>
          </a:lstStyle>
          <a:p>
            <a:r>
              <a:rPr lang="pt-BR" dirty="0"/>
              <a:t>DD </a:t>
            </a:r>
            <a:r>
              <a:rPr lang="pt-BR" dirty="0" err="1"/>
              <a:t>fluctuation</a:t>
            </a:r>
            <a:endParaRPr dirty="0"/>
          </a:p>
        </p:txBody>
      </p:sp>
      <p:sp>
        <p:nvSpPr>
          <p:cNvPr id="59" name="Shape 347">
            <a:extLst>
              <a:ext uri="{FF2B5EF4-FFF2-40B4-BE49-F238E27FC236}">
                <a16:creationId xmlns:a16="http://schemas.microsoft.com/office/drawing/2014/main" id="{9E78B417-4139-EC46-80AA-2337F4FC72F7}"/>
              </a:ext>
            </a:extLst>
          </p:cNvPr>
          <p:cNvSpPr/>
          <p:nvPr/>
        </p:nvSpPr>
        <p:spPr>
          <a:xfrm>
            <a:off x="874734" y="4203328"/>
            <a:ext cx="41197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/>
              <a:t>0:43</a:t>
            </a:r>
          </a:p>
        </p:txBody>
      </p:sp>
      <p:sp>
        <p:nvSpPr>
          <p:cNvPr id="60" name="Shape 348">
            <a:extLst>
              <a:ext uri="{FF2B5EF4-FFF2-40B4-BE49-F238E27FC236}">
                <a16:creationId xmlns:a16="http://schemas.microsoft.com/office/drawing/2014/main" id="{71528293-8499-2E47-BE5C-38934C4F951F}"/>
              </a:ext>
            </a:extLst>
          </p:cNvPr>
          <p:cNvSpPr/>
          <p:nvPr/>
        </p:nvSpPr>
        <p:spPr>
          <a:xfrm>
            <a:off x="3635896" y="4203328"/>
            <a:ext cx="41197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 dirty="0"/>
              <a:t>5:11</a:t>
            </a:r>
          </a:p>
        </p:txBody>
      </p:sp>
      <p:sp>
        <p:nvSpPr>
          <p:cNvPr id="61" name="Shape 349">
            <a:extLst>
              <a:ext uri="{FF2B5EF4-FFF2-40B4-BE49-F238E27FC236}">
                <a16:creationId xmlns:a16="http://schemas.microsoft.com/office/drawing/2014/main" id="{3E19F99F-7C5D-0147-9943-33CB206E6869}"/>
              </a:ext>
            </a:extLst>
          </p:cNvPr>
          <p:cNvSpPr/>
          <p:nvPr/>
        </p:nvSpPr>
        <p:spPr>
          <a:xfrm>
            <a:off x="7917884" y="4203328"/>
            <a:ext cx="501740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400"/>
              <a:t>10:10</a:t>
            </a:r>
          </a:p>
        </p:txBody>
      </p:sp>
      <p:pic>
        <p:nvPicPr>
          <p:cNvPr id="63" name="MeirelesJ_028.jpg">
            <a:extLst>
              <a:ext uri="{FF2B5EF4-FFF2-40B4-BE49-F238E27FC236}">
                <a16:creationId xmlns:a16="http://schemas.microsoft.com/office/drawing/2014/main" id="{9E4C81C5-C70A-E84E-9541-67538CCA7C7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400" y="4632560"/>
            <a:ext cx="2046224" cy="2179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MeirelesJ_019.jpg">
            <a:extLst>
              <a:ext uri="{FF2B5EF4-FFF2-40B4-BE49-F238E27FC236}">
                <a16:creationId xmlns:a16="http://schemas.microsoft.com/office/drawing/2014/main" id="{154419B6-D1E7-7244-86BE-4D550759ED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458" y="4626864"/>
            <a:ext cx="2071358" cy="2206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MeirelesJ_008.jpg">
            <a:extLst>
              <a:ext uri="{FF2B5EF4-FFF2-40B4-BE49-F238E27FC236}">
                <a16:creationId xmlns:a16="http://schemas.microsoft.com/office/drawing/2014/main" id="{F17DE188-B933-A64F-848E-47872BC8F62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06" y="4653634"/>
            <a:ext cx="2046225" cy="217944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350">
            <a:extLst>
              <a:ext uri="{FF2B5EF4-FFF2-40B4-BE49-F238E27FC236}">
                <a16:creationId xmlns:a16="http://schemas.microsoft.com/office/drawing/2014/main" id="{E694E1B1-E3E3-304F-A76A-CFEDE6000B89}"/>
              </a:ext>
            </a:extLst>
          </p:cNvPr>
          <p:cNvSpPr/>
          <p:nvPr/>
        </p:nvSpPr>
        <p:spPr>
          <a:xfrm>
            <a:off x="921344" y="6491098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600"/>
              <a:t>0:53</a:t>
            </a:r>
          </a:p>
        </p:txBody>
      </p:sp>
      <p:sp>
        <p:nvSpPr>
          <p:cNvPr id="67" name="Shape 352">
            <a:extLst>
              <a:ext uri="{FF2B5EF4-FFF2-40B4-BE49-F238E27FC236}">
                <a16:creationId xmlns:a16="http://schemas.microsoft.com/office/drawing/2014/main" id="{D07511D2-FBE6-B542-B1D5-BB6B382B5186}"/>
              </a:ext>
            </a:extLst>
          </p:cNvPr>
          <p:cNvSpPr/>
          <p:nvPr/>
        </p:nvSpPr>
        <p:spPr>
          <a:xfrm>
            <a:off x="3754280" y="6520889"/>
            <a:ext cx="45525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5:23</a:t>
            </a:r>
          </a:p>
        </p:txBody>
      </p:sp>
      <p:sp>
        <p:nvSpPr>
          <p:cNvPr id="68" name="Shape 353">
            <a:extLst>
              <a:ext uri="{FF2B5EF4-FFF2-40B4-BE49-F238E27FC236}">
                <a16:creationId xmlns:a16="http://schemas.microsoft.com/office/drawing/2014/main" id="{A48F43BA-27AB-8D46-9503-5E1A3D954EED}"/>
              </a:ext>
            </a:extLst>
          </p:cNvPr>
          <p:cNvSpPr/>
          <p:nvPr/>
        </p:nvSpPr>
        <p:spPr>
          <a:xfrm>
            <a:off x="6442465" y="6504488"/>
            <a:ext cx="55784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10:18</a:t>
            </a:r>
          </a:p>
        </p:txBody>
      </p:sp>
    </p:spTree>
    <p:extLst>
      <p:ext uri="{BB962C8B-B14F-4D97-AF65-F5344CB8AC3E}">
        <p14:creationId xmlns:p14="http://schemas.microsoft.com/office/powerpoint/2010/main" val="3816989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F7D0D-37B8-1540-AA89-CF290FC1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FOLLOW-UP (M29	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A6CF70-0042-2346-95F9-A74EF6877D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954216"/>
          </a:xfrm>
        </p:spPr>
        <p:txBody>
          <a:bodyPr>
            <a:normAutofit/>
          </a:bodyPr>
          <a:lstStyle/>
          <a:p>
            <a:r>
              <a:rPr lang="en-US" dirty="0"/>
              <a:t>Medications: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Oral prednisone 5mg/day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Azathioprine 100mg/day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274320" lvl="1" indent="0">
              <a:buNone/>
            </a:pPr>
            <a:endParaRPr lang="en-US" sz="800" dirty="0"/>
          </a:p>
          <a:p>
            <a:pPr marL="274320" lvl="1" indent="0">
              <a:buNone/>
            </a:pPr>
            <a:endParaRPr lang="en-US" sz="800" dirty="0"/>
          </a:p>
          <a:p>
            <a:pPr marL="274320" lvl="1" indent="0">
              <a:buNone/>
            </a:pPr>
            <a:endParaRPr lang="en-US" sz="800" dirty="0"/>
          </a:p>
          <a:p>
            <a:pPr marL="274320" lvl="1" indent="0">
              <a:buNone/>
            </a:pPr>
            <a:endParaRPr lang="en-US" sz="800" dirty="0"/>
          </a:p>
          <a:p>
            <a:r>
              <a:rPr lang="en-US" dirty="0"/>
              <a:t>Increase immunosuppression?</a:t>
            </a:r>
          </a:p>
          <a:p>
            <a:r>
              <a:rPr lang="en-US" dirty="0"/>
              <a:t>Anti-VEGF injections?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A4C8B1-804C-3647-A742-6CB00751EB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86229">
            <a:off x="6669577" y="269443"/>
            <a:ext cx="2215236" cy="215189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407AEB3-8313-8747-8BBD-93CCA0D09123}"/>
              </a:ext>
            </a:extLst>
          </p:cNvPr>
          <p:cNvSpPr txBox="1"/>
          <p:nvPr/>
        </p:nvSpPr>
        <p:spPr>
          <a:xfrm>
            <a:off x="1393304" y="2852936"/>
            <a:ext cx="620303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Development</a:t>
            </a:r>
            <a:r>
              <a:rPr lang="pt-BR" sz="2800" dirty="0"/>
              <a:t> of neovascular </a:t>
            </a:r>
            <a:r>
              <a:rPr lang="pt-BR" sz="2800" dirty="0" err="1"/>
              <a:t>membrane</a:t>
            </a:r>
            <a:endParaRPr lang="pt-BR" sz="2800" dirty="0"/>
          </a:p>
        </p:txBody>
      </p:sp>
      <p:pic>
        <p:nvPicPr>
          <p:cNvPr id="6" name="MeirelesJ014.jpg">
            <a:extLst>
              <a:ext uri="{FF2B5EF4-FFF2-40B4-BE49-F238E27FC236}">
                <a16:creationId xmlns:a16="http://schemas.microsoft.com/office/drawing/2014/main" id="{6E69F79B-EE70-6D40-9CB2-55865D4B8D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029" y="3845194"/>
            <a:ext cx="4098301" cy="16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MeirelesJ_054.jpg">
            <a:extLst>
              <a:ext uri="{FF2B5EF4-FFF2-40B4-BE49-F238E27FC236}">
                <a16:creationId xmlns:a16="http://schemas.microsoft.com/office/drawing/2014/main" id="{A633D78A-2419-9B47-B9D3-9212121C3E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791" y="3587155"/>
            <a:ext cx="1926238" cy="20516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9689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F7D0D-37B8-1540-AA89-CF290FC1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FOLLOW-UP (M29	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A6CF70-0042-2346-95F9-A74EF6877D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954216"/>
          </a:xfrm>
        </p:spPr>
        <p:txBody>
          <a:bodyPr>
            <a:normAutofit/>
          </a:bodyPr>
          <a:lstStyle/>
          <a:p>
            <a:r>
              <a:rPr lang="en-US" dirty="0"/>
              <a:t>Medications: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Oral prednisone 5mg/day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Azathioprine 100mg/day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274320" lvl="1" indent="0">
              <a:buNone/>
            </a:pPr>
            <a:endParaRPr lang="en-US" sz="800" dirty="0"/>
          </a:p>
          <a:p>
            <a:pPr marL="274320" lvl="1" indent="0">
              <a:buNone/>
            </a:pPr>
            <a:endParaRPr lang="en-US" sz="800" dirty="0"/>
          </a:p>
          <a:p>
            <a:pPr marL="274320" lvl="1" indent="0">
              <a:buNone/>
            </a:pPr>
            <a:endParaRPr lang="en-US" sz="800" dirty="0"/>
          </a:p>
          <a:p>
            <a:pPr marL="274320" lvl="1" indent="0">
              <a:buNone/>
            </a:pPr>
            <a:endParaRPr lang="en-US" sz="800" dirty="0"/>
          </a:p>
          <a:p>
            <a:r>
              <a:rPr lang="en-US" dirty="0"/>
              <a:t>Increase immunosuppression?</a:t>
            </a:r>
          </a:p>
          <a:p>
            <a:r>
              <a:rPr lang="en-US" dirty="0"/>
              <a:t>Anti-VEGF injections?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A4C8B1-804C-3647-A742-6CB00751EB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86229">
            <a:off x="6669577" y="269443"/>
            <a:ext cx="2215236" cy="215189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407AEB3-8313-8747-8BBD-93CCA0D09123}"/>
              </a:ext>
            </a:extLst>
          </p:cNvPr>
          <p:cNvSpPr txBox="1"/>
          <p:nvPr/>
        </p:nvSpPr>
        <p:spPr>
          <a:xfrm>
            <a:off x="1393304" y="2852936"/>
            <a:ext cx="620303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Development</a:t>
            </a:r>
            <a:r>
              <a:rPr lang="pt-BR" sz="2800" dirty="0"/>
              <a:t> of neovascular </a:t>
            </a:r>
            <a:r>
              <a:rPr lang="pt-BR" sz="2800" dirty="0" err="1"/>
              <a:t>membrane</a:t>
            </a:r>
            <a:endParaRPr lang="pt-BR" sz="2800" dirty="0"/>
          </a:p>
        </p:txBody>
      </p:sp>
      <p:pic>
        <p:nvPicPr>
          <p:cNvPr id="6" name="MeirelesJ014.jpg">
            <a:extLst>
              <a:ext uri="{FF2B5EF4-FFF2-40B4-BE49-F238E27FC236}">
                <a16:creationId xmlns:a16="http://schemas.microsoft.com/office/drawing/2014/main" id="{6E69F79B-EE70-6D40-9CB2-55865D4B8D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029" y="3845194"/>
            <a:ext cx="4098301" cy="16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MeirelesJ_054.jpg">
            <a:extLst>
              <a:ext uri="{FF2B5EF4-FFF2-40B4-BE49-F238E27FC236}">
                <a16:creationId xmlns:a16="http://schemas.microsoft.com/office/drawing/2014/main" id="{A633D78A-2419-9B47-B9D3-9212121C3E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791" y="3587155"/>
            <a:ext cx="1926238" cy="205164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1D005EC-AD72-BD47-97CF-4A295878BD16}"/>
              </a:ext>
            </a:extLst>
          </p:cNvPr>
          <p:cNvSpPr txBox="1"/>
          <p:nvPr/>
        </p:nvSpPr>
        <p:spPr>
          <a:xfrm>
            <a:off x="5148064" y="5733256"/>
            <a:ext cx="3816424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Azathioprine</a:t>
            </a:r>
            <a:r>
              <a:rPr lang="pt-BR" sz="2800" dirty="0"/>
              <a:t> 150mg/</a:t>
            </a:r>
            <a:r>
              <a:rPr lang="pt-BR" sz="2800" dirty="0" err="1"/>
              <a:t>day</a:t>
            </a:r>
            <a:endParaRPr lang="pt-BR" sz="2800" dirty="0"/>
          </a:p>
          <a:p>
            <a:pPr algn="ctr"/>
            <a:r>
              <a:rPr lang="pt-BR" sz="2800" dirty="0"/>
              <a:t>3 IVT </a:t>
            </a:r>
            <a:r>
              <a:rPr lang="pt-BR" sz="2800" dirty="0" err="1"/>
              <a:t>Bevacizumab</a:t>
            </a:r>
            <a:r>
              <a:rPr lang="pt-BR" sz="2800" dirty="0"/>
              <a:t> OS</a:t>
            </a:r>
          </a:p>
        </p:txBody>
      </p:sp>
    </p:spTree>
    <p:extLst>
      <p:ext uri="{BB962C8B-B14F-4D97-AF65-F5344CB8AC3E}">
        <p14:creationId xmlns:p14="http://schemas.microsoft.com/office/powerpoint/2010/main" val="428747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EF45FAAF-C48F-8242-84B9-1C54966112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72183">
            <a:off x="10705" y="4190724"/>
            <a:ext cx="377416" cy="49142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98F7D0D-37B8-1540-AA89-CF290FC1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FOLLOW-UP 	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A6CF70-0042-2346-95F9-A74EF6877D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30619" y="130924"/>
            <a:ext cx="8229600" cy="5954216"/>
          </a:xfrm>
        </p:spPr>
        <p:txBody>
          <a:bodyPr>
            <a:normAutofit/>
          </a:bodyPr>
          <a:lstStyle/>
          <a:p>
            <a:r>
              <a:rPr lang="en-US" sz="2400" dirty="0"/>
              <a:t>Medications: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Oral prednisone 5mg/day; azathioprine 150mg/day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74320" lvl="1" indent="0">
              <a:buNone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74320" lvl="1" indent="0">
              <a:buNone/>
            </a:pPr>
            <a:endParaRPr lang="en-US" sz="700" dirty="0"/>
          </a:p>
        </p:txBody>
      </p:sp>
      <p:pic>
        <p:nvPicPr>
          <p:cNvPr id="18" name="14067363G_20141118_184253_Color_11MP_L_001.jpg">
            <a:extLst>
              <a:ext uri="{FF2B5EF4-FFF2-40B4-BE49-F238E27FC236}">
                <a16:creationId xmlns:a16="http://schemas.microsoft.com/office/drawing/2014/main" id="{51E43731-1B05-9241-B843-704B585CC5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237" y="1184793"/>
            <a:ext cx="2036363" cy="171519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412">
            <a:extLst>
              <a:ext uri="{FF2B5EF4-FFF2-40B4-BE49-F238E27FC236}">
                <a16:creationId xmlns:a16="http://schemas.microsoft.com/office/drawing/2014/main" id="{0A28A5E9-D628-E242-9CA6-609270FBDD73}"/>
              </a:ext>
            </a:extLst>
          </p:cNvPr>
          <p:cNvSpPr/>
          <p:nvPr/>
        </p:nvSpPr>
        <p:spPr>
          <a:xfrm>
            <a:off x="8173839" y="1164476"/>
            <a:ext cx="51296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2"/>
                </a:solidFill>
              </a:rPr>
              <a:t>M</a:t>
            </a:r>
            <a:r>
              <a:rPr lang="pt-BR" dirty="0">
                <a:solidFill>
                  <a:schemeClr val="tx2"/>
                </a:solidFill>
              </a:rPr>
              <a:t>12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20" name="14067363G_20160425_203549_Color_11MP_L_001.jpg">
            <a:extLst>
              <a:ext uri="{FF2B5EF4-FFF2-40B4-BE49-F238E27FC236}">
                <a16:creationId xmlns:a16="http://schemas.microsoft.com/office/drawing/2014/main" id="{ED9E7646-B4D4-BB46-A675-47252EDFA0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3074365"/>
            <a:ext cx="4124814" cy="36097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412">
            <a:extLst>
              <a:ext uri="{FF2B5EF4-FFF2-40B4-BE49-F238E27FC236}">
                <a16:creationId xmlns:a16="http://schemas.microsoft.com/office/drawing/2014/main" id="{CE4C6BBE-29AC-2D40-B43C-A9BB36D840E9}"/>
              </a:ext>
            </a:extLst>
          </p:cNvPr>
          <p:cNvSpPr/>
          <p:nvPr/>
        </p:nvSpPr>
        <p:spPr>
          <a:xfrm>
            <a:off x="8543893" y="2708920"/>
            <a:ext cx="51296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2"/>
                </a:solidFill>
              </a:rPr>
              <a:t>M</a:t>
            </a:r>
            <a:r>
              <a:rPr lang="pt-BR" dirty="0">
                <a:solidFill>
                  <a:schemeClr val="tx2"/>
                </a:solidFill>
              </a:rPr>
              <a:t>31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DD8DA8E-2AF8-9E4F-82D8-1B9B4CB0F2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72183">
            <a:off x="10705" y="1952143"/>
            <a:ext cx="377416" cy="491427"/>
          </a:xfrm>
          <a:prstGeom prst="rect">
            <a:avLst/>
          </a:prstGeom>
        </p:spPr>
      </p:pic>
      <p:sp>
        <p:nvSpPr>
          <p:cNvPr id="16" name="Shape 410">
            <a:extLst>
              <a:ext uri="{FF2B5EF4-FFF2-40B4-BE49-F238E27FC236}">
                <a16:creationId xmlns:a16="http://schemas.microsoft.com/office/drawing/2014/main" id="{F58F92C4-D16A-D740-9E58-590D6B21CA90}"/>
              </a:ext>
            </a:extLst>
          </p:cNvPr>
          <p:cNvSpPr/>
          <p:nvPr/>
        </p:nvSpPr>
        <p:spPr>
          <a:xfrm>
            <a:off x="321401" y="1246345"/>
            <a:ext cx="51296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2"/>
                </a:solidFill>
              </a:rPr>
              <a:t>M29</a:t>
            </a:r>
          </a:p>
        </p:txBody>
      </p:sp>
      <p:sp>
        <p:nvSpPr>
          <p:cNvPr id="22" name="Shape 411">
            <a:extLst>
              <a:ext uri="{FF2B5EF4-FFF2-40B4-BE49-F238E27FC236}">
                <a16:creationId xmlns:a16="http://schemas.microsoft.com/office/drawing/2014/main" id="{23980F8B-95EE-354A-84D5-C1CB058A7D35}"/>
              </a:ext>
            </a:extLst>
          </p:cNvPr>
          <p:cNvSpPr/>
          <p:nvPr/>
        </p:nvSpPr>
        <p:spPr>
          <a:xfrm>
            <a:off x="321401" y="3565970"/>
            <a:ext cx="51296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>
                <a:solidFill>
                  <a:schemeClr val="tx2"/>
                </a:solidFill>
              </a:rPr>
              <a:t>M31</a:t>
            </a:r>
          </a:p>
        </p:txBody>
      </p:sp>
      <p:pic>
        <p:nvPicPr>
          <p:cNvPr id="23" name="MeirelesJ014.jpg">
            <a:extLst>
              <a:ext uri="{FF2B5EF4-FFF2-40B4-BE49-F238E27FC236}">
                <a16:creationId xmlns:a16="http://schemas.microsoft.com/office/drawing/2014/main" id="{7C721ABD-D105-8A4A-9662-3C9D9B09256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17" y="1678127"/>
            <a:ext cx="4316393" cy="1692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MeirelesJ015.jpg">
            <a:extLst>
              <a:ext uri="{FF2B5EF4-FFF2-40B4-BE49-F238E27FC236}">
                <a16:creationId xmlns:a16="http://schemas.microsoft.com/office/drawing/2014/main" id="{F8DA50F3-8215-9041-8364-FB3562E2F19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19" y="3916610"/>
            <a:ext cx="4316392" cy="16924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5648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PRESENTATION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41176" y="1219200"/>
            <a:ext cx="8795320" cy="49377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Female, 15 years-old, student, from São Paulo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Progressive blurring of vision in both eyes that started 30 days ago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cs typeface="Arial Narrow" panose="020B0604020202020204" pitchFamily="34" charset="0"/>
              </a:rPr>
              <a:t>At other service: oral prednisone taper every 3 days without vision improvement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Headache and tinnitus</a:t>
            </a:r>
          </a:p>
          <a:p>
            <a:pPr>
              <a:lnSpc>
                <a:spcPct val="150000"/>
              </a:lnSpc>
            </a:pPr>
            <a:r>
              <a:rPr lang="pt-BR" sz="2400" dirty="0" err="1"/>
              <a:t>Past</a:t>
            </a:r>
            <a:r>
              <a:rPr lang="pt-BR" sz="2400" dirty="0"/>
              <a:t> ocular </a:t>
            </a:r>
            <a:r>
              <a:rPr lang="pt-BR" sz="2400" dirty="0" err="1"/>
              <a:t>history</a:t>
            </a:r>
            <a:r>
              <a:rPr lang="pt-BR" sz="2400" dirty="0"/>
              <a:t>: </a:t>
            </a:r>
            <a:r>
              <a:rPr lang="pt-BR" sz="2400" dirty="0" err="1"/>
              <a:t>none</a:t>
            </a: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 err="1"/>
              <a:t>Past</a:t>
            </a:r>
            <a:r>
              <a:rPr lang="pt-BR" sz="2400" dirty="0"/>
              <a:t> medical </a:t>
            </a:r>
            <a:r>
              <a:rPr lang="pt-BR" sz="2400" dirty="0" err="1"/>
              <a:t>history</a:t>
            </a:r>
            <a:r>
              <a:rPr lang="pt-BR" sz="2400" dirty="0"/>
              <a:t>: </a:t>
            </a:r>
            <a:r>
              <a:rPr lang="pt-BR" sz="2400" dirty="0" err="1"/>
              <a:t>hypothyreoidism</a:t>
            </a:r>
            <a:endParaRPr lang="pt-BR" sz="2400" dirty="0"/>
          </a:p>
        </p:txBody>
      </p:sp>
      <p:sp>
        <p:nvSpPr>
          <p:cNvPr id="4" name="Divisa 3">
            <a:extLst>
              <a:ext uri="{FF2B5EF4-FFF2-40B4-BE49-F238E27FC236}">
                <a16:creationId xmlns:a16="http://schemas.microsoft.com/office/drawing/2014/main" id="{DCEB8055-17B2-DF4F-8913-3D0A9C34985E}"/>
              </a:ext>
            </a:extLst>
          </p:cNvPr>
          <p:cNvSpPr/>
          <p:nvPr/>
        </p:nvSpPr>
        <p:spPr>
          <a:xfrm>
            <a:off x="4572000" y="3243262"/>
            <a:ext cx="1292199" cy="371475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60mg 3d</a:t>
            </a:r>
          </a:p>
        </p:txBody>
      </p:sp>
      <p:sp>
        <p:nvSpPr>
          <p:cNvPr id="5" name="Divisa 4">
            <a:extLst>
              <a:ext uri="{FF2B5EF4-FFF2-40B4-BE49-F238E27FC236}">
                <a16:creationId xmlns:a16="http://schemas.microsoft.com/office/drawing/2014/main" id="{9C402CDE-0376-6748-BE1B-8E0591716144}"/>
              </a:ext>
            </a:extLst>
          </p:cNvPr>
          <p:cNvSpPr/>
          <p:nvPr/>
        </p:nvSpPr>
        <p:spPr>
          <a:xfrm>
            <a:off x="5734409" y="3244015"/>
            <a:ext cx="1292199" cy="371475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40mg 3d</a:t>
            </a:r>
          </a:p>
        </p:txBody>
      </p:sp>
      <p:sp>
        <p:nvSpPr>
          <p:cNvPr id="6" name="Divisa 5">
            <a:extLst>
              <a:ext uri="{FF2B5EF4-FFF2-40B4-BE49-F238E27FC236}">
                <a16:creationId xmlns:a16="http://schemas.microsoft.com/office/drawing/2014/main" id="{2048CA03-5CDE-744A-A12C-205EB7FD5F32}"/>
              </a:ext>
            </a:extLst>
          </p:cNvPr>
          <p:cNvSpPr/>
          <p:nvPr/>
        </p:nvSpPr>
        <p:spPr>
          <a:xfrm>
            <a:off x="6889075" y="3244015"/>
            <a:ext cx="1292199" cy="371475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20mg 3d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8AABBAA9-4166-634C-ABA0-AAA021FF65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24021">
            <a:off x="5464439" y="1207910"/>
            <a:ext cx="377416" cy="491427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83DA5A68-2718-5149-B057-4125627A7F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72183">
            <a:off x="10705" y="4190724"/>
            <a:ext cx="377416" cy="49142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98F7D0D-37B8-1540-AA89-CF290FC1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FOLLOW-UP 	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A6CF70-0042-2346-95F9-A74EF6877D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30619" y="130924"/>
            <a:ext cx="8229600" cy="5954216"/>
          </a:xfrm>
        </p:spPr>
        <p:txBody>
          <a:bodyPr>
            <a:normAutofit/>
          </a:bodyPr>
          <a:lstStyle/>
          <a:p>
            <a:r>
              <a:rPr lang="en-US" sz="2400" dirty="0"/>
              <a:t>Medications: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Oral prednisone 5mg/day; azathioprine 150mg/day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74320" lvl="1" indent="0">
              <a:buNone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74320" lvl="1" indent="0">
              <a:buNone/>
            </a:pPr>
            <a:endParaRPr lang="en-US" sz="700" dirty="0"/>
          </a:p>
        </p:txBody>
      </p:sp>
      <p:sp>
        <p:nvSpPr>
          <p:cNvPr id="15" name="Shape 412">
            <a:extLst>
              <a:ext uri="{FF2B5EF4-FFF2-40B4-BE49-F238E27FC236}">
                <a16:creationId xmlns:a16="http://schemas.microsoft.com/office/drawing/2014/main" id="{7C1ECB25-9058-1A42-BFFC-86A2B5841026}"/>
              </a:ext>
            </a:extLst>
          </p:cNvPr>
          <p:cNvSpPr/>
          <p:nvPr/>
        </p:nvSpPr>
        <p:spPr>
          <a:xfrm>
            <a:off x="4805986" y="1268760"/>
            <a:ext cx="70211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2"/>
                </a:solidFill>
              </a:rPr>
              <a:t>M33</a:t>
            </a:r>
          </a:p>
        </p:txBody>
      </p:sp>
      <p:sp>
        <p:nvSpPr>
          <p:cNvPr id="16" name="Shape 413">
            <a:extLst>
              <a:ext uri="{FF2B5EF4-FFF2-40B4-BE49-F238E27FC236}">
                <a16:creationId xmlns:a16="http://schemas.microsoft.com/office/drawing/2014/main" id="{18A932E7-B23F-EB45-8762-7C745BC7E042}"/>
              </a:ext>
            </a:extLst>
          </p:cNvPr>
          <p:cNvSpPr/>
          <p:nvPr/>
        </p:nvSpPr>
        <p:spPr>
          <a:xfrm>
            <a:off x="4805986" y="3575387"/>
            <a:ext cx="70211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2"/>
                </a:solidFill>
              </a:rPr>
              <a:t>M35</a:t>
            </a:r>
          </a:p>
        </p:txBody>
      </p:sp>
      <p:pic>
        <p:nvPicPr>
          <p:cNvPr id="22" name="MeirelesJ015.jpg">
            <a:extLst>
              <a:ext uri="{FF2B5EF4-FFF2-40B4-BE49-F238E27FC236}">
                <a16:creationId xmlns:a16="http://schemas.microsoft.com/office/drawing/2014/main" id="{95027EFC-4D9C-A94C-ADBF-82B2C6AA7C3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604" y="1678127"/>
            <a:ext cx="4237900" cy="1692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MeirelesJ015.jpg">
            <a:extLst>
              <a:ext uri="{FF2B5EF4-FFF2-40B4-BE49-F238E27FC236}">
                <a16:creationId xmlns:a16="http://schemas.microsoft.com/office/drawing/2014/main" id="{F62F73C1-2B97-0D4D-97E0-424F581AE8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604" y="3926027"/>
            <a:ext cx="4237900" cy="1692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C005D712-A3E9-D341-A57A-77F835D295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72183">
            <a:off x="10705" y="1952143"/>
            <a:ext cx="377416" cy="491427"/>
          </a:xfrm>
          <a:prstGeom prst="rect">
            <a:avLst/>
          </a:prstGeom>
        </p:spPr>
      </p:pic>
      <p:sp>
        <p:nvSpPr>
          <p:cNvPr id="25" name="Shape 410">
            <a:extLst>
              <a:ext uri="{FF2B5EF4-FFF2-40B4-BE49-F238E27FC236}">
                <a16:creationId xmlns:a16="http://schemas.microsoft.com/office/drawing/2014/main" id="{FF620299-0C93-AB44-8C4B-DE70461C8489}"/>
              </a:ext>
            </a:extLst>
          </p:cNvPr>
          <p:cNvSpPr/>
          <p:nvPr/>
        </p:nvSpPr>
        <p:spPr>
          <a:xfrm>
            <a:off x="321401" y="1246345"/>
            <a:ext cx="51296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2"/>
                </a:solidFill>
              </a:rPr>
              <a:t>M29</a:t>
            </a:r>
          </a:p>
        </p:txBody>
      </p:sp>
      <p:sp>
        <p:nvSpPr>
          <p:cNvPr id="26" name="Shape 411">
            <a:extLst>
              <a:ext uri="{FF2B5EF4-FFF2-40B4-BE49-F238E27FC236}">
                <a16:creationId xmlns:a16="http://schemas.microsoft.com/office/drawing/2014/main" id="{0FC28DAE-CDF1-AC4D-AE53-DC3D879EA42C}"/>
              </a:ext>
            </a:extLst>
          </p:cNvPr>
          <p:cNvSpPr/>
          <p:nvPr/>
        </p:nvSpPr>
        <p:spPr>
          <a:xfrm>
            <a:off x="321401" y="3565970"/>
            <a:ext cx="51296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>
                <a:solidFill>
                  <a:schemeClr val="tx2"/>
                </a:solidFill>
              </a:rPr>
              <a:t>M31</a:t>
            </a:r>
          </a:p>
        </p:txBody>
      </p:sp>
      <p:pic>
        <p:nvPicPr>
          <p:cNvPr id="27" name="MeirelesJ014.jpg">
            <a:extLst>
              <a:ext uri="{FF2B5EF4-FFF2-40B4-BE49-F238E27FC236}">
                <a16:creationId xmlns:a16="http://schemas.microsoft.com/office/drawing/2014/main" id="{575FC1CA-AB94-3F4F-86BB-277A397659F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17" y="1678127"/>
            <a:ext cx="4316393" cy="1692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MeirelesJ015.jpg">
            <a:extLst>
              <a:ext uri="{FF2B5EF4-FFF2-40B4-BE49-F238E27FC236}">
                <a16:creationId xmlns:a16="http://schemas.microsoft.com/office/drawing/2014/main" id="{1631AE16-382A-C748-8B56-95545AC93D3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19" y="3916610"/>
            <a:ext cx="4316392" cy="1692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MeirelesJ014.jpg">
            <a:extLst>
              <a:ext uri="{FF2B5EF4-FFF2-40B4-BE49-F238E27FC236}">
                <a16:creationId xmlns:a16="http://schemas.microsoft.com/office/drawing/2014/main" id="{43876548-C9E4-DC48-9E9F-183F8C22A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11" y="5651560"/>
            <a:ext cx="3558886" cy="11441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156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58;p19">
            <a:extLst>
              <a:ext uri="{FF2B5EF4-FFF2-40B4-BE49-F238E27FC236}">
                <a16:creationId xmlns:a16="http://schemas.microsoft.com/office/drawing/2014/main" id="{75789D29-B27C-C44A-B748-A97C76111CDA}"/>
              </a:ext>
            </a:extLst>
          </p:cNvPr>
          <p:cNvSpPr txBox="1">
            <a:spLocks/>
          </p:cNvSpPr>
          <p:nvPr/>
        </p:nvSpPr>
        <p:spPr>
          <a:xfrm>
            <a:off x="161519" y="1620988"/>
            <a:ext cx="788390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205740" indent="-171450" defTabSz="685800">
              <a:spcBef>
                <a:spcPts val="0"/>
              </a:spcBef>
              <a:buClr>
                <a:srgbClr val="A85229"/>
              </a:buClr>
              <a:defRPr/>
            </a:pPr>
            <a:r>
              <a:rPr lang="pt-BR" sz="1600" b="1" kern="0" dirty="0">
                <a:solidFill>
                  <a:schemeClr val="tx2"/>
                </a:solidFill>
                <a:latin typeface="+mn-lt"/>
                <a:ea typeface="Arial Narrow"/>
                <a:cs typeface="Arial Narrow"/>
                <a:sym typeface="Arial Narrow"/>
              </a:rPr>
              <a:t>M35</a:t>
            </a:r>
          </a:p>
          <a:p>
            <a:pPr marL="34290" indent="0" defTabSz="685800">
              <a:spcBef>
                <a:spcPts val="1350"/>
              </a:spcBef>
              <a:buClr>
                <a:srgbClr val="A85229"/>
              </a:buClr>
              <a:buNone/>
              <a:defRPr/>
            </a:pPr>
            <a:endParaRPr lang="pt-BR" sz="1600" b="1" kern="0" dirty="0">
              <a:solidFill>
                <a:schemeClr val="tx2"/>
              </a:solidFill>
              <a:latin typeface="+mn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73033BB-4D0D-8A4A-8D1B-9FD25689F132}"/>
              </a:ext>
            </a:extLst>
          </p:cNvPr>
          <p:cNvSpPr/>
          <p:nvPr/>
        </p:nvSpPr>
        <p:spPr>
          <a:xfrm>
            <a:off x="34230" y="1950453"/>
            <a:ext cx="145841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5740" indent="-171450" defTabSz="685800">
              <a:lnSpc>
                <a:spcPct val="90000"/>
              </a:lnSpc>
              <a:buClr>
                <a:srgbClr val="000000"/>
              </a:buClr>
              <a:buSzPts val="2000"/>
              <a:defRPr/>
            </a:pPr>
            <a:r>
              <a:rPr lang="pt-BR" sz="1600" kern="0" dirty="0">
                <a:solidFill>
                  <a:schemeClr val="tx2"/>
                </a:solidFill>
                <a:ea typeface="Arial Narrow"/>
                <a:cs typeface="Arial Narrow"/>
                <a:sym typeface="Arial Narrow"/>
              </a:rPr>
              <a:t>BCVA: 1.0 /1.0</a:t>
            </a:r>
            <a:endParaRPr lang="pt-BR" sz="1600" kern="0" dirty="0">
              <a:solidFill>
                <a:schemeClr val="tx2"/>
              </a:solidFill>
              <a:cs typeface="Arial"/>
              <a:sym typeface="Arial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05C62CE-4473-B646-AD43-43895AC439ED}"/>
              </a:ext>
            </a:extLst>
          </p:cNvPr>
          <p:cNvSpPr/>
          <p:nvPr/>
        </p:nvSpPr>
        <p:spPr>
          <a:xfrm>
            <a:off x="34229" y="2324283"/>
            <a:ext cx="2521547" cy="103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30994">
              <a:spcBef>
                <a:spcPts val="1575"/>
              </a:spcBef>
              <a:buClr>
                <a:srgbClr val="A85229"/>
              </a:buClr>
              <a:buSzPct val="104000"/>
              <a:defRPr/>
            </a:pPr>
            <a:r>
              <a:rPr lang="pt-BR" altLang="pt-BR" sz="1600" kern="0" dirty="0">
                <a:solidFill>
                  <a:schemeClr val="tx2"/>
                </a:solidFill>
                <a:ea typeface="Avenir Next Medium" charset="0"/>
                <a:cs typeface="Avenir Next Medium" charset="0"/>
                <a:sym typeface="Avenir Next Medium" charset="0"/>
              </a:rPr>
              <a:t>No </a:t>
            </a:r>
            <a:r>
              <a:rPr lang="pt-BR" altLang="pt-BR" sz="1600" kern="0" dirty="0" err="1">
                <a:solidFill>
                  <a:schemeClr val="tx2"/>
                </a:solidFill>
                <a:ea typeface="Avenir Next Medium" charset="0"/>
                <a:cs typeface="Avenir Next Medium" charset="0"/>
                <a:sym typeface="Avenir Next Medium" charset="0"/>
              </a:rPr>
              <a:t>cells</a:t>
            </a:r>
            <a:endParaRPr lang="pt-BR" altLang="pt-BR" sz="1600" kern="0" dirty="0">
              <a:solidFill>
                <a:schemeClr val="tx2"/>
              </a:solidFill>
              <a:ea typeface="Avenir Next Medium" charset="0"/>
              <a:cs typeface="Avenir Next Medium" charset="0"/>
              <a:sym typeface="Avenir Next Medium" charset="0"/>
            </a:endParaRPr>
          </a:p>
          <a:p>
            <a:pPr defTabSz="330994">
              <a:spcBef>
                <a:spcPts val="1575"/>
              </a:spcBef>
              <a:buClr>
                <a:srgbClr val="A85229"/>
              </a:buClr>
              <a:buSzPct val="104000"/>
              <a:defRPr/>
            </a:pPr>
            <a:r>
              <a:rPr lang="pt-BR" sz="1600" kern="0" dirty="0" err="1">
                <a:solidFill>
                  <a:schemeClr val="tx2"/>
                </a:solidFill>
                <a:cs typeface="Arial"/>
                <a:sym typeface="Avenir Next Medium" charset="0"/>
              </a:rPr>
              <a:t>Azathioprine</a:t>
            </a:r>
            <a:r>
              <a:rPr lang="pt-BR" sz="1600" kern="0" dirty="0">
                <a:solidFill>
                  <a:schemeClr val="tx2"/>
                </a:solidFill>
                <a:cs typeface="Arial"/>
                <a:sym typeface="Avenir Next Medium" charset="0"/>
              </a:rPr>
              <a:t> 150mg/</a:t>
            </a:r>
            <a:r>
              <a:rPr lang="pt-BR" sz="1600" kern="0" dirty="0" err="1">
                <a:solidFill>
                  <a:schemeClr val="tx2"/>
                </a:solidFill>
                <a:cs typeface="Arial"/>
                <a:sym typeface="Avenir Next Medium" charset="0"/>
              </a:rPr>
              <a:t>day</a:t>
            </a:r>
            <a:r>
              <a:rPr lang="pt-BR" sz="1600" kern="0" dirty="0">
                <a:solidFill>
                  <a:schemeClr val="tx2"/>
                </a:solidFill>
                <a:cs typeface="Arial"/>
                <a:sym typeface="Avenir Next Medium" charset="0"/>
              </a:rPr>
              <a:t> (2,14mg/kg/</a:t>
            </a:r>
            <a:r>
              <a:rPr lang="pt-BR" sz="1600" kern="0" dirty="0" err="1">
                <a:solidFill>
                  <a:schemeClr val="tx2"/>
                </a:solidFill>
                <a:cs typeface="Arial"/>
                <a:sym typeface="Avenir Next Medium" charset="0"/>
              </a:rPr>
              <a:t>d</a:t>
            </a:r>
            <a:r>
              <a:rPr lang="pt-BR" sz="1600" kern="0" dirty="0">
                <a:solidFill>
                  <a:schemeClr val="tx2"/>
                </a:solidFill>
                <a:cs typeface="Arial"/>
                <a:sym typeface="Avenir Next Medium" charset="0"/>
              </a:rPr>
              <a:t>)</a:t>
            </a:r>
            <a:endParaRPr lang="pt-BR" sz="1600" kern="0" dirty="0">
              <a:solidFill>
                <a:schemeClr val="tx2"/>
              </a:solidFill>
              <a:cs typeface="Arial"/>
              <a:sym typeface="Arial"/>
            </a:endParaRPr>
          </a:p>
        </p:txBody>
      </p:sp>
      <p:pic>
        <p:nvPicPr>
          <p:cNvPr id="28" name="MeirelesJ014.jpg">
            <a:extLst>
              <a:ext uri="{FF2B5EF4-FFF2-40B4-BE49-F238E27FC236}">
                <a16:creationId xmlns:a16="http://schemas.microsoft.com/office/drawing/2014/main" id="{7168E9CB-CEA6-7245-B73C-E2E4F8EE5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3" b="36326"/>
          <a:stretch/>
        </p:blipFill>
        <p:spPr>
          <a:xfrm>
            <a:off x="2706172" y="1532365"/>
            <a:ext cx="6232465" cy="1975258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Google Shape;158;p19">
            <a:extLst>
              <a:ext uri="{FF2B5EF4-FFF2-40B4-BE49-F238E27FC236}">
                <a16:creationId xmlns:a16="http://schemas.microsoft.com/office/drawing/2014/main" id="{CE8E1580-8958-A047-9763-31791C88BE2E}"/>
              </a:ext>
            </a:extLst>
          </p:cNvPr>
          <p:cNvSpPr txBox="1">
            <a:spLocks/>
          </p:cNvSpPr>
          <p:nvPr/>
        </p:nvSpPr>
        <p:spPr>
          <a:xfrm>
            <a:off x="200029" y="3896990"/>
            <a:ext cx="2139723" cy="34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205740" indent="-171450" defTabSz="685800">
              <a:spcBef>
                <a:spcPts val="0"/>
              </a:spcBef>
              <a:buClr>
                <a:srgbClr val="A85229"/>
              </a:buClr>
              <a:defRPr/>
            </a:pPr>
            <a:r>
              <a:rPr lang="pt-BR" sz="1600" b="1" kern="0" dirty="0">
                <a:solidFill>
                  <a:schemeClr val="tx2"/>
                </a:solidFill>
                <a:latin typeface="+mn-lt"/>
                <a:ea typeface="Arial Narrow"/>
                <a:cs typeface="Arial Narrow"/>
                <a:sym typeface="Arial Narrow"/>
              </a:rPr>
              <a:t>M71  </a:t>
            </a:r>
            <a:r>
              <a:rPr lang="pt-BR" sz="1600" kern="0" dirty="0">
                <a:solidFill>
                  <a:schemeClr val="tx2"/>
                </a:solidFill>
                <a:latin typeface="+mn-lt"/>
                <a:ea typeface="Arial Narrow"/>
                <a:cs typeface="Arial Narrow"/>
                <a:sym typeface="Arial Narrow"/>
              </a:rPr>
              <a:t>   2019/ August</a:t>
            </a:r>
          </a:p>
          <a:p>
            <a:pPr marL="34290" indent="0" defTabSz="685800">
              <a:spcBef>
                <a:spcPts val="1350"/>
              </a:spcBef>
              <a:buClr>
                <a:srgbClr val="A85229"/>
              </a:buClr>
              <a:buNone/>
              <a:defRPr/>
            </a:pPr>
            <a:endParaRPr lang="pt-BR" sz="1600" kern="0" dirty="0">
              <a:solidFill>
                <a:schemeClr val="tx2"/>
              </a:solidFill>
              <a:latin typeface="+mn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AD0EF531-DDD7-4347-A347-D7740BDEFBCB}"/>
              </a:ext>
            </a:extLst>
          </p:cNvPr>
          <p:cNvSpPr/>
          <p:nvPr/>
        </p:nvSpPr>
        <p:spPr>
          <a:xfrm>
            <a:off x="-36512" y="4238999"/>
            <a:ext cx="145841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5740" indent="-171450" defTabSz="685800">
              <a:lnSpc>
                <a:spcPct val="90000"/>
              </a:lnSpc>
              <a:buClr>
                <a:srgbClr val="000000"/>
              </a:buClr>
              <a:buSzPts val="2000"/>
              <a:defRPr/>
            </a:pPr>
            <a:r>
              <a:rPr lang="pt-BR" sz="1600" kern="0" dirty="0">
                <a:solidFill>
                  <a:schemeClr val="tx2"/>
                </a:solidFill>
                <a:ea typeface="Arial Narrow"/>
                <a:cs typeface="Arial Narrow"/>
                <a:sym typeface="Arial Narrow"/>
              </a:rPr>
              <a:t>BCVA: 1.0 /1.0</a:t>
            </a:r>
            <a:endParaRPr lang="pt-BR" sz="1600" kern="0" dirty="0">
              <a:solidFill>
                <a:schemeClr val="tx2"/>
              </a:solidFill>
              <a:cs typeface="Arial"/>
              <a:sym typeface="Arial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8EBA7A3B-9310-B443-B886-EA5CBF49A3C6}"/>
              </a:ext>
            </a:extLst>
          </p:cNvPr>
          <p:cNvSpPr/>
          <p:nvPr/>
        </p:nvSpPr>
        <p:spPr>
          <a:xfrm>
            <a:off x="9497" y="4612829"/>
            <a:ext cx="2931811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30994">
              <a:spcBef>
                <a:spcPts val="1575"/>
              </a:spcBef>
              <a:buClr>
                <a:srgbClr val="A85229"/>
              </a:buClr>
              <a:buSzPct val="104000"/>
              <a:defRPr/>
            </a:pPr>
            <a:r>
              <a:rPr lang="pt-BR" altLang="pt-BR" sz="1600" kern="0" dirty="0">
                <a:solidFill>
                  <a:schemeClr val="tx2"/>
                </a:solidFill>
                <a:ea typeface="Avenir Next Medium" charset="0"/>
                <a:cs typeface="Avenir Next Medium" charset="0"/>
                <a:sym typeface="Avenir Next Medium" charset="0"/>
              </a:rPr>
              <a:t>No </a:t>
            </a:r>
            <a:r>
              <a:rPr lang="pt-BR" altLang="pt-BR" sz="1600" kern="0" dirty="0" err="1">
                <a:solidFill>
                  <a:schemeClr val="tx2"/>
                </a:solidFill>
                <a:ea typeface="Avenir Next Medium" charset="0"/>
                <a:cs typeface="Avenir Next Medium" charset="0"/>
                <a:sym typeface="Avenir Next Medium" charset="0"/>
              </a:rPr>
              <a:t>cells</a:t>
            </a:r>
            <a:endParaRPr lang="pt-BR" altLang="pt-BR" sz="1600" kern="0" dirty="0">
              <a:solidFill>
                <a:schemeClr val="tx2"/>
              </a:solidFill>
              <a:ea typeface="Avenir Next Medium" charset="0"/>
              <a:cs typeface="Avenir Next Medium" charset="0"/>
              <a:sym typeface="Avenir Next Medium" charset="0"/>
            </a:endParaRPr>
          </a:p>
          <a:p>
            <a:pPr defTabSz="330994">
              <a:spcBef>
                <a:spcPts val="1575"/>
              </a:spcBef>
              <a:buClr>
                <a:srgbClr val="A85229"/>
              </a:buClr>
              <a:buSzPct val="104000"/>
              <a:defRPr/>
            </a:pPr>
            <a:r>
              <a:rPr lang="pt-BR" altLang="pt-BR" sz="1600" kern="0" dirty="0">
                <a:solidFill>
                  <a:schemeClr val="tx2"/>
                </a:solidFill>
                <a:ea typeface="Avenir Next Medium" charset="0"/>
                <a:cs typeface="Avenir Next Medium" charset="0"/>
                <a:sym typeface="Avenir Next Medium" charset="0"/>
              </a:rPr>
              <a:t>No </a:t>
            </a:r>
            <a:r>
              <a:rPr lang="pt-BR" altLang="pt-BR" sz="1600" kern="0" dirty="0" err="1">
                <a:solidFill>
                  <a:schemeClr val="tx2"/>
                </a:solidFill>
                <a:ea typeface="Avenir Next Medium" charset="0"/>
                <a:cs typeface="Avenir Next Medium" charset="0"/>
                <a:sym typeface="Avenir Next Medium" charset="0"/>
              </a:rPr>
              <a:t>drugs</a:t>
            </a:r>
            <a:endParaRPr lang="pt-BR" altLang="pt-BR" sz="1600" kern="0" dirty="0">
              <a:solidFill>
                <a:schemeClr val="tx2"/>
              </a:solidFill>
              <a:ea typeface="Avenir Next Medium" charset="0"/>
              <a:cs typeface="Avenir Next Medium" charset="0"/>
              <a:sym typeface="Avenir Next Medium" charset="0"/>
            </a:endParaRPr>
          </a:p>
          <a:p>
            <a:pPr defTabSz="330994">
              <a:spcBef>
                <a:spcPts val="1575"/>
              </a:spcBef>
              <a:buClr>
                <a:srgbClr val="A85229"/>
              </a:buClr>
              <a:buSzPct val="104000"/>
              <a:defRPr/>
            </a:pPr>
            <a:r>
              <a:rPr lang="pt-BR" altLang="pt-BR" sz="1600" kern="0" dirty="0" err="1">
                <a:solidFill>
                  <a:schemeClr val="tx2"/>
                </a:solidFill>
                <a:ea typeface="Avenir Next Medium" charset="0"/>
                <a:cs typeface="Avenir Next Medium" charset="0"/>
                <a:sym typeface="Avenir Next Medium" charset="0"/>
              </a:rPr>
              <a:t>Drug</a:t>
            </a:r>
            <a:r>
              <a:rPr lang="pt-BR" altLang="pt-BR" sz="1600" kern="0" dirty="0">
                <a:solidFill>
                  <a:schemeClr val="tx2"/>
                </a:solidFill>
                <a:ea typeface="Avenir Next Medium" charset="0"/>
                <a:cs typeface="Avenir Next Medium" charset="0"/>
                <a:sym typeface="Avenir Next Medium" charset="0"/>
              </a:rPr>
              <a:t> </a:t>
            </a:r>
            <a:r>
              <a:rPr lang="pt-BR" altLang="pt-BR" sz="1600" kern="0" dirty="0" err="1">
                <a:solidFill>
                  <a:schemeClr val="tx2"/>
                </a:solidFill>
                <a:ea typeface="Avenir Next Medium" charset="0"/>
                <a:cs typeface="Avenir Next Medium" charset="0"/>
                <a:sym typeface="Avenir Next Medium" charset="0"/>
              </a:rPr>
              <a:t>induced</a:t>
            </a:r>
            <a:r>
              <a:rPr lang="pt-BR" altLang="pt-BR" sz="1600" kern="0" dirty="0">
                <a:solidFill>
                  <a:schemeClr val="tx2"/>
                </a:solidFill>
                <a:ea typeface="Avenir Next Medium" charset="0"/>
                <a:cs typeface="Avenir Next Medium" charset="0"/>
                <a:sym typeface="Avenir Next Medium" charset="0"/>
              </a:rPr>
              <a:t> hepatites </a:t>
            </a:r>
            <a:r>
              <a:rPr lang="pt-BR" altLang="pt-BR" sz="1600" kern="0" dirty="0" err="1">
                <a:solidFill>
                  <a:schemeClr val="tx2"/>
                </a:solidFill>
                <a:ea typeface="Avenir Next Medium" charset="0"/>
                <a:cs typeface="Avenir Next Medium" charset="0"/>
                <a:sym typeface="Avenir Next Medium" charset="0"/>
              </a:rPr>
              <a:t>at</a:t>
            </a:r>
            <a:r>
              <a:rPr lang="pt-BR" altLang="pt-BR" sz="1600" kern="0" dirty="0">
                <a:solidFill>
                  <a:schemeClr val="tx2"/>
                </a:solidFill>
                <a:ea typeface="Avenir Next Medium" charset="0"/>
                <a:cs typeface="Avenir Next Medium" charset="0"/>
                <a:sym typeface="Avenir Next Medium" charset="0"/>
              </a:rPr>
              <a:t> M56</a:t>
            </a:r>
          </a:p>
        </p:txBody>
      </p:sp>
      <p:pic>
        <p:nvPicPr>
          <p:cNvPr id="18" name="Imagem 17" descr="Uma imagem contendo interior, sentado&#10;&#10;Descrição gerada automaticamente">
            <a:extLst>
              <a:ext uri="{FF2B5EF4-FFF2-40B4-BE49-F238E27FC236}">
                <a16:creationId xmlns:a16="http://schemas.microsoft.com/office/drawing/2014/main" id="{10AFD3B7-A509-FF42-943D-C74F6389D6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70" b="37620"/>
          <a:stretch/>
        </p:blipFill>
        <p:spPr>
          <a:xfrm>
            <a:off x="2706173" y="3896988"/>
            <a:ext cx="6237800" cy="2009671"/>
          </a:xfrm>
          <a:prstGeom prst="rect">
            <a:avLst/>
          </a:prstGeom>
        </p:spPr>
      </p:pic>
      <p:sp>
        <p:nvSpPr>
          <p:cNvPr id="45" name="Google Shape;407;p35">
            <a:extLst>
              <a:ext uri="{FF2B5EF4-FFF2-40B4-BE49-F238E27FC236}">
                <a16:creationId xmlns:a16="http://schemas.microsoft.com/office/drawing/2014/main" id="{B83715E7-4BBF-5143-B5E5-EF114530FB22}"/>
              </a:ext>
            </a:extLst>
          </p:cNvPr>
          <p:cNvSpPr txBox="1"/>
          <p:nvPr/>
        </p:nvSpPr>
        <p:spPr>
          <a:xfrm>
            <a:off x="8328765" y="751577"/>
            <a:ext cx="1230414" cy="29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34290" defTabSz="685800">
              <a:lnSpc>
                <a:spcPct val="90000"/>
              </a:lnSpc>
              <a:buClr>
                <a:srgbClr val="A85229"/>
              </a:buClr>
              <a:buSzPts val="2000"/>
              <a:defRPr/>
            </a:pPr>
            <a:r>
              <a:rPr lang="pt-BR" sz="2400" b="1" kern="0" dirty="0">
                <a:solidFill>
                  <a:schemeClr val="tx2"/>
                </a:solidFill>
                <a:ea typeface="Arial"/>
                <a:cs typeface="Arial Narrow"/>
                <a:sym typeface="Arial Narrow"/>
              </a:rPr>
              <a:t>OS</a:t>
            </a:r>
            <a:endParaRPr sz="2400" b="1" kern="0" dirty="0">
              <a:solidFill>
                <a:schemeClr val="tx2"/>
              </a:solidFill>
              <a:ea typeface="Arial"/>
              <a:cs typeface="Arial"/>
              <a:sym typeface="Arial"/>
            </a:endParaRPr>
          </a:p>
          <a:p>
            <a:pPr marL="34290" defTabSz="685800">
              <a:lnSpc>
                <a:spcPct val="90000"/>
              </a:lnSpc>
              <a:spcBef>
                <a:spcPts val="1350"/>
              </a:spcBef>
              <a:buClr>
                <a:srgbClr val="A85229"/>
              </a:buClr>
              <a:buSzPts val="2000"/>
              <a:defRPr/>
            </a:pPr>
            <a:endParaRPr sz="2400" b="1" kern="0" dirty="0">
              <a:solidFill>
                <a:schemeClr val="tx2"/>
              </a:solidFill>
              <a:ea typeface="Arial Narrow"/>
              <a:cs typeface="Arial Narrow"/>
              <a:sym typeface="Arial Narrow"/>
            </a:endParaRPr>
          </a:p>
          <a:p>
            <a:pPr marL="34290" defTabSz="685800">
              <a:lnSpc>
                <a:spcPct val="90000"/>
              </a:lnSpc>
              <a:spcBef>
                <a:spcPts val="1350"/>
              </a:spcBef>
              <a:buClr>
                <a:srgbClr val="A85229"/>
              </a:buClr>
              <a:buSzPts val="2000"/>
              <a:defRPr/>
            </a:pPr>
            <a:endParaRPr sz="2400" b="1" kern="0" dirty="0">
              <a:solidFill>
                <a:schemeClr val="tx2"/>
              </a:solidFill>
              <a:ea typeface="Arial Narrow"/>
              <a:cs typeface="Arial Narrow"/>
              <a:sym typeface="Arial Narrow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EC625F7-7ACA-1F4F-A377-73F07609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pt-BR" dirty="0"/>
              <a:t>FOLLOW-UP 	</a:t>
            </a:r>
          </a:p>
        </p:txBody>
      </p:sp>
    </p:spTree>
    <p:extLst>
      <p:ext uri="{BB962C8B-B14F-4D97-AF65-F5344CB8AC3E}">
        <p14:creationId xmlns:p14="http://schemas.microsoft.com/office/powerpoint/2010/main" val="46971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9E6224F5-363C-6847-8FC8-6E81CFC2FC62}"/>
              </a:ext>
            </a:extLst>
          </p:cNvPr>
          <p:cNvSpPr txBox="1"/>
          <p:nvPr/>
        </p:nvSpPr>
        <p:spPr>
          <a:xfrm>
            <a:off x="457200" y="4904263"/>
            <a:ext cx="1377294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chemeClr val="tx2"/>
                </a:solidFill>
              </a:rPr>
              <a:t>BCVA: HM / HM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2FF5FBD-8CCD-4D43-BEAF-BC6675CC7650}"/>
              </a:ext>
            </a:extLst>
          </p:cNvPr>
          <p:cNvSpPr txBox="1">
            <a:spLocks/>
          </p:cNvSpPr>
          <p:nvPr/>
        </p:nvSpPr>
        <p:spPr>
          <a:xfrm>
            <a:off x="749265" y="1906210"/>
            <a:ext cx="1013210" cy="307388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E46C0A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+mn-lt"/>
              </a:rPr>
              <a:t>At start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C245D08-95D4-9A44-8D43-2F70D4A16F78}"/>
              </a:ext>
            </a:extLst>
          </p:cNvPr>
          <p:cNvSpPr txBox="1">
            <a:spLocks/>
          </p:cNvSpPr>
          <p:nvPr/>
        </p:nvSpPr>
        <p:spPr>
          <a:xfrm>
            <a:off x="3663959" y="904481"/>
            <a:ext cx="1816082" cy="347450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100" dirty="0">
                <a:solidFill>
                  <a:schemeClr val="bg1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OVERVIEW</a:t>
            </a:r>
          </a:p>
        </p:txBody>
      </p:sp>
      <p:pic>
        <p:nvPicPr>
          <p:cNvPr id="29" name="MeirelesJ_003.jpg">
            <a:extLst>
              <a:ext uri="{FF2B5EF4-FFF2-40B4-BE49-F238E27FC236}">
                <a16:creationId xmlns:a16="http://schemas.microsoft.com/office/drawing/2014/main" id="{71F74DF1-1E73-C746-9B18-521580D7E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92" t="5329" r="12990" b="3732"/>
          <a:stretch/>
        </p:blipFill>
        <p:spPr>
          <a:xfrm>
            <a:off x="43849" y="2412736"/>
            <a:ext cx="1195181" cy="612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MeirelesJ_005.jpg">
            <a:extLst>
              <a:ext uri="{FF2B5EF4-FFF2-40B4-BE49-F238E27FC236}">
                <a16:creationId xmlns:a16="http://schemas.microsoft.com/office/drawing/2014/main" id="{57B95224-E040-3448-8725-648620D41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53" t="-1539" r="-1" b="16434"/>
          <a:stretch/>
        </p:blipFill>
        <p:spPr>
          <a:xfrm>
            <a:off x="1287051" y="2412736"/>
            <a:ext cx="1427369" cy="5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m 30" descr="Uma imagem contendo estrela, sentado, objeto ao ar livre&#10;&#10;Descrição gerada automaticamente">
            <a:extLst>
              <a:ext uri="{FF2B5EF4-FFF2-40B4-BE49-F238E27FC236}">
                <a16:creationId xmlns:a16="http://schemas.microsoft.com/office/drawing/2014/main" id="{D99CB5C9-5375-FD4C-86BC-A410DC42E7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044"/>
          <a:stretch/>
        </p:blipFill>
        <p:spPr>
          <a:xfrm>
            <a:off x="73498" y="3111661"/>
            <a:ext cx="1181619" cy="1157313"/>
          </a:xfrm>
          <a:prstGeom prst="ellipse">
            <a:avLst/>
          </a:prstGeom>
        </p:spPr>
      </p:pic>
      <p:pic>
        <p:nvPicPr>
          <p:cNvPr id="32" name="Imagem 31" descr="Uma imagem contendo estrela, sentado, interior&#10;&#10;Descrição gerada automaticamente">
            <a:extLst>
              <a:ext uri="{FF2B5EF4-FFF2-40B4-BE49-F238E27FC236}">
                <a16:creationId xmlns:a16="http://schemas.microsoft.com/office/drawing/2014/main" id="{80E4382B-9FC5-1A4C-A778-8FD3540C03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85"/>
          <a:stretch/>
        </p:blipFill>
        <p:spPr>
          <a:xfrm>
            <a:off x="1366309" y="3106699"/>
            <a:ext cx="1202606" cy="1258037"/>
          </a:xfrm>
          <a:prstGeom prst="ellipse">
            <a:avLst/>
          </a:prstGeom>
        </p:spPr>
      </p:pic>
      <p:sp>
        <p:nvSpPr>
          <p:cNvPr id="2" name="Seta para a Direita 1">
            <a:extLst>
              <a:ext uri="{FF2B5EF4-FFF2-40B4-BE49-F238E27FC236}">
                <a16:creationId xmlns:a16="http://schemas.microsoft.com/office/drawing/2014/main" id="{3D4CEADA-37CE-0147-98AA-400F3404DF4D}"/>
              </a:ext>
            </a:extLst>
          </p:cNvPr>
          <p:cNvSpPr/>
          <p:nvPr/>
        </p:nvSpPr>
        <p:spPr>
          <a:xfrm>
            <a:off x="3107296" y="2901427"/>
            <a:ext cx="442913" cy="314325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solidFill>
                <a:schemeClr val="tx2"/>
              </a:solidFill>
            </a:endParaRPr>
          </a:p>
        </p:txBody>
      </p:sp>
      <p:pic>
        <p:nvPicPr>
          <p:cNvPr id="33" name="MeirelesJ014.jpg">
            <a:extLst>
              <a:ext uri="{FF2B5EF4-FFF2-40B4-BE49-F238E27FC236}">
                <a16:creationId xmlns:a16="http://schemas.microsoft.com/office/drawing/2014/main" id="{23B53AEA-0BA8-8648-840C-5AF07EEAAC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32" t="8583" b="41798"/>
          <a:stretch/>
        </p:blipFill>
        <p:spPr>
          <a:xfrm>
            <a:off x="3838306" y="2382351"/>
            <a:ext cx="2178288" cy="63284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58529D59-83C2-824D-8FCE-C935793ABA67}"/>
              </a:ext>
            </a:extLst>
          </p:cNvPr>
          <p:cNvSpPr txBox="1"/>
          <p:nvPr/>
        </p:nvSpPr>
        <p:spPr>
          <a:xfrm>
            <a:off x="2633386" y="3357408"/>
            <a:ext cx="1388875" cy="9233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 err="1">
                <a:solidFill>
                  <a:schemeClr val="tx2"/>
                </a:solidFill>
              </a:rPr>
              <a:t>Pulsetherapy</a:t>
            </a:r>
            <a:r>
              <a:rPr lang="pt-BR" sz="1350" dirty="0">
                <a:solidFill>
                  <a:schemeClr val="tx2"/>
                </a:solidFill>
              </a:rPr>
              <a:t> IV +</a:t>
            </a:r>
          </a:p>
          <a:p>
            <a:pPr algn="ctr"/>
            <a:r>
              <a:rPr lang="pt-BR" sz="1350" dirty="0">
                <a:solidFill>
                  <a:schemeClr val="tx2"/>
                </a:solidFill>
              </a:rPr>
              <a:t>Oral </a:t>
            </a:r>
            <a:r>
              <a:rPr lang="pt-BR" sz="1350" dirty="0" err="1">
                <a:solidFill>
                  <a:schemeClr val="tx2"/>
                </a:solidFill>
              </a:rPr>
              <a:t>Prednisone</a:t>
            </a:r>
            <a:r>
              <a:rPr lang="pt-BR" sz="1350" dirty="0">
                <a:solidFill>
                  <a:schemeClr val="tx2"/>
                </a:solidFill>
              </a:rPr>
              <a:t> </a:t>
            </a:r>
            <a:r>
              <a:rPr lang="pt-BR" sz="1350" dirty="0" err="1">
                <a:solidFill>
                  <a:schemeClr val="tx2"/>
                </a:solidFill>
              </a:rPr>
              <a:t>slower</a:t>
            </a:r>
            <a:r>
              <a:rPr lang="pt-BR" sz="1350" dirty="0">
                <a:solidFill>
                  <a:schemeClr val="tx2"/>
                </a:solidFill>
              </a:rPr>
              <a:t> </a:t>
            </a:r>
            <a:r>
              <a:rPr lang="pt-BR" sz="1350" dirty="0" err="1">
                <a:solidFill>
                  <a:schemeClr val="tx2"/>
                </a:solidFill>
              </a:rPr>
              <a:t>tapering</a:t>
            </a:r>
            <a:endParaRPr lang="pt-BR" sz="1350" dirty="0">
              <a:solidFill>
                <a:schemeClr val="tx2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B549389-B84F-C84D-80F7-D829F5F3BFED}"/>
              </a:ext>
            </a:extLst>
          </p:cNvPr>
          <p:cNvSpPr txBox="1">
            <a:spLocks/>
          </p:cNvSpPr>
          <p:nvPr/>
        </p:nvSpPr>
        <p:spPr>
          <a:xfrm>
            <a:off x="4240495" y="1915467"/>
            <a:ext cx="1013210" cy="307388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E46C0A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+mn-lt"/>
              </a:rPr>
              <a:t>M29</a:t>
            </a:r>
          </a:p>
        </p:txBody>
      </p:sp>
      <p:pic>
        <p:nvPicPr>
          <p:cNvPr id="36" name="MeirelesJ_055.jpg">
            <a:extLst>
              <a:ext uri="{FF2B5EF4-FFF2-40B4-BE49-F238E27FC236}">
                <a16:creationId xmlns:a16="http://schemas.microsoft.com/office/drawing/2014/main" id="{A45AF813-A119-9C41-967C-57DC982B73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674"/>
          <a:stretch/>
        </p:blipFill>
        <p:spPr>
          <a:xfrm>
            <a:off x="4321426" y="3085826"/>
            <a:ext cx="1239055" cy="1258037"/>
          </a:xfrm>
          <a:prstGeom prst="ellipse">
            <a:avLst/>
          </a:prstGeom>
          <a:ln w="12700">
            <a:miter lim="400000"/>
          </a:ln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A472BE10-10D6-5345-A49A-5D42582A881B}"/>
              </a:ext>
            </a:extLst>
          </p:cNvPr>
          <p:cNvSpPr txBox="1"/>
          <p:nvPr/>
        </p:nvSpPr>
        <p:spPr>
          <a:xfrm>
            <a:off x="4009009" y="4475649"/>
            <a:ext cx="1816082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chemeClr val="tx2"/>
                </a:solidFill>
              </a:rPr>
              <a:t>BCVA: 1.0 / 1.0</a:t>
            </a:r>
          </a:p>
          <a:p>
            <a:pPr algn="ctr"/>
            <a:r>
              <a:rPr lang="pt-BR" sz="1350" dirty="0">
                <a:solidFill>
                  <a:schemeClr val="tx2"/>
                </a:solidFill>
              </a:rPr>
              <a:t>OS CNV </a:t>
            </a:r>
          </a:p>
          <a:p>
            <a:pPr algn="ctr"/>
            <a:r>
              <a:rPr lang="pt-BR" sz="1350" dirty="0">
                <a:solidFill>
                  <a:schemeClr val="tx2"/>
                </a:solidFill>
              </a:rPr>
              <a:t>AZA 100mg/</a:t>
            </a:r>
            <a:r>
              <a:rPr lang="pt-BR" sz="1350" dirty="0" err="1">
                <a:solidFill>
                  <a:schemeClr val="tx2"/>
                </a:solidFill>
              </a:rPr>
              <a:t>d</a:t>
            </a:r>
            <a:endParaRPr lang="pt-BR" sz="1350" dirty="0">
              <a:solidFill>
                <a:schemeClr val="tx2"/>
              </a:solidFill>
            </a:endParaRPr>
          </a:p>
        </p:txBody>
      </p:sp>
      <p:sp>
        <p:nvSpPr>
          <p:cNvPr id="38" name="Seta para a Direita 37">
            <a:extLst>
              <a:ext uri="{FF2B5EF4-FFF2-40B4-BE49-F238E27FC236}">
                <a16:creationId xmlns:a16="http://schemas.microsoft.com/office/drawing/2014/main" id="{AEFEA0ED-D741-DA45-A6E5-7BE0DE7008C9}"/>
              </a:ext>
            </a:extLst>
          </p:cNvPr>
          <p:cNvSpPr/>
          <p:nvPr/>
        </p:nvSpPr>
        <p:spPr>
          <a:xfrm>
            <a:off x="6304691" y="2949536"/>
            <a:ext cx="442913" cy="314325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2"/>
              </a:solidFill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258EEA1-0FD3-034D-A036-D31FCF43CFE3}"/>
              </a:ext>
            </a:extLst>
          </p:cNvPr>
          <p:cNvSpPr txBox="1"/>
          <p:nvPr/>
        </p:nvSpPr>
        <p:spPr>
          <a:xfrm>
            <a:off x="5731094" y="3564206"/>
            <a:ext cx="1420036" cy="5078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chemeClr val="tx2"/>
                </a:solidFill>
              </a:rPr>
              <a:t>AZA 150mg/</a:t>
            </a:r>
            <a:r>
              <a:rPr lang="pt-BR" sz="1350" dirty="0" err="1">
                <a:solidFill>
                  <a:schemeClr val="tx2"/>
                </a:solidFill>
              </a:rPr>
              <a:t>d</a:t>
            </a:r>
            <a:endParaRPr lang="pt-BR" sz="1350" dirty="0">
              <a:solidFill>
                <a:schemeClr val="tx2"/>
              </a:solidFill>
            </a:endParaRPr>
          </a:p>
          <a:p>
            <a:pPr algn="ctr"/>
            <a:r>
              <a:rPr lang="pt-BR" sz="1350" dirty="0" err="1">
                <a:solidFill>
                  <a:schemeClr val="tx2"/>
                </a:solidFill>
              </a:rPr>
              <a:t>Bevacizumab</a:t>
            </a:r>
            <a:r>
              <a:rPr lang="pt-BR" sz="1350" dirty="0">
                <a:solidFill>
                  <a:schemeClr val="tx2"/>
                </a:solidFill>
              </a:rPr>
              <a:t> (3)</a:t>
            </a:r>
          </a:p>
        </p:txBody>
      </p:sp>
      <p:pic>
        <p:nvPicPr>
          <p:cNvPr id="40" name="Imagem 39" descr="Uma imagem contendo interior, sentado&#10;&#10;Descrição gerada automaticamente">
            <a:extLst>
              <a:ext uri="{FF2B5EF4-FFF2-40B4-BE49-F238E27FC236}">
                <a16:creationId xmlns:a16="http://schemas.microsoft.com/office/drawing/2014/main" id="{35D8308A-22DA-3549-85E5-1839075D2F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341" t="19819" b="44910"/>
          <a:stretch/>
        </p:blipFill>
        <p:spPr>
          <a:xfrm>
            <a:off x="7104405" y="2346898"/>
            <a:ext cx="2004099" cy="1041427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6FA184FD-9204-9F4A-842E-F1840994CC70}"/>
              </a:ext>
            </a:extLst>
          </p:cNvPr>
          <p:cNvSpPr txBox="1">
            <a:spLocks/>
          </p:cNvSpPr>
          <p:nvPr/>
        </p:nvSpPr>
        <p:spPr>
          <a:xfrm>
            <a:off x="7433500" y="1888686"/>
            <a:ext cx="1013210" cy="307388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E46C0A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+mn-lt"/>
              </a:rPr>
              <a:t>M71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6D71206-A7A5-E348-AD29-38AF95286F97}"/>
              </a:ext>
            </a:extLst>
          </p:cNvPr>
          <p:cNvSpPr txBox="1"/>
          <p:nvPr/>
        </p:nvSpPr>
        <p:spPr>
          <a:xfrm>
            <a:off x="7104405" y="4524091"/>
            <a:ext cx="2004099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350" dirty="0">
                <a:solidFill>
                  <a:schemeClr val="tx2"/>
                </a:solidFill>
              </a:rPr>
              <a:t>BCVA: 1.0 / 1.0</a:t>
            </a:r>
          </a:p>
          <a:p>
            <a:pPr algn="ctr"/>
            <a:r>
              <a:rPr lang="pt-BR" sz="1350" dirty="0">
                <a:solidFill>
                  <a:schemeClr val="tx2"/>
                </a:solidFill>
              </a:rPr>
              <a:t>No </a:t>
            </a:r>
            <a:r>
              <a:rPr lang="pt-BR" sz="1350" dirty="0" err="1">
                <a:solidFill>
                  <a:schemeClr val="tx2"/>
                </a:solidFill>
              </a:rPr>
              <a:t>systemic</a:t>
            </a:r>
            <a:r>
              <a:rPr lang="pt-BR" sz="1350" dirty="0">
                <a:solidFill>
                  <a:schemeClr val="tx2"/>
                </a:solidFill>
              </a:rPr>
              <a:t> </a:t>
            </a:r>
            <a:r>
              <a:rPr lang="pt-BR" sz="1350" dirty="0" err="1">
                <a:solidFill>
                  <a:schemeClr val="tx2"/>
                </a:solidFill>
              </a:rPr>
              <a:t>medication</a:t>
            </a:r>
            <a:endParaRPr lang="pt-BR" sz="1350" dirty="0">
              <a:solidFill>
                <a:schemeClr val="tx2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BC7C693-9F11-C24F-B2D4-F77491335170}"/>
              </a:ext>
            </a:extLst>
          </p:cNvPr>
          <p:cNvSpPr/>
          <p:nvPr/>
        </p:nvSpPr>
        <p:spPr>
          <a:xfrm>
            <a:off x="461702" y="4440093"/>
            <a:ext cx="22679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350" dirty="0" err="1">
                <a:solidFill>
                  <a:schemeClr val="tx2"/>
                </a:solidFill>
                <a:cs typeface="Arial Narrow" panose="020B0604020202020204" pitchFamily="34" charset="0"/>
              </a:rPr>
              <a:t>Presentation</a:t>
            </a:r>
            <a:endParaRPr lang="pt-BR" sz="1350" dirty="0">
              <a:solidFill>
                <a:schemeClr val="tx2"/>
              </a:solidFill>
              <a:cs typeface="Arial Narrow" panose="020B0604020202020204" pitchFamily="34" charset="0"/>
            </a:endParaRPr>
          </a:p>
          <a:p>
            <a:pPr lvl="0">
              <a:defRPr/>
            </a:pPr>
            <a:r>
              <a:rPr lang="pt-BR" sz="1350" dirty="0" err="1">
                <a:solidFill>
                  <a:schemeClr val="tx2"/>
                </a:solidFill>
                <a:cs typeface="Arial Narrow" panose="020B0604020202020204" pitchFamily="34" charset="0"/>
              </a:rPr>
              <a:t>Previous</a:t>
            </a:r>
            <a:r>
              <a:rPr lang="pt-BR" sz="1350" dirty="0">
                <a:solidFill>
                  <a:schemeClr val="tx2"/>
                </a:solidFill>
                <a:cs typeface="Arial Narrow" panose="020B0604020202020204" pitchFamily="34" charset="0"/>
              </a:rPr>
              <a:t> Treatment for 9 </a:t>
            </a:r>
            <a:r>
              <a:rPr lang="pt-BR" sz="1350" dirty="0" err="1">
                <a:solidFill>
                  <a:schemeClr val="tx2"/>
                </a:solidFill>
                <a:cs typeface="Arial Narrow" panose="020B0604020202020204" pitchFamily="34" charset="0"/>
              </a:rPr>
              <a:t>days</a:t>
            </a:r>
            <a:endParaRPr lang="pt-BR" sz="1350" dirty="0">
              <a:solidFill>
                <a:schemeClr val="tx2"/>
              </a:solidFill>
              <a:cs typeface="Arial Narrow" panose="020B0604020202020204" pitchFamily="34" charset="0"/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32372DF7-F2DD-9B43-A37F-B883DE886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pt-BR" dirty="0"/>
              <a:t>FOLLOW-UP 	</a:t>
            </a:r>
          </a:p>
        </p:txBody>
      </p:sp>
      <p:sp>
        <p:nvSpPr>
          <p:cNvPr id="25" name="Google Shape;407;p35">
            <a:extLst>
              <a:ext uri="{FF2B5EF4-FFF2-40B4-BE49-F238E27FC236}">
                <a16:creationId xmlns:a16="http://schemas.microsoft.com/office/drawing/2014/main" id="{AEFE85CD-9257-0048-BB77-230B6123E21B}"/>
              </a:ext>
            </a:extLst>
          </p:cNvPr>
          <p:cNvSpPr txBox="1"/>
          <p:nvPr/>
        </p:nvSpPr>
        <p:spPr>
          <a:xfrm>
            <a:off x="8328765" y="751577"/>
            <a:ext cx="1230414" cy="29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34290" defTabSz="685800">
              <a:lnSpc>
                <a:spcPct val="90000"/>
              </a:lnSpc>
              <a:buClr>
                <a:srgbClr val="A85229"/>
              </a:buClr>
              <a:buSzPts val="2000"/>
              <a:defRPr/>
            </a:pPr>
            <a:r>
              <a:rPr lang="pt-BR" sz="2400" b="1" kern="0" dirty="0">
                <a:solidFill>
                  <a:schemeClr val="tx2"/>
                </a:solidFill>
                <a:ea typeface="Arial"/>
                <a:cs typeface="Arial Narrow"/>
                <a:sym typeface="Arial Narrow"/>
              </a:rPr>
              <a:t>OS</a:t>
            </a:r>
            <a:endParaRPr sz="2400" b="1" kern="0" dirty="0">
              <a:solidFill>
                <a:schemeClr val="tx2"/>
              </a:solidFill>
              <a:ea typeface="Arial"/>
              <a:cs typeface="Arial"/>
              <a:sym typeface="Arial"/>
            </a:endParaRPr>
          </a:p>
          <a:p>
            <a:pPr marL="34290" defTabSz="685800">
              <a:lnSpc>
                <a:spcPct val="90000"/>
              </a:lnSpc>
              <a:spcBef>
                <a:spcPts val="1350"/>
              </a:spcBef>
              <a:buClr>
                <a:srgbClr val="A85229"/>
              </a:buClr>
              <a:buSzPts val="2000"/>
              <a:defRPr/>
            </a:pPr>
            <a:endParaRPr sz="2400" b="1" kern="0" dirty="0">
              <a:solidFill>
                <a:schemeClr val="tx2"/>
              </a:solidFill>
              <a:ea typeface="Arial Narrow"/>
              <a:cs typeface="Arial Narrow"/>
              <a:sym typeface="Arial Narrow"/>
            </a:endParaRPr>
          </a:p>
          <a:p>
            <a:pPr marL="34290" defTabSz="685800">
              <a:lnSpc>
                <a:spcPct val="90000"/>
              </a:lnSpc>
              <a:spcBef>
                <a:spcPts val="1350"/>
              </a:spcBef>
              <a:buClr>
                <a:srgbClr val="A85229"/>
              </a:buClr>
              <a:buSzPts val="2000"/>
              <a:defRPr/>
            </a:pPr>
            <a:endParaRPr sz="2400" b="1" kern="0" dirty="0">
              <a:solidFill>
                <a:schemeClr val="tx2"/>
              </a:solidFill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634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1E00D2B-94EA-7447-927D-A925879DC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6" y="704850"/>
            <a:ext cx="9050608" cy="56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91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B6D6E-D932-2F46-9EF0-D01B174AD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NEOVASCULAR MEMBRANE AND UVEITIS </a:t>
            </a:r>
          </a:p>
        </p:txBody>
      </p:sp>
      <p:sp>
        <p:nvSpPr>
          <p:cNvPr id="4" name="Seta para a direita 1">
            <a:extLst>
              <a:ext uri="{FF2B5EF4-FFF2-40B4-BE49-F238E27FC236}">
                <a16:creationId xmlns:a16="http://schemas.microsoft.com/office/drawing/2014/main" id="{199144A5-BA02-FE49-9315-9C46E498880E}"/>
              </a:ext>
            </a:extLst>
          </p:cNvPr>
          <p:cNvSpPr>
            <a:spLocks noChangeAspect="1"/>
          </p:cNvSpPr>
          <p:nvPr/>
        </p:nvSpPr>
        <p:spPr>
          <a:xfrm>
            <a:off x="2485963" y="1724832"/>
            <a:ext cx="412764" cy="204454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8">
            <a:extLst>
              <a:ext uri="{FF2B5EF4-FFF2-40B4-BE49-F238E27FC236}">
                <a16:creationId xmlns:a16="http://schemas.microsoft.com/office/drawing/2014/main" id="{60083021-D603-AF41-A7A0-C7A2F2758876}"/>
              </a:ext>
            </a:extLst>
          </p:cNvPr>
          <p:cNvSpPr>
            <a:spLocks noChangeAspect="1"/>
          </p:cNvSpPr>
          <p:nvPr/>
        </p:nvSpPr>
        <p:spPr>
          <a:xfrm>
            <a:off x="6219045" y="1700808"/>
            <a:ext cx="412764" cy="204454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BBFB4FA-6067-CA43-B291-41FE5724CDF1}"/>
              </a:ext>
            </a:extLst>
          </p:cNvPr>
          <p:cNvSpPr txBox="1"/>
          <p:nvPr/>
        </p:nvSpPr>
        <p:spPr>
          <a:xfrm>
            <a:off x="3486096" y="2584527"/>
            <a:ext cx="2939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Retinal</a:t>
            </a:r>
            <a:r>
              <a:rPr lang="pt-BR" dirty="0"/>
              <a:t> </a:t>
            </a:r>
            <a:r>
              <a:rPr lang="pt-BR" dirty="0" err="1"/>
              <a:t>scar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toxoplasmosis</a:t>
            </a:r>
            <a:endParaRPr lang="pt-BR" dirty="0"/>
          </a:p>
        </p:txBody>
      </p:sp>
      <p:sp>
        <p:nvSpPr>
          <p:cNvPr id="7" name="Seta para cima e para baixo 3">
            <a:extLst>
              <a:ext uri="{FF2B5EF4-FFF2-40B4-BE49-F238E27FC236}">
                <a16:creationId xmlns:a16="http://schemas.microsoft.com/office/drawing/2014/main" id="{D545DFBB-A590-3543-8151-94487FB55CC3}"/>
              </a:ext>
            </a:extLst>
          </p:cNvPr>
          <p:cNvSpPr>
            <a:spLocks/>
          </p:cNvSpPr>
          <p:nvPr/>
        </p:nvSpPr>
        <p:spPr>
          <a:xfrm>
            <a:off x="4770289" y="2180352"/>
            <a:ext cx="204457" cy="342044"/>
          </a:xfrm>
          <a:prstGeom prst="upDown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cima e para baixo 14">
            <a:extLst>
              <a:ext uri="{FF2B5EF4-FFF2-40B4-BE49-F238E27FC236}">
                <a16:creationId xmlns:a16="http://schemas.microsoft.com/office/drawing/2014/main" id="{99A7A902-EA57-E64F-81EB-D83184875647}"/>
              </a:ext>
            </a:extLst>
          </p:cNvPr>
          <p:cNvSpPr>
            <a:spLocks/>
          </p:cNvSpPr>
          <p:nvPr/>
        </p:nvSpPr>
        <p:spPr>
          <a:xfrm>
            <a:off x="4782989" y="3024902"/>
            <a:ext cx="204457" cy="342044"/>
          </a:xfrm>
          <a:prstGeom prst="upDown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E555EE-6F53-154A-B84C-BB468EA1A017}"/>
              </a:ext>
            </a:extLst>
          </p:cNvPr>
          <p:cNvSpPr txBox="1"/>
          <p:nvPr/>
        </p:nvSpPr>
        <p:spPr>
          <a:xfrm>
            <a:off x="2646849" y="3570993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Treatment: </a:t>
            </a:r>
            <a:r>
              <a:rPr lang="pt-BR" dirty="0" err="1"/>
              <a:t>anti-VEGF</a:t>
            </a:r>
            <a:r>
              <a:rPr lang="pt-BR" dirty="0"/>
              <a:t> + oral </a:t>
            </a:r>
            <a:r>
              <a:rPr lang="pt-BR" dirty="0" err="1"/>
              <a:t>anti-inflammatory</a:t>
            </a:r>
            <a:r>
              <a:rPr lang="pt-BR" dirty="0"/>
              <a:t> </a:t>
            </a:r>
            <a:r>
              <a:rPr lang="pt-BR" dirty="0" err="1"/>
              <a:t>drug</a:t>
            </a:r>
            <a:endParaRPr lang="pt-BR" dirty="0"/>
          </a:p>
        </p:txBody>
      </p:sp>
      <p:sp>
        <p:nvSpPr>
          <p:cNvPr id="10" name="Multiplicar 9">
            <a:extLst>
              <a:ext uri="{FF2B5EF4-FFF2-40B4-BE49-F238E27FC236}">
                <a16:creationId xmlns:a16="http://schemas.microsoft.com/office/drawing/2014/main" id="{60EF3B45-6C4F-4240-8065-28690F97C219}"/>
              </a:ext>
            </a:extLst>
          </p:cNvPr>
          <p:cNvSpPr>
            <a:spLocks noChangeAspect="1"/>
          </p:cNvSpPr>
          <p:nvPr/>
        </p:nvSpPr>
        <p:spPr>
          <a:xfrm>
            <a:off x="6092160" y="3429000"/>
            <a:ext cx="640080" cy="640080"/>
          </a:xfrm>
          <a:prstGeom prst="mathMultiply">
            <a:avLst/>
          </a:prstGeom>
          <a:solidFill>
            <a:srgbClr val="FF00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F4AB980-9B5B-674F-B72A-9667FB08A3F3}"/>
              </a:ext>
            </a:extLst>
          </p:cNvPr>
          <p:cNvSpPr txBox="1"/>
          <p:nvPr/>
        </p:nvSpPr>
        <p:spPr>
          <a:xfrm>
            <a:off x="3103121" y="1429579"/>
            <a:ext cx="3130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Lesion</a:t>
            </a:r>
            <a:r>
              <a:rPr lang="pt-BR" dirty="0"/>
              <a:t> in the </a:t>
            </a:r>
            <a:r>
              <a:rPr lang="pt-BR" dirty="0" err="1"/>
              <a:t>Bruch</a:t>
            </a:r>
            <a:r>
              <a:rPr lang="pt-BR" dirty="0"/>
              <a:t> </a:t>
            </a:r>
            <a:r>
              <a:rPr lang="pt-BR" dirty="0" err="1"/>
              <a:t>membrane</a:t>
            </a:r>
            <a:r>
              <a:rPr lang="pt-BR" dirty="0"/>
              <a:t> </a:t>
            </a:r>
          </a:p>
          <a:p>
            <a:pPr algn="ctr"/>
            <a:r>
              <a:rPr lang="pt-BR" dirty="0" err="1"/>
              <a:t>and</a:t>
            </a:r>
            <a:r>
              <a:rPr lang="pt-BR" dirty="0"/>
              <a:t> RPE </a:t>
            </a:r>
            <a:r>
              <a:rPr lang="pt-BR" dirty="0" err="1"/>
              <a:t>complex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7309CC7-5421-524E-A10E-9654B44BE969}"/>
              </a:ext>
            </a:extLst>
          </p:cNvPr>
          <p:cNvSpPr txBox="1"/>
          <p:nvPr/>
        </p:nvSpPr>
        <p:spPr>
          <a:xfrm>
            <a:off x="1204141" y="4521311"/>
            <a:ext cx="7543796" cy="1477328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err="1"/>
              <a:t>Kianersi</a:t>
            </a:r>
            <a:r>
              <a:rPr lang="pt-BR" dirty="0"/>
              <a:t> </a:t>
            </a:r>
            <a:r>
              <a:rPr lang="pt-BR" dirty="0" err="1"/>
              <a:t>F</a:t>
            </a:r>
            <a:r>
              <a:rPr lang="pt-BR" dirty="0"/>
              <a:t> et al, 2013</a:t>
            </a:r>
          </a:p>
          <a:p>
            <a:pPr marL="177800" indent="-177800">
              <a:buClr>
                <a:srgbClr val="C00000"/>
              </a:buClr>
              <a:buFont typeface="Arial" pitchFamily="34" charset="0"/>
              <a:buChar char="•"/>
            </a:pPr>
            <a:r>
              <a:rPr lang="pt-BR" dirty="0" err="1"/>
              <a:t>Prospective</a:t>
            </a:r>
            <a:endParaRPr lang="pt-BR" dirty="0"/>
          </a:p>
          <a:p>
            <a:pPr marL="177800" indent="-177800">
              <a:buClr>
                <a:srgbClr val="C00000"/>
              </a:buClr>
              <a:buFont typeface="Arial" pitchFamily="34" charset="0"/>
              <a:buChar char="•"/>
            </a:pPr>
            <a:r>
              <a:rPr lang="pt-BR" dirty="0"/>
              <a:t>4 cases of </a:t>
            </a:r>
            <a:r>
              <a:rPr lang="pt-BR" dirty="0" err="1"/>
              <a:t>inactive</a:t>
            </a:r>
            <a:r>
              <a:rPr lang="pt-BR" dirty="0"/>
              <a:t> </a:t>
            </a:r>
            <a:r>
              <a:rPr lang="pt-BR" dirty="0" err="1"/>
              <a:t>scar</a:t>
            </a:r>
            <a:r>
              <a:rPr lang="pt-BR" dirty="0"/>
              <a:t> of </a:t>
            </a:r>
            <a:r>
              <a:rPr lang="pt-BR" dirty="0" err="1"/>
              <a:t>toxoplasmosis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active</a:t>
            </a:r>
            <a:r>
              <a:rPr lang="pt-BR" dirty="0"/>
              <a:t> neovascular </a:t>
            </a:r>
            <a:r>
              <a:rPr lang="pt-BR" dirty="0" err="1"/>
              <a:t>membrane</a:t>
            </a:r>
            <a:endParaRPr lang="pt-BR" dirty="0"/>
          </a:p>
          <a:p>
            <a:pPr marL="177800" indent="-177800">
              <a:buClr>
                <a:srgbClr val="C00000"/>
              </a:buClr>
              <a:buFont typeface="Arial" pitchFamily="34" charset="0"/>
              <a:buChar char="•"/>
            </a:pPr>
            <a:r>
              <a:rPr lang="pt-BR" dirty="0"/>
              <a:t>IVT </a:t>
            </a:r>
            <a:r>
              <a:rPr lang="pt-BR" dirty="0" err="1"/>
              <a:t>bevacizumab</a:t>
            </a:r>
            <a:endParaRPr lang="pt-BR" dirty="0"/>
          </a:p>
          <a:p>
            <a:pPr marL="177800" indent="-177800">
              <a:buClr>
                <a:srgbClr val="C00000"/>
              </a:buClr>
              <a:buFont typeface="Arial" pitchFamily="34" charset="0"/>
              <a:buChar char="•"/>
            </a:pPr>
            <a:r>
              <a:rPr lang="pt-BR" dirty="0" err="1"/>
              <a:t>Regression</a:t>
            </a:r>
            <a:r>
              <a:rPr lang="pt-BR" dirty="0"/>
              <a:t> of neovascular </a:t>
            </a:r>
            <a:r>
              <a:rPr lang="pt-BR" dirty="0" err="1"/>
              <a:t>membrane</a:t>
            </a:r>
            <a:r>
              <a:rPr lang="pt-BR" dirty="0"/>
              <a:t> in 8w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reactivation</a:t>
            </a:r>
            <a:r>
              <a:rPr lang="pt-BR" dirty="0"/>
              <a:t> (6 a 24months)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D815CDB-2F53-E34F-997F-D73C1226331E}"/>
              </a:ext>
            </a:extLst>
          </p:cNvPr>
          <p:cNvSpPr txBox="1"/>
          <p:nvPr/>
        </p:nvSpPr>
        <p:spPr>
          <a:xfrm>
            <a:off x="251520" y="1619508"/>
            <a:ext cx="206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Retinitis</a:t>
            </a:r>
            <a:r>
              <a:rPr lang="pt-BR" dirty="0"/>
              <a:t>/ </a:t>
            </a:r>
            <a:r>
              <a:rPr lang="pt-BR" dirty="0" err="1"/>
              <a:t>choroiditis</a:t>
            </a:r>
            <a:endParaRPr lang="pt-BR" dirty="0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2546BBA-D689-B542-9783-B1F729C23589}"/>
              </a:ext>
            </a:extLst>
          </p:cNvPr>
          <p:cNvSpPr txBox="1"/>
          <p:nvPr/>
        </p:nvSpPr>
        <p:spPr>
          <a:xfrm>
            <a:off x="611560" y="6424216"/>
            <a:ext cx="91709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Kianersi</a:t>
            </a:r>
            <a:r>
              <a:rPr lang="en-US" sz="800" dirty="0"/>
              <a:t> F e cols. </a:t>
            </a:r>
            <a:r>
              <a:rPr lang="en-US" sz="800" dirty="0" err="1"/>
              <a:t>Intravitreal</a:t>
            </a:r>
            <a:r>
              <a:rPr lang="en-US" sz="800" dirty="0"/>
              <a:t> </a:t>
            </a:r>
            <a:r>
              <a:rPr lang="en-US" sz="800" dirty="0" err="1"/>
              <a:t>bevacizumab</a:t>
            </a:r>
            <a:r>
              <a:rPr lang="en-US" sz="800" dirty="0"/>
              <a:t> for treatment of </a:t>
            </a:r>
            <a:r>
              <a:rPr lang="en-US" sz="800" dirty="0" err="1"/>
              <a:t>choroidal</a:t>
            </a:r>
            <a:r>
              <a:rPr lang="en-US" sz="800" dirty="0"/>
              <a:t> </a:t>
            </a:r>
            <a:r>
              <a:rPr lang="en-US" sz="800" dirty="0" err="1"/>
              <a:t>neovascularization</a:t>
            </a:r>
            <a:r>
              <a:rPr lang="en-US" sz="800" dirty="0"/>
              <a:t> secondary to </a:t>
            </a:r>
            <a:r>
              <a:rPr lang="en-US" sz="800" dirty="0" err="1"/>
              <a:t>toxoplasmic</a:t>
            </a:r>
            <a:r>
              <a:rPr lang="en-US" sz="800" dirty="0"/>
              <a:t> </a:t>
            </a:r>
            <a:r>
              <a:rPr lang="en-US" sz="800" dirty="0" err="1"/>
              <a:t>retinochoroiditis</a:t>
            </a:r>
            <a:r>
              <a:rPr lang="en-US" sz="800" dirty="0"/>
              <a:t>: A case series  </a:t>
            </a:r>
            <a:r>
              <a:rPr lang="en-US" sz="800" dirty="0" err="1"/>
              <a:t>Sem</a:t>
            </a:r>
            <a:r>
              <a:rPr lang="en-US" sz="800" dirty="0"/>
              <a:t> </a:t>
            </a:r>
            <a:r>
              <a:rPr lang="en-US" sz="800" dirty="0" err="1"/>
              <a:t>Ophthalmol</a:t>
            </a:r>
            <a:r>
              <a:rPr lang="en-US" sz="800" dirty="0"/>
              <a:t> 2013;</a:t>
            </a:r>
            <a:endParaRPr lang="pt-BR" sz="8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CBA1F0B-77EA-FA45-B946-8D427EF8F76C}"/>
              </a:ext>
            </a:extLst>
          </p:cNvPr>
          <p:cNvSpPr txBox="1"/>
          <p:nvPr/>
        </p:nvSpPr>
        <p:spPr>
          <a:xfrm>
            <a:off x="6732240" y="1619508"/>
            <a:ext cx="240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Neovascular </a:t>
            </a:r>
            <a:r>
              <a:rPr lang="pt-BR" dirty="0" err="1"/>
              <a:t>membrane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9B99666A-039D-244A-ADA5-325442AFC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pt-BR" dirty="0"/>
              <a:t>NEOVASCULAR MEMBRANE AND UVEITIS 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36C7DA5-7F05-854F-B483-39FBA339F375}"/>
              </a:ext>
            </a:extLst>
          </p:cNvPr>
          <p:cNvSpPr txBox="1">
            <a:spLocks/>
          </p:cNvSpPr>
          <p:nvPr/>
        </p:nvSpPr>
        <p:spPr>
          <a:xfrm>
            <a:off x="469898" y="1568330"/>
            <a:ext cx="7665721" cy="466898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7" name="Seta para a direita 6">
            <a:extLst>
              <a:ext uri="{FF2B5EF4-FFF2-40B4-BE49-F238E27FC236}">
                <a16:creationId xmlns:a16="http://schemas.microsoft.com/office/drawing/2014/main" id="{B871B32C-DDAE-C640-9BF8-B61F85C649B9}"/>
              </a:ext>
            </a:extLst>
          </p:cNvPr>
          <p:cNvSpPr>
            <a:spLocks noChangeAspect="1"/>
          </p:cNvSpPr>
          <p:nvPr/>
        </p:nvSpPr>
        <p:spPr>
          <a:xfrm>
            <a:off x="6115709" y="1678721"/>
            <a:ext cx="412764" cy="204454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8CB67F5B-2849-6F49-ABE2-AAF4C9913B06}"/>
              </a:ext>
            </a:extLst>
          </p:cNvPr>
          <p:cNvSpPr>
            <a:spLocks noChangeAspect="1"/>
          </p:cNvSpPr>
          <p:nvPr/>
        </p:nvSpPr>
        <p:spPr>
          <a:xfrm>
            <a:off x="2530466" y="1724832"/>
            <a:ext cx="412764" cy="204454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A051A0C-CC0B-2041-9A23-70289B21BF19}"/>
              </a:ext>
            </a:extLst>
          </p:cNvPr>
          <p:cNvSpPr txBox="1"/>
          <p:nvPr/>
        </p:nvSpPr>
        <p:spPr>
          <a:xfrm>
            <a:off x="3312158" y="2084412"/>
            <a:ext cx="297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Vogt-Koyanagi-Harada </a:t>
            </a:r>
            <a:r>
              <a:rPr lang="pt-BR" dirty="0" err="1"/>
              <a:t>disease</a:t>
            </a:r>
            <a:endParaRPr lang="pt-BR" dirty="0"/>
          </a:p>
        </p:txBody>
      </p:sp>
      <p:sp>
        <p:nvSpPr>
          <p:cNvPr id="10" name="Seta para cima e para baixo 13">
            <a:extLst>
              <a:ext uri="{FF2B5EF4-FFF2-40B4-BE49-F238E27FC236}">
                <a16:creationId xmlns:a16="http://schemas.microsoft.com/office/drawing/2014/main" id="{C999F2C1-0631-5D42-B49A-2095752981BB}"/>
              </a:ext>
            </a:extLst>
          </p:cNvPr>
          <p:cNvSpPr>
            <a:spLocks/>
          </p:cNvSpPr>
          <p:nvPr/>
        </p:nvSpPr>
        <p:spPr>
          <a:xfrm>
            <a:off x="4605441" y="1712153"/>
            <a:ext cx="204457" cy="342044"/>
          </a:xfrm>
          <a:prstGeom prst="upDown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cima e para baixo 15">
            <a:extLst>
              <a:ext uri="{FF2B5EF4-FFF2-40B4-BE49-F238E27FC236}">
                <a16:creationId xmlns:a16="http://schemas.microsoft.com/office/drawing/2014/main" id="{F1F34F4F-C8F7-A448-99DB-96FDFD110129}"/>
              </a:ext>
            </a:extLst>
          </p:cNvPr>
          <p:cNvSpPr>
            <a:spLocks/>
          </p:cNvSpPr>
          <p:nvPr/>
        </p:nvSpPr>
        <p:spPr>
          <a:xfrm>
            <a:off x="4991098" y="2503521"/>
            <a:ext cx="204457" cy="342044"/>
          </a:xfrm>
          <a:prstGeom prst="upDown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1B628C1-B6CF-C44D-82D0-CDB8138E785B}"/>
              </a:ext>
            </a:extLst>
          </p:cNvPr>
          <p:cNvSpPr txBox="1"/>
          <p:nvPr/>
        </p:nvSpPr>
        <p:spPr>
          <a:xfrm>
            <a:off x="2816858" y="2884512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Treatment: </a:t>
            </a:r>
            <a:r>
              <a:rPr lang="pt-BR" dirty="0" err="1"/>
              <a:t>anti-VEGF</a:t>
            </a:r>
            <a:r>
              <a:rPr lang="pt-BR" dirty="0"/>
              <a:t> + oral </a:t>
            </a:r>
            <a:r>
              <a:rPr lang="pt-BR" dirty="0" err="1"/>
              <a:t>anti-inflammatory</a:t>
            </a:r>
            <a:r>
              <a:rPr lang="pt-BR" dirty="0"/>
              <a:t> </a:t>
            </a:r>
            <a:r>
              <a:rPr lang="pt-BR" dirty="0" err="1"/>
              <a:t>drug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A8CE57F-7783-3142-A80A-FA2BBD956FDA}"/>
              </a:ext>
            </a:extLst>
          </p:cNvPr>
          <p:cNvSpPr txBox="1"/>
          <p:nvPr/>
        </p:nvSpPr>
        <p:spPr>
          <a:xfrm>
            <a:off x="172538" y="3712964"/>
            <a:ext cx="2959302" cy="203132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Sakata VM et al, 2019</a:t>
            </a:r>
          </a:p>
          <a:p>
            <a:pPr marL="177800" indent="-177800"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/>
              <a:t>Prospective</a:t>
            </a:r>
          </a:p>
          <a:p>
            <a:pPr marL="177800" indent="-177800"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/>
              <a:t>6 eye with neovascular membrane</a:t>
            </a:r>
          </a:p>
          <a:p>
            <a:pPr marL="177800" indent="-177800"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/>
              <a:t>IVT bevacizumab + increase in immunosuppression</a:t>
            </a:r>
          </a:p>
          <a:p>
            <a:pPr marL="177800" indent="-177800"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/>
              <a:t>Follow-up 6-12 </a:t>
            </a:r>
            <a:r>
              <a:rPr lang="en-US" dirty="0" err="1"/>
              <a:t>mo</a:t>
            </a:r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5A6C73E-F0E8-8047-A4BF-1395E5830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4404" y="3318396"/>
            <a:ext cx="5637058" cy="291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7E6F4C7-97C9-734A-AAF6-979050E8DDE0}"/>
              </a:ext>
            </a:extLst>
          </p:cNvPr>
          <p:cNvSpPr txBox="1"/>
          <p:nvPr/>
        </p:nvSpPr>
        <p:spPr>
          <a:xfrm>
            <a:off x="3752922" y="1237467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Angiogenic</a:t>
            </a:r>
            <a:r>
              <a:rPr lang="pt-BR" dirty="0"/>
              <a:t> </a:t>
            </a:r>
            <a:r>
              <a:rPr lang="pt-BR" dirty="0" err="1"/>
              <a:t>factors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76B292E-0956-184B-9C87-74E42DE93172}"/>
              </a:ext>
            </a:extLst>
          </p:cNvPr>
          <p:cNvSpPr txBox="1"/>
          <p:nvPr/>
        </p:nvSpPr>
        <p:spPr>
          <a:xfrm>
            <a:off x="6681689" y="1582842"/>
            <a:ext cx="240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Neovascular </a:t>
            </a:r>
            <a:r>
              <a:rPr lang="pt-BR" dirty="0" err="1"/>
              <a:t>membrane</a:t>
            </a:r>
            <a:endParaRPr lang="pt-BR" dirty="0"/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37F5CF57-B7EF-044D-AA55-A44E2407335F}"/>
              </a:ext>
            </a:extLst>
          </p:cNvPr>
          <p:cNvSpPr txBox="1"/>
          <p:nvPr/>
        </p:nvSpPr>
        <p:spPr>
          <a:xfrm>
            <a:off x="539552" y="6453916"/>
            <a:ext cx="91709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Sakata VM e cols. Outcomes of IVT </a:t>
            </a:r>
            <a:r>
              <a:rPr lang="en-US" sz="800" dirty="0" err="1"/>
              <a:t>bevacizumab</a:t>
            </a:r>
            <a:r>
              <a:rPr lang="en-US" sz="800" dirty="0"/>
              <a:t> in </a:t>
            </a:r>
            <a:r>
              <a:rPr lang="en-US" sz="800" dirty="0" err="1"/>
              <a:t>choroidal</a:t>
            </a:r>
            <a:r>
              <a:rPr lang="en-US" sz="800" dirty="0"/>
              <a:t> </a:t>
            </a:r>
            <a:r>
              <a:rPr lang="en-US" sz="800" dirty="0" err="1"/>
              <a:t>neovascularization</a:t>
            </a:r>
            <a:r>
              <a:rPr lang="en-US" sz="800" dirty="0"/>
              <a:t> in VKH disease a prospective study </a:t>
            </a:r>
            <a:r>
              <a:rPr lang="en-US" sz="800" dirty="0" err="1"/>
              <a:t>Oc</a:t>
            </a:r>
            <a:r>
              <a:rPr lang="en-US" sz="800" dirty="0"/>
              <a:t> </a:t>
            </a:r>
            <a:r>
              <a:rPr lang="en-US" sz="800" dirty="0" err="1"/>
              <a:t>Immunol</a:t>
            </a:r>
            <a:r>
              <a:rPr lang="en-US" sz="800" dirty="0"/>
              <a:t> </a:t>
            </a:r>
            <a:r>
              <a:rPr lang="en-US" sz="800" dirty="0" err="1"/>
              <a:t>Inflamm</a:t>
            </a:r>
            <a:r>
              <a:rPr lang="en-US" sz="800" dirty="0"/>
              <a:t> </a:t>
            </a:r>
            <a:r>
              <a:rPr lang="en-US" sz="800" dirty="0" err="1"/>
              <a:t>submetido</a:t>
            </a:r>
            <a:endParaRPr lang="pt-BR" sz="8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0AAA088-75FB-CF46-94F3-811B40876C1F}"/>
              </a:ext>
            </a:extLst>
          </p:cNvPr>
          <p:cNvSpPr txBox="1"/>
          <p:nvPr/>
        </p:nvSpPr>
        <p:spPr>
          <a:xfrm>
            <a:off x="246619" y="1619508"/>
            <a:ext cx="207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Choroiditis</a:t>
            </a:r>
            <a:r>
              <a:rPr lang="pt-BR" dirty="0"/>
              <a:t>/ </a:t>
            </a:r>
            <a:r>
              <a:rPr lang="pt-BR" dirty="0" err="1"/>
              <a:t>retinitis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4692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PRESENTATION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19200"/>
            <a:ext cx="8964488" cy="49377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b="1" dirty="0"/>
              <a:t>BCVA: </a:t>
            </a:r>
            <a:r>
              <a:rPr lang="pt-BR" dirty="0"/>
              <a:t>OD </a:t>
            </a:r>
            <a:r>
              <a:rPr lang="pt-BR" dirty="0" err="1"/>
              <a:t>hand</a:t>
            </a:r>
            <a:r>
              <a:rPr lang="pt-BR" dirty="0"/>
              <a:t> </a:t>
            </a:r>
            <a:r>
              <a:rPr lang="pt-BR" dirty="0" err="1"/>
              <a:t>motions</a:t>
            </a:r>
            <a:endParaRPr lang="pt-BR" dirty="0"/>
          </a:p>
          <a:p>
            <a:pPr>
              <a:lnSpc>
                <a:spcPct val="150000"/>
              </a:lnSpc>
              <a:buNone/>
            </a:pPr>
            <a:r>
              <a:rPr lang="pt-BR" dirty="0"/>
              <a:t>               OE </a:t>
            </a:r>
            <a:r>
              <a:rPr lang="pt-BR" dirty="0" err="1"/>
              <a:t>hand</a:t>
            </a:r>
            <a:r>
              <a:rPr lang="pt-BR" dirty="0"/>
              <a:t> </a:t>
            </a:r>
            <a:r>
              <a:rPr lang="pt-BR" dirty="0" err="1"/>
              <a:t>motions</a:t>
            </a:r>
            <a:r>
              <a:rPr lang="pt-BR" dirty="0"/>
              <a:t> </a:t>
            </a:r>
          </a:p>
          <a:p>
            <a:pPr>
              <a:lnSpc>
                <a:spcPct val="150000"/>
              </a:lnSpc>
            </a:pPr>
            <a:r>
              <a:rPr lang="pt-BR" b="1" dirty="0" err="1"/>
              <a:t>Slit</a:t>
            </a:r>
            <a:r>
              <a:rPr lang="pt-BR" b="1" dirty="0"/>
              <a:t> </a:t>
            </a:r>
            <a:r>
              <a:rPr lang="pt-BR" b="1" dirty="0" err="1"/>
              <a:t>lamp</a:t>
            </a:r>
            <a:r>
              <a:rPr lang="pt-BR" b="1" dirty="0"/>
              <a:t>: </a:t>
            </a:r>
            <a:r>
              <a:rPr lang="pt-BR" dirty="0" err="1"/>
              <a:t>cells</a:t>
            </a:r>
            <a:r>
              <a:rPr lang="pt-BR" dirty="0"/>
              <a:t> in AC (+++), posterior </a:t>
            </a:r>
            <a:r>
              <a:rPr lang="pt-BR" dirty="0" err="1"/>
              <a:t>synechias</a:t>
            </a:r>
            <a:r>
              <a:rPr lang="pt-BR" dirty="0"/>
              <a:t>, </a:t>
            </a:r>
            <a:r>
              <a:rPr lang="pt-BR" dirty="0" err="1"/>
              <a:t>cells</a:t>
            </a:r>
            <a:r>
              <a:rPr lang="pt-BR" dirty="0"/>
              <a:t> in anterior </a:t>
            </a:r>
            <a:r>
              <a:rPr lang="pt-BR" dirty="0" err="1"/>
              <a:t>vitreous</a:t>
            </a:r>
            <a:r>
              <a:rPr lang="pt-BR" dirty="0"/>
              <a:t> (++)</a:t>
            </a:r>
          </a:p>
          <a:p>
            <a:pPr>
              <a:lnSpc>
                <a:spcPct val="150000"/>
              </a:lnSpc>
            </a:pPr>
            <a:r>
              <a:rPr lang="pt-BR" b="1" dirty="0" err="1"/>
              <a:t>Fundoscopy</a:t>
            </a:r>
            <a:r>
              <a:rPr lang="pt-BR" b="1" dirty="0"/>
              <a:t>: </a:t>
            </a:r>
            <a:r>
              <a:rPr lang="pt-BR" dirty="0" err="1"/>
              <a:t>optic</a:t>
            </a:r>
            <a:r>
              <a:rPr lang="pt-BR" dirty="0"/>
              <a:t> </a:t>
            </a:r>
            <a:r>
              <a:rPr lang="pt-BR" dirty="0" err="1"/>
              <a:t>disc</a:t>
            </a:r>
            <a:r>
              <a:rPr lang="pt-BR" dirty="0"/>
              <a:t> edema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hyperemia</a:t>
            </a:r>
            <a:r>
              <a:rPr lang="pt-BR" dirty="0"/>
              <a:t>, </a:t>
            </a:r>
            <a:r>
              <a:rPr lang="pt-BR" dirty="0" err="1"/>
              <a:t>bullous</a:t>
            </a:r>
            <a:r>
              <a:rPr lang="pt-BR" dirty="0"/>
              <a:t> </a:t>
            </a:r>
            <a:r>
              <a:rPr lang="pt-BR" dirty="0" err="1"/>
              <a:t>exudative</a:t>
            </a:r>
            <a:r>
              <a:rPr lang="pt-BR" dirty="0"/>
              <a:t> </a:t>
            </a:r>
            <a:r>
              <a:rPr lang="pt-BR" dirty="0" err="1"/>
              <a:t>retinal</a:t>
            </a:r>
            <a:r>
              <a:rPr lang="pt-BR" dirty="0"/>
              <a:t> </a:t>
            </a:r>
            <a:r>
              <a:rPr lang="pt-BR" dirty="0" err="1"/>
              <a:t>detachment</a:t>
            </a:r>
            <a:r>
              <a:rPr lang="pt-BR" dirty="0"/>
              <a:t> in the posterior pole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eirelesJ_074.jpg">
            <a:extLst>
              <a:ext uri="{FF2B5EF4-FFF2-40B4-BE49-F238E27FC236}">
                <a16:creationId xmlns:a16="http://schemas.microsoft.com/office/drawing/2014/main" id="{4F3CE6B9-3352-A744-A0C5-D4CB137E33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056" y="4437112"/>
            <a:ext cx="2078448" cy="2213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MeirelesJ_067.jpg">
            <a:extLst>
              <a:ext uri="{FF2B5EF4-FFF2-40B4-BE49-F238E27FC236}">
                <a16:creationId xmlns:a16="http://schemas.microsoft.com/office/drawing/2014/main" id="{45474D08-7FA2-0C44-80E2-808C6F6D8C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270" y="4363247"/>
            <a:ext cx="2196427" cy="2339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MeirelesJ_063.jpg">
            <a:extLst>
              <a:ext uri="{FF2B5EF4-FFF2-40B4-BE49-F238E27FC236}">
                <a16:creationId xmlns:a16="http://schemas.microsoft.com/office/drawing/2014/main" id="{394FB167-B2CD-834B-BEC3-4CC4E0B039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612" y="4461558"/>
            <a:ext cx="2139283" cy="2278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MeirelesJ_000.jpg">
            <a:extLst>
              <a:ext uri="{FF2B5EF4-FFF2-40B4-BE49-F238E27FC236}">
                <a16:creationId xmlns:a16="http://schemas.microsoft.com/office/drawing/2014/main" id="{D0E4CAD9-12A3-624F-B592-13824CE046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21" y="1519757"/>
            <a:ext cx="2046348" cy="2179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MeirelesJ_037.jpg">
            <a:extLst>
              <a:ext uri="{FF2B5EF4-FFF2-40B4-BE49-F238E27FC236}">
                <a16:creationId xmlns:a16="http://schemas.microsoft.com/office/drawing/2014/main" id="{ACD8531A-9331-A84F-BD71-2CA6F75D653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600" y="1436255"/>
            <a:ext cx="2073759" cy="220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MeirelesJ_036.jpg">
            <a:extLst>
              <a:ext uri="{FF2B5EF4-FFF2-40B4-BE49-F238E27FC236}">
                <a16:creationId xmlns:a16="http://schemas.microsoft.com/office/drawing/2014/main" id="{0600BD81-5FF5-2746-BD19-9F3FF42B22B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364247"/>
            <a:ext cx="2073759" cy="220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MeirelesJ_025031.jpg">
            <a:extLst>
              <a:ext uri="{FF2B5EF4-FFF2-40B4-BE49-F238E27FC236}">
                <a16:creationId xmlns:a16="http://schemas.microsoft.com/office/drawing/2014/main" id="{9B461C4F-F98C-5749-8A1F-53A4BC0F4EB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101" y="1340768"/>
            <a:ext cx="2138915" cy="227816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ixaDeTexto 7"/>
          <p:cNvSpPr txBox="1"/>
          <p:nvPr/>
        </p:nvSpPr>
        <p:spPr>
          <a:xfrm>
            <a:off x="-36512" y="119675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OD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496" y="42210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460432" y="3337247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10´47´´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427984" y="3356992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25´´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599122" y="327511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>
                <a:solidFill>
                  <a:schemeClr val="bg1"/>
                </a:solidFill>
              </a:rPr>
              <a:t>Infra-red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100392" y="4046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AFG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139952" y="6505599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1’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239409" y="648411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5´30´´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8460432" y="646872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10´30´´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6488616" y="3347676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5´21´´</a:t>
            </a:r>
          </a:p>
        </p:txBody>
      </p:sp>
      <p:cxnSp>
        <p:nvCxnSpPr>
          <p:cNvPr id="22" name="Conector de seta reta 20">
            <a:extLst>
              <a:ext uri="{FF2B5EF4-FFF2-40B4-BE49-F238E27FC236}">
                <a16:creationId xmlns:a16="http://schemas.microsoft.com/office/drawing/2014/main" id="{F48BDC58-47C3-D245-93B7-C2B097BB61D7}"/>
              </a:ext>
            </a:extLst>
          </p:cNvPr>
          <p:cNvCxnSpPr/>
          <p:nvPr/>
        </p:nvCxnSpPr>
        <p:spPr>
          <a:xfrm flipV="1">
            <a:off x="5290071" y="2508490"/>
            <a:ext cx="152400" cy="2620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Conector de seta reta 23">
            <a:extLst>
              <a:ext uri="{FF2B5EF4-FFF2-40B4-BE49-F238E27FC236}">
                <a16:creationId xmlns:a16="http://schemas.microsoft.com/office/drawing/2014/main" id="{3BC97106-F702-0D48-B875-950DF2EB004A}"/>
              </a:ext>
            </a:extLst>
          </p:cNvPr>
          <p:cNvCxnSpPr/>
          <p:nvPr/>
        </p:nvCxnSpPr>
        <p:spPr>
          <a:xfrm>
            <a:off x="8063572" y="1899840"/>
            <a:ext cx="182562" cy="2447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5" name="Elipse 30">
            <a:extLst>
              <a:ext uri="{FF2B5EF4-FFF2-40B4-BE49-F238E27FC236}">
                <a16:creationId xmlns:a16="http://schemas.microsoft.com/office/drawing/2014/main" id="{754E02D6-52B8-1040-A143-AA86ACCE6CD3}"/>
              </a:ext>
            </a:extLst>
          </p:cNvPr>
          <p:cNvSpPr/>
          <p:nvPr/>
        </p:nvSpPr>
        <p:spPr>
          <a:xfrm>
            <a:off x="5184398" y="1988840"/>
            <a:ext cx="791733" cy="46298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" name="Conector de seta reta 20">
            <a:extLst>
              <a:ext uri="{FF2B5EF4-FFF2-40B4-BE49-F238E27FC236}">
                <a16:creationId xmlns:a16="http://schemas.microsoft.com/office/drawing/2014/main" id="{9114C6B9-73BF-8544-8FA9-5631C1C84AED}"/>
              </a:ext>
            </a:extLst>
          </p:cNvPr>
          <p:cNvCxnSpPr/>
          <p:nvPr/>
        </p:nvCxnSpPr>
        <p:spPr>
          <a:xfrm flipV="1">
            <a:off x="5940229" y="5586552"/>
            <a:ext cx="152400" cy="2620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Elipse 30">
            <a:extLst>
              <a:ext uri="{FF2B5EF4-FFF2-40B4-BE49-F238E27FC236}">
                <a16:creationId xmlns:a16="http://schemas.microsoft.com/office/drawing/2014/main" id="{BE1C4F32-46F6-574B-AB1A-3117487BDF6B}"/>
              </a:ext>
            </a:extLst>
          </p:cNvPr>
          <p:cNvSpPr/>
          <p:nvPr/>
        </p:nvSpPr>
        <p:spPr>
          <a:xfrm>
            <a:off x="5834556" y="5066902"/>
            <a:ext cx="791733" cy="46298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088D0A6-B5A6-5843-9E4A-55522E37D06E}"/>
              </a:ext>
            </a:extLst>
          </p:cNvPr>
          <p:cNvSpPr txBox="1"/>
          <p:nvPr/>
        </p:nvSpPr>
        <p:spPr>
          <a:xfrm>
            <a:off x="5313462" y="1002214"/>
            <a:ext cx="928975" cy="338554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Pinpoints</a:t>
            </a:r>
            <a:r>
              <a:rPr lang="pt-BR" sz="1600" dirty="0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CE71D47-D10E-034B-A848-ECBEB318EB6D}"/>
              </a:ext>
            </a:extLst>
          </p:cNvPr>
          <p:cNvSpPr txBox="1"/>
          <p:nvPr/>
        </p:nvSpPr>
        <p:spPr>
          <a:xfrm>
            <a:off x="7291632" y="836712"/>
            <a:ext cx="1456832" cy="523220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Optic</a:t>
            </a:r>
            <a:r>
              <a:rPr lang="pt-BR" sz="1400" dirty="0">
                <a:solidFill>
                  <a:srgbClr val="FFC000"/>
                </a:solidFill>
                <a:latin typeface="Arial Narrow" panose="020B0606020202030204" pitchFamily="34" charset="0"/>
              </a:rPr>
              <a:t> disk </a:t>
            </a:r>
            <a:r>
              <a:rPr lang="pt-BR" sz="14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hyperlfuorescence</a:t>
            </a:r>
            <a:endParaRPr lang="pt-BR" sz="14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920069A-C0E0-E049-AB6D-CBF0E39D588C}"/>
              </a:ext>
            </a:extLst>
          </p:cNvPr>
          <p:cNvSpPr txBox="1"/>
          <p:nvPr/>
        </p:nvSpPr>
        <p:spPr>
          <a:xfrm>
            <a:off x="5184398" y="6453336"/>
            <a:ext cx="928975" cy="338554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Pinpoints</a:t>
            </a:r>
            <a:r>
              <a:rPr lang="pt-BR" sz="1600" dirty="0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36" name="MeirelesJ_039.jpg">
            <a:extLst>
              <a:ext uri="{FF2B5EF4-FFF2-40B4-BE49-F238E27FC236}">
                <a16:creationId xmlns:a16="http://schemas.microsoft.com/office/drawing/2014/main" id="{EDEC7E89-DFE3-5F4B-B973-575F9ED9F6B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21" y="4590420"/>
            <a:ext cx="2016224" cy="2147488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9077467A-053C-AC43-B28D-8489DCE68049}"/>
              </a:ext>
            </a:extLst>
          </p:cNvPr>
          <p:cNvSpPr txBox="1"/>
          <p:nvPr/>
        </p:nvSpPr>
        <p:spPr>
          <a:xfrm>
            <a:off x="1593334" y="655191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>
                <a:solidFill>
                  <a:schemeClr val="bg1"/>
                </a:solidFill>
              </a:rPr>
              <a:t>Infra-red</a:t>
            </a:r>
            <a:endParaRPr lang="pt-BR" sz="1400" dirty="0">
              <a:solidFill>
                <a:schemeClr val="bg1"/>
              </a:solidFill>
            </a:endParaRPr>
          </a:p>
        </p:txBody>
      </p:sp>
      <p:cxnSp>
        <p:nvCxnSpPr>
          <p:cNvPr id="41" name="Conector de seta reta 23">
            <a:extLst>
              <a:ext uri="{FF2B5EF4-FFF2-40B4-BE49-F238E27FC236}">
                <a16:creationId xmlns:a16="http://schemas.microsoft.com/office/drawing/2014/main" id="{76CEF500-0DF1-394C-B6B9-35634CEEDDB8}"/>
              </a:ext>
            </a:extLst>
          </p:cNvPr>
          <p:cNvCxnSpPr/>
          <p:nvPr/>
        </p:nvCxnSpPr>
        <p:spPr>
          <a:xfrm>
            <a:off x="7117572" y="4914194"/>
            <a:ext cx="182562" cy="2447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A15245A-C016-ED4D-A9BD-6DFFADBDDA01}"/>
              </a:ext>
            </a:extLst>
          </p:cNvPr>
          <p:cNvSpPr txBox="1"/>
          <p:nvPr/>
        </p:nvSpPr>
        <p:spPr>
          <a:xfrm>
            <a:off x="6345632" y="3851066"/>
            <a:ext cx="1456832" cy="523220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Optic</a:t>
            </a:r>
            <a:r>
              <a:rPr lang="pt-BR" sz="1400" dirty="0">
                <a:solidFill>
                  <a:srgbClr val="FFC000"/>
                </a:solidFill>
                <a:latin typeface="Arial Narrow" panose="020B0606020202030204" pitchFamily="34" charset="0"/>
              </a:rPr>
              <a:t> disk </a:t>
            </a:r>
            <a:r>
              <a:rPr lang="pt-BR" sz="14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hyperlfuorescence</a:t>
            </a:r>
            <a:endParaRPr lang="pt-BR" sz="14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67544" y="119675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OD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39552" y="42210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100392" y="4046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ICGA</a:t>
            </a:r>
          </a:p>
        </p:txBody>
      </p:sp>
      <p:pic>
        <p:nvPicPr>
          <p:cNvPr id="21" name="pasted-image.pdf">
            <a:extLst>
              <a:ext uri="{FF2B5EF4-FFF2-40B4-BE49-F238E27FC236}">
                <a16:creationId xmlns:a16="http://schemas.microsoft.com/office/drawing/2014/main" id="{CC8F749A-04A1-EA47-A1B6-7C4D3322AB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54731"/>
            <a:ext cx="2195736" cy="1918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asted-image.pdf">
            <a:extLst>
              <a:ext uri="{FF2B5EF4-FFF2-40B4-BE49-F238E27FC236}">
                <a16:creationId xmlns:a16="http://schemas.microsoft.com/office/drawing/2014/main" id="{D6E4D374-9685-8243-B912-B64A861731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1690471"/>
            <a:ext cx="2141959" cy="1971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asted-image.pdf">
            <a:extLst>
              <a:ext uri="{FF2B5EF4-FFF2-40B4-BE49-F238E27FC236}">
                <a16:creationId xmlns:a16="http://schemas.microsoft.com/office/drawing/2014/main" id="{07DDF04A-0A4E-2A4A-A3BE-FA4F36F34B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3382" y="1588358"/>
            <a:ext cx="2088232" cy="2123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asted-image.pdf">
            <a:extLst>
              <a:ext uri="{FF2B5EF4-FFF2-40B4-BE49-F238E27FC236}">
                <a16:creationId xmlns:a16="http://schemas.microsoft.com/office/drawing/2014/main" id="{5AB414F0-C2C9-554F-AEBB-89C6ED9174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654731"/>
            <a:ext cx="2088232" cy="2123514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96AC4512-D38D-B044-A470-7A6ACB5A6AC4}"/>
              </a:ext>
            </a:extLst>
          </p:cNvPr>
          <p:cNvSpPr txBox="1"/>
          <p:nvPr/>
        </p:nvSpPr>
        <p:spPr>
          <a:xfrm>
            <a:off x="3266715" y="1249804"/>
            <a:ext cx="928975" cy="338554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C000"/>
                </a:solidFill>
                <a:latin typeface="Arial Narrow" panose="020B0606020202030204" pitchFamily="34" charset="0"/>
              </a:rPr>
              <a:t>Dark dots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B33E9E4-289F-8E43-A851-BE809BEC20B4}"/>
              </a:ext>
            </a:extLst>
          </p:cNvPr>
          <p:cNvSpPr txBox="1"/>
          <p:nvPr/>
        </p:nvSpPr>
        <p:spPr>
          <a:xfrm>
            <a:off x="4508434" y="1346954"/>
            <a:ext cx="1934449" cy="307777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Diffuse</a:t>
            </a:r>
            <a:r>
              <a:rPr lang="pt-BR" sz="1400" dirty="0">
                <a:solidFill>
                  <a:srgbClr val="FFC000"/>
                </a:solidFill>
                <a:latin typeface="Arial Narrow" panose="020B0606020202030204" pitchFamily="34" charset="0"/>
              </a:rPr>
              <a:t> hyperfluorescence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C0B115A-A8FC-1241-A9DD-D65098EA0003}"/>
              </a:ext>
            </a:extLst>
          </p:cNvPr>
          <p:cNvSpPr txBox="1"/>
          <p:nvPr/>
        </p:nvSpPr>
        <p:spPr>
          <a:xfrm>
            <a:off x="6172329" y="2909862"/>
            <a:ext cx="1153454" cy="430887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1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Optic</a:t>
            </a:r>
            <a:r>
              <a:rPr lang="pt-BR" sz="1100" dirty="0">
                <a:solidFill>
                  <a:srgbClr val="FFC000"/>
                </a:solidFill>
                <a:latin typeface="Arial Narrow" panose="020B0606020202030204" pitchFamily="34" charset="0"/>
              </a:rPr>
              <a:t> disk hyperfluorescence</a:t>
            </a:r>
          </a:p>
        </p:txBody>
      </p:sp>
      <p:pic>
        <p:nvPicPr>
          <p:cNvPr id="29" name="pasted-image.pdf">
            <a:extLst>
              <a:ext uri="{FF2B5EF4-FFF2-40B4-BE49-F238E27FC236}">
                <a16:creationId xmlns:a16="http://schemas.microsoft.com/office/drawing/2014/main" id="{7251BCB9-A17D-F144-904B-9052CCA2D1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85" y="4682854"/>
            <a:ext cx="2243567" cy="2130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asted-image.pdf">
            <a:extLst>
              <a:ext uri="{FF2B5EF4-FFF2-40B4-BE49-F238E27FC236}">
                <a16:creationId xmlns:a16="http://schemas.microsoft.com/office/drawing/2014/main" id="{DAD6BA17-4ED1-D34A-85AD-0761948043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4650047"/>
            <a:ext cx="2183546" cy="2163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asted-image.pdf">
            <a:extLst>
              <a:ext uri="{FF2B5EF4-FFF2-40B4-BE49-F238E27FC236}">
                <a16:creationId xmlns:a16="http://schemas.microsoft.com/office/drawing/2014/main" id="{CFBA7E5A-AEDC-AB42-AE7A-AA82663A3E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2004" y="4590420"/>
            <a:ext cx="2183546" cy="2222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asted-image.pdf">
            <a:extLst>
              <a:ext uri="{FF2B5EF4-FFF2-40B4-BE49-F238E27FC236}">
                <a16:creationId xmlns:a16="http://schemas.microsoft.com/office/drawing/2014/main" id="{40EA8933-E382-8E49-A88D-065BD5B881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693" y="4689862"/>
            <a:ext cx="2169811" cy="2123514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AC27AC65-C461-1540-AF35-7408BB30FE7B}"/>
              </a:ext>
            </a:extLst>
          </p:cNvPr>
          <p:cNvSpPr txBox="1"/>
          <p:nvPr/>
        </p:nvSpPr>
        <p:spPr>
          <a:xfrm>
            <a:off x="4322204" y="6233091"/>
            <a:ext cx="1153454" cy="430887"/>
          </a:xfrm>
          <a:prstGeom prst="rect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100" dirty="0" err="1">
                <a:solidFill>
                  <a:srgbClr val="FFC000"/>
                </a:solidFill>
                <a:latin typeface="Arial Narrow" panose="020B0606020202030204" pitchFamily="34" charset="0"/>
              </a:rPr>
              <a:t>Optic</a:t>
            </a:r>
            <a:r>
              <a:rPr lang="pt-BR" sz="1100" dirty="0">
                <a:solidFill>
                  <a:srgbClr val="FFC000"/>
                </a:solidFill>
                <a:latin typeface="Arial Narrow" panose="020B0606020202030204" pitchFamily="34" charset="0"/>
              </a:rPr>
              <a:t> disk hyperfluorescence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-36512" y="119675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OD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496" y="42210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100392" y="4046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OCT</a:t>
            </a:r>
          </a:p>
        </p:txBody>
      </p:sp>
      <p:pic>
        <p:nvPicPr>
          <p:cNvPr id="11" name="MeirelesJ_003.jpg">
            <a:extLst>
              <a:ext uri="{FF2B5EF4-FFF2-40B4-BE49-F238E27FC236}">
                <a16:creationId xmlns:a16="http://schemas.microsoft.com/office/drawing/2014/main" id="{AEC624C9-1849-784B-A743-A278297E21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96752"/>
            <a:ext cx="8497528" cy="2492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MeirelesJ_005.jpg">
            <a:extLst>
              <a:ext uri="{FF2B5EF4-FFF2-40B4-BE49-F238E27FC236}">
                <a16:creationId xmlns:a16="http://schemas.microsoft.com/office/drawing/2014/main" id="{73815A8C-882B-ED46-B5B7-5C61391F04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320990"/>
            <a:ext cx="8497527" cy="2492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D8E328-44DE-CF47-9F97-05B9B4FC1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SISTEMIC WORK-UP</a:t>
            </a:r>
          </a:p>
        </p:txBody>
      </p:sp>
      <p:sp>
        <p:nvSpPr>
          <p:cNvPr id="4" name="Google Shape;168;p20">
            <a:extLst>
              <a:ext uri="{FF2B5EF4-FFF2-40B4-BE49-F238E27FC236}">
                <a16:creationId xmlns:a16="http://schemas.microsoft.com/office/drawing/2014/main" id="{389455D4-B13E-1A42-9575-6AFA32A2D2A2}"/>
              </a:ext>
            </a:extLst>
          </p:cNvPr>
          <p:cNvSpPr/>
          <p:nvPr/>
        </p:nvSpPr>
        <p:spPr>
          <a:xfrm>
            <a:off x="2510184" y="2880026"/>
            <a:ext cx="53019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34290">
              <a:buClr>
                <a:srgbClr val="000000"/>
              </a:buClr>
              <a:buSzPts val="1800"/>
            </a:pPr>
            <a:r>
              <a:rPr lang="pt-BR" sz="135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00:08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69;p20">
            <a:extLst>
              <a:ext uri="{FF2B5EF4-FFF2-40B4-BE49-F238E27FC236}">
                <a16:creationId xmlns:a16="http://schemas.microsoft.com/office/drawing/2014/main" id="{B59B58B6-462C-954E-97A5-908D5A4AA771}"/>
              </a:ext>
            </a:extLst>
          </p:cNvPr>
          <p:cNvSpPr/>
          <p:nvPr/>
        </p:nvSpPr>
        <p:spPr>
          <a:xfrm>
            <a:off x="5060448" y="2880026"/>
            <a:ext cx="53019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34290">
              <a:buClr>
                <a:srgbClr val="000000"/>
              </a:buClr>
              <a:buSzPts val="1800"/>
            </a:pPr>
            <a:r>
              <a:rPr lang="pt-BR" sz="135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01:37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70;p20">
            <a:extLst>
              <a:ext uri="{FF2B5EF4-FFF2-40B4-BE49-F238E27FC236}">
                <a16:creationId xmlns:a16="http://schemas.microsoft.com/office/drawing/2014/main" id="{C0949DC2-4CAE-F148-9131-65B56C21583D}"/>
              </a:ext>
            </a:extLst>
          </p:cNvPr>
          <p:cNvSpPr/>
          <p:nvPr/>
        </p:nvSpPr>
        <p:spPr>
          <a:xfrm>
            <a:off x="7594819" y="2872555"/>
            <a:ext cx="53019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34290">
              <a:buClr>
                <a:srgbClr val="000000"/>
              </a:buClr>
              <a:buSzPts val="1800"/>
            </a:pPr>
            <a:r>
              <a:rPr lang="pt-BR" sz="135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02:33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71;p20">
            <a:extLst>
              <a:ext uri="{FF2B5EF4-FFF2-40B4-BE49-F238E27FC236}">
                <a16:creationId xmlns:a16="http://schemas.microsoft.com/office/drawing/2014/main" id="{C9656097-D0C4-BE4E-A39A-ECD118F8EA00}"/>
              </a:ext>
            </a:extLst>
          </p:cNvPr>
          <p:cNvSpPr/>
          <p:nvPr/>
        </p:nvSpPr>
        <p:spPr>
          <a:xfrm>
            <a:off x="5085914" y="5191817"/>
            <a:ext cx="53019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34290">
              <a:buClr>
                <a:srgbClr val="000000"/>
              </a:buClr>
              <a:buSzPts val="1800"/>
            </a:pPr>
            <a:r>
              <a:rPr lang="pt-BR" sz="135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07:28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Google Shape;176;p20">
            <a:extLst>
              <a:ext uri="{FF2B5EF4-FFF2-40B4-BE49-F238E27FC236}">
                <a16:creationId xmlns:a16="http://schemas.microsoft.com/office/drawing/2014/main" id="{355CC6F4-A9A9-3641-94D4-E6AC53257A9B}"/>
              </a:ext>
            </a:extLst>
          </p:cNvPr>
          <p:cNvGraphicFramePr/>
          <p:nvPr/>
        </p:nvGraphicFramePr>
        <p:xfrm>
          <a:off x="4173919" y="1897599"/>
          <a:ext cx="4871546" cy="310625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74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7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FTA-</a:t>
                      </a:r>
                      <a:r>
                        <a:rPr lang="pt-BR" sz="1800" b="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Abs</a:t>
                      </a:r>
                      <a:endParaRPr sz="1800" b="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Negative</a:t>
                      </a:r>
                      <a:endParaRPr sz="1800" u="none" strike="noStrike" cap="none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99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Toxoplasmosis</a:t>
                      </a:r>
                      <a:endParaRPr sz="1800" b="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IgG/IgM   Negative/Negative</a:t>
                      </a:r>
                      <a:endParaRPr sz="1800" u="none" strike="noStrike" cap="none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>
                          <a:solidFill>
                            <a:schemeClr val="tx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HSV</a:t>
                      </a:r>
                      <a:endParaRPr sz="18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 dirty="0">
                          <a:solidFill>
                            <a:schemeClr val="tx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IgG /IgM  Positive/Negative</a:t>
                      </a:r>
                      <a:endParaRPr sz="18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HIV 1/2</a:t>
                      </a:r>
                      <a:endParaRPr sz="1800" u="none" strike="noStrike" cap="none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Negative</a:t>
                      </a:r>
                      <a:endParaRPr sz="1800" u="none" strike="noStrike" cap="none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>
                          <a:solidFill>
                            <a:schemeClr val="tx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Rheumatoid factor</a:t>
                      </a:r>
                      <a:endParaRPr sz="1800" b="0" u="none" strike="noStrike" cap="none">
                        <a:solidFill>
                          <a:schemeClr val="tx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8588" marR="68588" marT="34294" marB="34294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 dirty="0">
                          <a:solidFill>
                            <a:schemeClr val="tx1"/>
                          </a:solidFill>
                          <a:latin typeface="Arial Narrow"/>
                          <a:sym typeface="Arial Narrow"/>
                        </a:rPr>
                        <a:t>Negative</a:t>
                      </a:r>
                      <a:endParaRPr sz="18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ANA </a:t>
                      </a:r>
                      <a:endParaRPr sz="1800" u="none" strike="noStrike" cap="none" dirty="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Negative</a:t>
                      </a:r>
                      <a:endParaRPr sz="1800" u="none" strike="noStrike" cap="none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 dirty="0">
                          <a:solidFill>
                            <a:schemeClr val="tx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C3, C4</a:t>
                      </a:r>
                      <a:endParaRPr sz="1800" b="0" u="none" strike="noStrike" cap="none" dirty="0">
                        <a:solidFill>
                          <a:schemeClr val="tx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8588" marR="68588" marT="34294" marB="34294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 dirty="0">
                          <a:solidFill>
                            <a:schemeClr val="tx1"/>
                          </a:solidFill>
                          <a:latin typeface="Arial Narrow"/>
                          <a:sym typeface="Arial Narrow"/>
                        </a:rPr>
                        <a:t>Normal </a:t>
                      </a:r>
                      <a:r>
                        <a:rPr lang="pt-BR" sz="1800" b="0" u="none" strike="noStrike" cap="none" dirty="0" err="1">
                          <a:solidFill>
                            <a:schemeClr val="tx1"/>
                          </a:solidFill>
                          <a:latin typeface="Arial Narrow"/>
                          <a:sym typeface="Arial Narrow"/>
                        </a:rPr>
                        <a:t>limits</a:t>
                      </a:r>
                      <a:endParaRPr sz="18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CT </a:t>
                      </a:r>
                      <a:r>
                        <a:rPr lang="pt-BR" sz="1800" b="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chest</a:t>
                      </a:r>
                      <a:endParaRPr sz="1800" b="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Unremarkable</a:t>
                      </a:r>
                      <a:endParaRPr sz="18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Mantoux</a:t>
                      </a:r>
                      <a:r>
                        <a:rPr lang="pt-BR" sz="1800" b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pt-BR" sz="1800" b="0" u="none" strike="noStrike" cap="none" dirty="0" err="1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test</a:t>
                      </a:r>
                      <a:endParaRPr sz="1800" b="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t-BR" sz="1800" b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Negative</a:t>
                      </a:r>
                      <a:endParaRPr sz="1800" u="none" strike="noStrike" cap="none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Group 5">
            <a:extLst>
              <a:ext uri="{FF2B5EF4-FFF2-40B4-BE49-F238E27FC236}">
                <a16:creationId xmlns:a16="http://schemas.microsoft.com/office/drawing/2014/main" id="{D5B6D340-E30B-B648-9C65-3399FC715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017256"/>
              </p:ext>
            </p:extLst>
          </p:nvPr>
        </p:nvGraphicFramePr>
        <p:xfrm>
          <a:off x="141803" y="2281407"/>
          <a:ext cx="3588853" cy="2464597"/>
        </p:xfrm>
        <a:graphic>
          <a:graphicData uri="http://schemas.openxmlformats.org/drawingml/2006/table">
            <a:tbl>
              <a:tblPr/>
              <a:tblGrid>
                <a:gridCol w="1795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355"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</a:t>
                      </a: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Aspect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 charset="0"/>
                        <a:cs typeface="+mn-ea" charset="0"/>
                        <a:sym typeface="DIN Alternate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 </a:t>
                      </a:r>
                      <a:r>
                        <a:rPr lang="pt-BR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Colorless</a:t>
                      </a:r>
                      <a:r>
                        <a:rPr lang="pt-BR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pt-BR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clear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 charset="0"/>
                        <a:cs typeface="+mn-ea" charset="0"/>
                        <a:sym typeface="DIN Alternate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140"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</a:t>
                      </a: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Cellularity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+mn-ea" charset="0"/>
                        <a:cs typeface="+mn-ea" charset="0"/>
                        <a:sym typeface="DIN Alternate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 180 </a:t>
                      </a: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cells</a:t>
                      </a: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/mm</a:t>
                      </a:r>
                      <a:r>
                        <a:rPr kumimoji="0" lang="pt-BR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³</a:t>
                      </a:r>
                    </a:p>
                    <a:p>
                      <a:pPr marL="0" marR="0" lvl="0" indent="0" algn="l" defTabSz="5842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</a:t>
                      </a: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</a:t>
                      </a: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Lymphocytes</a:t>
                      </a: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81%</a:t>
                      </a:r>
                    </a:p>
                    <a:p>
                      <a:pPr marL="0" marR="0" lvl="0" indent="0" algn="l" defTabSz="5842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 </a:t>
                      </a: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Monocytes</a:t>
                      </a: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4%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+mn-ea" charset="0"/>
                        <a:cs typeface="+mn-ea" charset="0"/>
                        <a:sym typeface="DIN Alternate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550"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</a:t>
                      </a:r>
                      <a:r>
                        <a:rPr lang="pt-BR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Erythrocyte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 charset="0"/>
                        <a:cs typeface="+mn-ea" charset="0"/>
                        <a:sym typeface="DIN Alternate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 2 </a:t>
                      </a: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cells</a:t>
                      </a: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/ mm³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 charset="0"/>
                        <a:cs typeface="+mn-ea" charset="0"/>
                        <a:sym typeface="DIN Alternate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776"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Glucose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 charset="0"/>
                        <a:cs typeface="+mn-ea" charset="0"/>
                        <a:sym typeface="DIN Alternate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4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 41 mg/</a:t>
                      </a: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dL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 charset="0"/>
                        <a:cs typeface="+mn-ea" charset="0"/>
                        <a:sym typeface="DIN Alternate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776"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</a:t>
                      </a: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Proteins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 charset="0"/>
                        <a:cs typeface="+mn-ea" charset="0"/>
                        <a:sym typeface="DIN Alternate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  84 mg/</a:t>
                      </a: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Helvetica" charset="0"/>
                          <a:cs typeface="Helvetica" charset="0"/>
                          <a:sym typeface="Helvetica" charset="0"/>
                        </a:rPr>
                        <a:t>dL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 charset="0"/>
                        <a:cs typeface="+mn-ea" charset="0"/>
                        <a:sym typeface="DIN Alternate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8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id="{3DCC7C87-FE23-C246-B051-F48720C09FE0}"/>
              </a:ext>
            </a:extLst>
          </p:cNvPr>
          <p:cNvSpPr/>
          <p:nvPr/>
        </p:nvSpPr>
        <p:spPr>
          <a:xfrm>
            <a:off x="98535" y="1868557"/>
            <a:ext cx="2853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2A2A2A"/>
                </a:solidFill>
                <a:latin typeface="Arial Narrow" panose="020B0606020202030204" pitchFamily="34" charset="0"/>
              </a:rPr>
              <a:t>Cerebrospinal </a:t>
            </a:r>
            <a:r>
              <a:rPr lang="pt-BR" b="1" dirty="0" err="1">
                <a:solidFill>
                  <a:srgbClr val="2A2A2A"/>
                </a:solidFill>
                <a:latin typeface="Arial Narrow" panose="020B0606020202030204" pitchFamily="34" charset="0"/>
              </a:rPr>
              <a:t>Fluid</a:t>
            </a:r>
            <a:r>
              <a:rPr lang="pt-BR" b="1" dirty="0">
                <a:solidFill>
                  <a:srgbClr val="2A2A2A"/>
                </a:solidFill>
                <a:latin typeface="Arial Narrow" panose="020B0606020202030204" pitchFamily="34" charset="0"/>
              </a:rPr>
              <a:t> </a:t>
            </a:r>
            <a:r>
              <a:rPr lang="pt-BR" b="1" dirty="0" err="1">
                <a:solidFill>
                  <a:srgbClr val="2A2A2A"/>
                </a:solidFill>
                <a:latin typeface="Arial Narrow" panose="020B0606020202030204" pitchFamily="34" charset="0"/>
              </a:rPr>
              <a:t>Analysis</a:t>
            </a:r>
            <a:r>
              <a:rPr lang="pt-BR" b="1" dirty="0">
                <a:solidFill>
                  <a:srgbClr val="2A2A2A"/>
                </a:solidFill>
                <a:latin typeface="Arial Narrow" panose="020B0606020202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99271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CLINICAL DIAGNOSIS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274320" lvl="1" indent="0" algn="ctr"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BILATERAL PANUVEITIS</a:t>
            </a:r>
          </a:p>
          <a:p>
            <a:pPr marL="274320" lvl="1" indent="0" algn="ctr">
              <a:buNone/>
            </a:pPr>
            <a:endParaRPr lang="en-US" sz="1200" dirty="0">
              <a:solidFill>
                <a:schemeClr val="tx1"/>
              </a:solidFill>
              <a:latin typeface="Gill Sans MT" panose="020B0502020104020203" pitchFamily="34" charset="77"/>
            </a:endParaRPr>
          </a:p>
          <a:p>
            <a:pPr>
              <a:buFont typeface="Wingdings" pitchFamily="2" charset="2"/>
              <a:buChar char="§"/>
            </a:pPr>
            <a:r>
              <a:rPr lang="pt-BR" dirty="0"/>
              <a:t> </a:t>
            </a:r>
            <a:r>
              <a:rPr lang="pt-BR" dirty="0" err="1"/>
              <a:t>Acute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bilateral</a:t>
            </a:r>
          </a:p>
          <a:p>
            <a:pPr>
              <a:buFont typeface="Wingdings" pitchFamily="2" charset="2"/>
              <a:buChar char="§"/>
            </a:pPr>
            <a:r>
              <a:rPr lang="pt-BR" dirty="0"/>
              <a:t> </a:t>
            </a:r>
            <a:r>
              <a:rPr lang="pt-BR" dirty="0" err="1"/>
              <a:t>Optic</a:t>
            </a:r>
            <a:r>
              <a:rPr lang="pt-BR" dirty="0"/>
              <a:t> </a:t>
            </a:r>
            <a:r>
              <a:rPr lang="pt-BR" dirty="0" err="1"/>
              <a:t>disc</a:t>
            </a:r>
            <a:r>
              <a:rPr lang="pt-BR" dirty="0"/>
              <a:t> edema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hyperemia</a:t>
            </a:r>
            <a:endParaRPr lang="pt-BR" dirty="0"/>
          </a:p>
          <a:p>
            <a:pPr>
              <a:buFont typeface="Wingdings" pitchFamily="2" charset="2"/>
              <a:buChar char="§"/>
            </a:pPr>
            <a:r>
              <a:rPr lang="pt-BR" dirty="0"/>
              <a:t> </a:t>
            </a:r>
            <a:r>
              <a:rPr lang="pt-BR" dirty="0" err="1"/>
              <a:t>Bullous</a:t>
            </a:r>
            <a:r>
              <a:rPr lang="pt-BR" dirty="0"/>
              <a:t> </a:t>
            </a:r>
            <a:r>
              <a:rPr lang="pt-BR" dirty="0" err="1"/>
              <a:t>exudative</a:t>
            </a:r>
            <a:r>
              <a:rPr lang="pt-BR" dirty="0"/>
              <a:t> </a:t>
            </a:r>
            <a:r>
              <a:rPr lang="pt-BR" dirty="0" err="1"/>
              <a:t>retinal</a:t>
            </a:r>
            <a:r>
              <a:rPr lang="pt-BR" dirty="0"/>
              <a:t> </a:t>
            </a:r>
            <a:r>
              <a:rPr lang="pt-BR" dirty="0" err="1"/>
              <a:t>detachments</a:t>
            </a:r>
            <a:endParaRPr lang="pt-BR" dirty="0"/>
          </a:p>
          <a:p>
            <a:pPr>
              <a:buFont typeface="Wingdings" pitchFamily="2" charset="2"/>
              <a:buChar char="§"/>
            </a:pPr>
            <a:r>
              <a:rPr lang="pt-BR" dirty="0"/>
              <a:t> </a:t>
            </a:r>
            <a:r>
              <a:rPr lang="pt-BR" dirty="0" err="1"/>
              <a:t>Inflammatory</a:t>
            </a:r>
            <a:r>
              <a:rPr lang="pt-BR" dirty="0"/>
              <a:t> </a:t>
            </a:r>
            <a:r>
              <a:rPr lang="pt-BR" dirty="0" err="1"/>
              <a:t>signs</a:t>
            </a:r>
            <a:r>
              <a:rPr lang="pt-BR" dirty="0"/>
              <a:t> in the </a:t>
            </a:r>
            <a:r>
              <a:rPr lang="pt-BR" dirty="0" err="1"/>
              <a:t>choroid</a:t>
            </a:r>
            <a:endParaRPr lang="pt-BR" dirty="0"/>
          </a:p>
          <a:p>
            <a:pPr>
              <a:buFont typeface="Wingdings" pitchFamily="2" charset="2"/>
              <a:buChar char="§"/>
            </a:pPr>
            <a:r>
              <a:rPr lang="pt-BR" dirty="0"/>
              <a:t> No </a:t>
            </a:r>
            <a:r>
              <a:rPr lang="pt-BR" dirty="0" err="1"/>
              <a:t>previous</a:t>
            </a:r>
            <a:r>
              <a:rPr lang="pt-BR" dirty="0"/>
              <a:t> trauma </a:t>
            </a:r>
            <a:r>
              <a:rPr lang="pt-BR" dirty="0" err="1"/>
              <a:t>or</a:t>
            </a:r>
            <a:r>
              <a:rPr lang="pt-BR" dirty="0"/>
              <a:t> ocular </a:t>
            </a:r>
            <a:r>
              <a:rPr lang="pt-BR" dirty="0" err="1"/>
              <a:t>surgery</a:t>
            </a:r>
            <a:endParaRPr lang="pt-BR" dirty="0"/>
          </a:p>
          <a:p>
            <a:pPr>
              <a:buFont typeface="Wingdings" pitchFamily="2" charset="2"/>
              <a:buChar char="§"/>
            </a:pPr>
            <a:r>
              <a:rPr lang="pt-BR" dirty="0"/>
              <a:t> </a:t>
            </a:r>
            <a:r>
              <a:rPr lang="pt-BR" dirty="0" err="1"/>
              <a:t>Headache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tinnitus</a:t>
            </a:r>
            <a:endParaRPr lang="pt-BR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D2C4223-07F2-FB4D-9C5F-A61DB5092B9B}"/>
              </a:ext>
            </a:extLst>
          </p:cNvPr>
          <p:cNvSpPr txBox="1"/>
          <p:nvPr/>
        </p:nvSpPr>
        <p:spPr>
          <a:xfrm>
            <a:off x="1144294" y="5287524"/>
            <a:ext cx="6001574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 Narrow" panose="020B0606020202030204" pitchFamily="34" charset="0"/>
              </a:rPr>
              <a:t>VOGT-KOYANAGI-HARAD</a:t>
            </a:r>
            <a:r>
              <a:rPr lang="pt-BR" sz="3200" dirty="0">
                <a:solidFill>
                  <a:srgbClr val="FFFF00"/>
                </a:solidFill>
                <a:latin typeface="Arial Narrow" panose="020B0606020202030204" pitchFamily="34" charset="0"/>
              </a:rPr>
              <a:t>A DISEASE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EE25121-A958-1148-9DAE-429D396A7458}"/>
              </a:ext>
            </a:extLst>
          </p:cNvPr>
          <p:cNvSpPr txBox="1"/>
          <p:nvPr/>
        </p:nvSpPr>
        <p:spPr>
          <a:xfrm>
            <a:off x="5618010" y="5965007"/>
            <a:ext cx="1527858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>
                <a:solidFill>
                  <a:srgbClr val="FFFF00"/>
                </a:solidFill>
                <a:latin typeface="Arial Narrow" panose="020B0606020202030204" pitchFamily="34" charset="0"/>
              </a:rPr>
              <a:t>Incomplete</a:t>
            </a:r>
            <a:r>
              <a:rPr lang="pt-BR" sz="1400" dirty="0">
                <a:solidFill>
                  <a:srgbClr val="FFFF00"/>
                </a:solidFill>
                <a:latin typeface="Arial Narrow" panose="020B0606020202030204" pitchFamily="34" charset="0"/>
              </a:rPr>
              <a:t> VKHD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A3518-60FD-4B47-9C8B-FF701506D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MANAGEMENT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CA258A-76C3-9943-AEA4-69E5C8751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2413" indent="-252413" defTabSz="330994">
              <a:spcBef>
                <a:spcPts val="1575"/>
              </a:spcBef>
              <a:buClr>
                <a:schemeClr val="accent1"/>
              </a:buClr>
              <a:buSzPct val="104000"/>
              <a:buFont typeface="Arial" panose="020B0604020202020204" pitchFamily="34" charset="0"/>
              <a:buChar char="•"/>
            </a:pPr>
            <a:r>
              <a:rPr lang="pt-BR" altLang="pt-BR" dirty="0" err="1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Pulsotherapy</a:t>
            </a:r>
            <a:r>
              <a:rPr lang="pt-BR" altLang="pt-BR" dirty="0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 - </a:t>
            </a:r>
            <a:r>
              <a:rPr lang="pt-BR" altLang="pt-BR" dirty="0" err="1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Methylprednisolone</a:t>
            </a:r>
            <a:r>
              <a:rPr lang="pt-BR" altLang="pt-BR" dirty="0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 1g </a:t>
            </a:r>
            <a:r>
              <a:rPr lang="pt-BR" altLang="pt-BR" dirty="0" err="1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daily</a:t>
            </a:r>
            <a:r>
              <a:rPr lang="pt-BR" altLang="pt-BR" dirty="0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, 3 </a:t>
            </a:r>
            <a:r>
              <a:rPr lang="pt-BR" altLang="pt-BR" dirty="0" err="1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days</a:t>
            </a:r>
            <a:r>
              <a:rPr lang="pt-BR" altLang="pt-BR" dirty="0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 </a:t>
            </a:r>
          </a:p>
          <a:p>
            <a:pPr marL="252413" indent="-252413" defTabSz="330994">
              <a:spcBef>
                <a:spcPts val="1575"/>
              </a:spcBef>
              <a:buClr>
                <a:schemeClr val="accent1"/>
              </a:buClr>
              <a:buSzPct val="104000"/>
              <a:buFont typeface="Arial" panose="020B0604020202020204" pitchFamily="34" charset="0"/>
              <a:buChar char="•"/>
            </a:pPr>
            <a:endParaRPr lang="pt-BR" altLang="pt-BR" dirty="0">
              <a:latin typeface="Arial Narrow" panose="020B0606020202030204" pitchFamily="34" charset="0"/>
              <a:ea typeface="Avenir Next Medium" charset="0"/>
              <a:cs typeface="Avenir Next Medium" charset="0"/>
              <a:sym typeface="Avenir Next Medium" charset="0"/>
            </a:endParaRPr>
          </a:p>
          <a:p>
            <a:pPr marL="252413" indent="-252413" defTabSz="330994">
              <a:spcBef>
                <a:spcPts val="1575"/>
              </a:spcBef>
              <a:buClr>
                <a:schemeClr val="accent1"/>
              </a:buClr>
              <a:buSzPct val="104000"/>
              <a:buFont typeface="Arial" panose="020B0604020202020204" pitchFamily="34" charset="0"/>
              <a:buChar char="•"/>
            </a:pPr>
            <a:r>
              <a:rPr lang="pt-BR" altLang="pt-BR" dirty="0" err="1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Followed</a:t>
            </a:r>
            <a:r>
              <a:rPr lang="pt-BR" altLang="pt-BR" dirty="0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 </a:t>
            </a:r>
            <a:r>
              <a:rPr lang="pt-BR" altLang="pt-BR" dirty="0" err="1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by</a:t>
            </a:r>
            <a:r>
              <a:rPr lang="pt-BR" altLang="pt-BR" dirty="0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 </a:t>
            </a:r>
            <a:r>
              <a:rPr lang="pt-BR" altLang="pt-BR" dirty="0" err="1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Prednisone</a:t>
            </a:r>
            <a:r>
              <a:rPr lang="pt-BR" altLang="pt-BR" dirty="0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 oral 1mg/kg </a:t>
            </a:r>
            <a:r>
              <a:rPr lang="pt-BR" altLang="pt-BR" dirty="0" err="1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daily</a:t>
            </a:r>
            <a:r>
              <a:rPr lang="pt-BR" altLang="pt-BR" dirty="0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 </a:t>
            </a:r>
            <a:r>
              <a:rPr lang="pt-BR" altLang="pt-BR" dirty="0" err="1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with</a:t>
            </a:r>
            <a:r>
              <a:rPr lang="pt-BR" altLang="pt-BR" dirty="0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 </a:t>
            </a:r>
            <a:r>
              <a:rPr lang="pt-BR" altLang="pt-BR" dirty="0" err="1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slow</a:t>
            </a:r>
            <a:r>
              <a:rPr lang="pt-BR" altLang="pt-BR" dirty="0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 </a:t>
            </a:r>
            <a:r>
              <a:rPr lang="pt-BR" altLang="pt-BR" dirty="0" err="1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tapper</a:t>
            </a:r>
            <a:r>
              <a:rPr lang="pt-BR" altLang="pt-BR" dirty="0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 (&gt;6 </a:t>
            </a:r>
            <a:r>
              <a:rPr lang="pt-BR" altLang="pt-BR" dirty="0" err="1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months</a:t>
            </a:r>
            <a:r>
              <a:rPr lang="pt-BR" altLang="pt-BR" dirty="0">
                <a:latin typeface="Arial Narrow" panose="020B0606020202030204" pitchFamily="34" charset="0"/>
                <a:ea typeface="Avenir Next Medium" charset="0"/>
                <a:cs typeface="Avenir Next Medium" charset="0"/>
                <a:sym typeface="Avenir Next Medium" charset="0"/>
              </a:rPr>
              <a:t>)</a:t>
            </a:r>
          </a:p>
          <a:p>
            <a:pPr marL="252413" indent="-252413" defTabSz="330994">
              <a:spcBef>
                <a:spcPts val="1575"/>
              </a:spcBef>
              <a:buClr>
                <a:schemeClr val="accent1"/>
              </a:buClr>
              <a:buSzPct val="104000"/>
              <a:buFont typeface="Arial" panose="020B0604020202020204" pitchFamily="34" charset="0"/>
              <a:buChar char="•"/>
            </a:pPr>
            <a:endParaRPr lang="pt-BR" altLang="pt-BR" dirty="0">
              <a:latin typeface="Arial Narrow" panose="020B0606020202030204" pitchFamily="34" charset="0"/>
              <a:ea typeface="Avenir Next Medium" charset="0"/>
              <a:cs typeface="Avenir Next Medium" charset="0"/>
              <a:sym typeface="Avenir Next Medium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6406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m">
  <a:themeElements>
    <a:clrScheme name="Origem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em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m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 clínico MNVSR" id="{B516D4F0-5C3C-8849-80B5-FD698FD8BAF4}" vid="{F008135E-0FDA-B148-B285-1EB39F090D22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Origem</Template>
  <TotalTime>4717</TotalTime>
  <Words>1221</Words>
  <Application>Microsoft Macintosh PowerPoint</Application>
  <PresentationFormat>Apresentação na tela (4:3)</PresentationFormat>
  <Paragraphs>348</Paragraphs>
  <Slides>25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4" baseType="lpstr">
      <vt:lpstr>Arial</vt:lpstr>
      <vt:lpstr>Arial Narrow</vt:lpstr>
      <vt:lpstr>Bookman Old Style</vt:lpstr>
      <vt:lpstr>Calibri</vt:lpstr>
      <vt:lpstr>Cambria</vt:lpstr>
      <vt:lpstr>Gill Sans MT</vt:lpstr>
      <vt:lpstr>Wingdings</vt:lpstr>
      <vt:lpstr>Wingdings 3</vt:lpstr>
      <vt:lpstr>Origem</vt:lpstr>
      <vt:lpstr>Apresentação do PowerPoint</vt:lpstr>
      <vt:lpstr>PRESENTATION</vt:lpstr>
      <vt:lpstr>PRESENTATION</vt:lpstr>
      <vt:lpstr>Apresentação do PowerPoint</vt:lpstr>
      <vt:lpstr>Apresentação do PowerPoint</vt:lpstr>
      <vt:lpstr>Apresentação do PowerPoint</vt:lpstr>
      <vt:lpstr>SISTEMIC WORK-UP</vt:lpstr>
      <vt:lpstr>CLINICAL DIAGNOSIS</vt:lpstr>
      <vt:lpstr>MANAGEMENT</vt:lpstr>
      <vt:lpstr>FOLLOW-UP</vt:lpstr>
      <vt:lpstr>FOLLOW-UP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FOLLOW-UP (M29 )</vt:lpstr>
      <vt:lpstr>FOLLOW-UP (M29 )</vt:lpstr>
      <vt:lpstr>FOLLOW-UP  </vt:lpstr>
      <vt:lpstr>FOLLOW-UP  </vt:lpstr>
      <vt:lpstr>FOLLOW-UP  </vt:lpstr>
      <vt:lpstr>FOLLOW-UP  </vt:lpstr>
      <vt:lpstr>Apresentação do PowerPoint</vt:lpstr>
      <vt:lpstr>NEOVASCULAR MEMBRANE AND UVEITIS </vt:lpstr>
      <vt:lpstr>NEOVASCULAR MEMBRANE AND UVEITIS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REPORT</dc:title>
  <dc:creator>Fernanda Souto</dc:creator>
  <cp:lastModifiedBy>Fernanda Souto</cp:lastModifiedBy>
  <cp:revision>55</cp:revision>
  <dcterms:created xsi:type="dcterms:W3CDTF">2019-09-28T23:25:00Z</dcterms:created>
  <dcterms:modified xsi:type="dcterms:W3CDTF">2019-11-26T20:16:20Z</dcterms:modified>
</cp:coreProperties>
</file>