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63" r:id="rId5"/>
    <p:sldId id="258" r:id="rId6"/>
    <p:sldId id="260" r:id="rId7"/>
    <p:sldId id="261" r:id="rId8"/>
    <p:sldId id="259" r:id="rId9"/>
    <p:sldId id="273" r:id="rId10"/>
    <p:sldId id="272" r:id="rId11"/>
    <p:sldId id="264" r:id="rId12"/>
    <p:sldId id="265" r:id="rId13"/>
    <p:sldId id="267" r:id="rId14"/>
    <p:sldId id="269" r:id="rId15"/>
    <p:sldId id="271" r:id="rId16"/>
    <p:sldId id="280" r:id="rId17"/>
    <p:sldId id="270" r:id="rId18"/>
    <p:sldId id="279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5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0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4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9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6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F4D7-D10B-4FC8-A148-234096993417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CECC-313E-4579-97BA-C7BCE88F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4877-C360-4A66-B275-8B9A804A2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339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92D050"/>
                </a:solidFill>
                <a:latin typeface="Abadi" panose="020B0604020202020204" pitchFamily="34" charset="0"/>
              </a:rPr>
              <a:t>RETINA START - Clinical</a:t>
            </a:r>
            <a:r>
              <a:rPr lang="pt-BR" sz="5400" dirty="0">
                <a:solidFill>
                  <a:srgbClr val="92D050"/>
                </a:solidFill>
                <a:latin typeface="Abadi" panose="020B0604020202020204" pitchFamily="34" charset="0"/>
              </a:rPr>
              <a:t>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8891C-99B3-4779-9E50-72CF4588A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81882" cy="2130022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TALITHA B AGUIAR</a:t>
            </a:r>
          </a:p>
          <a:p>
            <a:pPr algn="l"/>
            <a:r>
              <a:rPr lang="en-US" sz="1800" dirty="0">
                <a:solidFill>
                  <a:srgbClr val="92D050"/>
                </a:solidFill>
                <a:latin typeface="Abadi" panose="020B0604020104020204" pitchFamily="34" charset="0"/>
              </a:rPr>
              <a:t>RETINA FELLOW 1 – Ribeirão Preto School of Medicine, University of São Paulo, Ribeirão Preto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61AB8-FF49-411A-AB8B-102F6424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158398"/>
            <a:ext cx="1905000" cy="1905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67F342-6B2A-4D01-9E8D-E14ACDB87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57" y="164648"/>
            <a:ext cx="1905000" cy="185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07B71-9A98-4BCF-B3AC-6C630617CB89}"/>
              </a:ext>
            </a:extLst>
          </p:cNvPr>
          <p:cNvSpPr txBox="1"/>
          <p:nvPr/>
        </p:nvSpPr>
        <p:spPr>
          <a:xfrm>
            <a:off x="10053917" y="6171332"/>
            <a:ext cx="133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BRAVS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0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869B4-76D2-4EC1-95A1-9AADAAE0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916915"/>
            <a:ext cx="5716058" cy="28151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9BCA6-9D17-4514-BB9E-797D9CBE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910300"/>
            <a:ext cx="5745222" cy="28151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4657B9-C1DA-432B-842D-11F432B9F417}"/>
              </a:ext>
            </a:extLst>
          </p:cNvPr>
          <p:cNvCxnSpPr/>
          <p:nvPr/>
        </p:nvCxnSpPr>
        <p:spPr>
          <a:xfrm>
            <a:off x="6096000" y="1090333"/>
            <a:ext cx="0" cy="49434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F4D2760-3BF1-40B0-81D2-67CB513907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92D050"/>
                </a:solidFill>
              </a:rPr>
              <a:t>Left eye SD-OCT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6C849-4B46-43E7-AE2F-602CD743E96E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0692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59607-DF8C-46AC-8E8B-300E94FD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6" y="1264331"/>
            <a:ext cx="4932214" cy="5182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B7D475-7B6F-4743-84F0-ABA318A1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47" y="1264331"/>
            <a:ext cx="4999153" cy="51820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C81319-B589-4DBB-B194-E733358580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92D050"/>
                </a:solidFill>
              </a:rPr>
              <a:t>Left eye fluorescein angiography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3AD9-374D-4B49-B822-9FE9B6AF9B41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5BDD00-E8C4-4995-9500-B26DA2265993}"/>
              </a:ext>
            </a:extLst>
          </p:cNvPr>
          <p:cNvCxnSpPr>
            <a:cxnSpLocks/>
          </p:cNvCxnSpPr>
          <p:nvPr/>
        </p:nvCxnSpPr>
        <p:spPr>
          <a:xfrm flipH="1">
            <a:off x="7897906" y="2283282"/>
            <a:ext cx="313764" cy="35949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843DCE-C49E-4C41-AE73-0A1B8F11F24D}"/>
              </a:ext>
            </a:extLst>
          </p:cNvPr>
          <p:cNvCxnSpPr>
            <a:cxnSpLocks/>
          </p:cNvCxnSpPr>
          <p:nvPr/>
        </p:nvCxnSpPr>
        <p:spPr>
          <a:xfrm flipH="1" flipV="1">
            <a:off x="9547412" y="4597914"/>
            <a:ext cx="439270" cy="359568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D4DDE9-1B1E-4B1D-B1A2-C6384DBAB571}"/>
              </a:ext>
            </a:extLst>
          </p:cNvPr>
          <p:cNvCxnSpPr>
            <a:cxnSpLocks/>
          </p:cNvCxnSpPr>
          <p:nvPr/>
        </p:nvCxnSpPr>
        <p:spPr>
          <a:xfrm flipH="1" flipV="1">
            <a:off x="7678271" y="5369858"/>
            <a:ext cx="219635" cy="50202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8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E427-FA37-4B0A-9D58-20A85575DE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92D050"/>
                </a:solidFill>
              </a:rPr>
              <a:t>Left eye fluorescein angiography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BBBF3-3A4A-4C78-9A4A-5D2BDC5E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33" y="1238250"/>
            <a:ext cx="4785886" cy="4932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8D7E0-FDD6-4F19-BAAD-9AFF6641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77" y="1236396"/>
            <a:ext cx="4785887" cy="4931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2BD57-D671-4524-8799-13A6E61FEC38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EE6A84-B026-4F85-9D06-AF92E98564F9}"/>
              </a:ext>
            </a:extLst>
          </p:cNvPr>
          <p:cNvCxnSpPr>
            <a:cxnSpLocks/>
          </p:cNvCxnSpPr>
          <p:nvPr/>
        </p:nvCxnSpPr>
        <p:spPr>
          <a:xfrm flipV="1">
            <a:off x="8088484" y="2561959"/>
            <a:ext cx="519953" cy="31376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21FD-04DF-41A8-A224-A43E066C6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And the fellow eye?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807D8-9904-4867-9FFB-D311243FE897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9848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ACE78A-BF59-4C11-80B8-56CE665FE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92D050"/>
                </a:solidFill>
              </a:rPr>
              <a:t>Right eye fluorescein angiography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E51A2-3163-44A1-ADB5-D1826588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43" y="1830390"/>
            <a:ext cx="3830292" cy="3990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6F539-0373-4130-8B1B-D0714355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8" y="1830390"/>
            <a:ext cx="3800581" cy="3978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54C38-2A54-45A6-88E6-A110C71A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09" y="1830390"/>
            <a:ext cx="3811915" cy="399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8C5B0-192D-4F8B-8125-2C9E5D5C297B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F410B6-B66C-4BD6-A765-8B56029EE73D}"/>
              </a:ext>
            </a:extLst>
          </p:cNvPr>
          <p:cNvCxnSpPr>
            <a:cxnSpLocks/>
          </p:cNvCxnSpPr>
          <p:nvPr/>
        </p:nvCxnSpPr>
        <p:spPr>
          <a:xfrm flipH="1">
            <a:off x="10291482" y="2976283"/>
            <a:ext cx="439270" cy="259976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737CF2-6381-42BF-BAC6-7FF0149C967D}"/>
              </a:ext>
            </a:extLst>
          </p:cNvPr>
          <p:cNvCxnSpPr>
            <a:cxnSpLocks/>
          </p:cNvCxnSpPr>
          <p:nvPr/>
        </p:nvCxnSpPr>
        <p:spPr>
          <a:xfrm flipH="1">
            <a:off x="1698908" y="3011116"/>
            <a:ext cx="439270" cy="259976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9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7D72-46EF-411A-905C-63EB816BA3D2}"/>
              </a:ext>
            </a:extLst>
          </p:cNvPr>
          <p:cNvSpPr txBox="1">
            <a:spLocks/>
          </p:cNvSpPr>
          <p:nvPr/>
        </p:nvSpPr>
        <p:spPr>
          <a:xfrm>
            <a:off x="838200" y="723331"/>
            <a:ext cx="10515600" cy="5513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92D050"/>
                </a:solidFill>
              </a:rPr>
              <a:t>Diferential</a:t>
            </a:r>
            <a:r>
              <a:rPr lang="en-US" sz="3600" dirty="0">
                <a:solidFill>
                  <a:srgbClr val="92D050"/>
                </a:solidFill>
              </a:rPr>
              <a:t> Diagnosis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Vogt-</a:t>
            </a:r>
            <a:r>
              <a:rPr lang="en-US" dirty="0" err="1"/>
              <a:t>Koyanagi</a:t>
            </a:r>
            <a:r>
              <a:rPr lang="en-US" dirty="0"/>
              <a:t>-Harada Syndrome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Masquerade Syndrome</a:t>
            </a:r>
          </a:p>
          <a:p>
            <a:pPr marL="0" indent="0" algn="just">
              <a:buNone/>
            </a:pPr>
            <a:r>
              <a:rPr lang="pt-BR" dirty="0"/>
              <a:t>Central </a:t>
            </a:r>
            <a:r>
              <a:rPr lang="pt-BR" dirty="0" err="1"/>
              <a:t>Serous</a:t>
            </a:r>
            <a:r>
              <a:rPr lang="pt-BR" dirty="0"/>
              <a:t> </a:t>
            </a:r>
            <a:r>
              <a:rPr lang="pt-BR" dirty="0" err="1"/>
              <a:t>Chorioretinopathy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Tuberculosis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err="1"/>
              <a:t>Sifilis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EPPMA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MEWDS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5CF0-4311-4F4D-8FB1-B8C49244E9F9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928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7D72-46EF-411A-905C-63EB816BA3D2}"/>
              </a:ext>
            </a:extLst>
          </p:cNvPr>
          <p:cNvSpPr txBox="1">
            <a:spLocks/>
          </p:cNvSpPr>
          <p:nvPr/>
        </p:nvSpPr>
        <p:spPr>
          <a:xfrm>
            <a:off x="838200" y="723331"/>
            <a:ext cx="10515600" cy="5513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92D050"/>
                </a:solidFill>
              </a:rPr>
              <a:t>Systemic investigation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Toxoplasmosis: IgG and IgM negative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VDRL/ Ft-ABS: Negative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HIV: Negative</a:t>
            </a:r>
          </a:p>
          <a:p>
            <a:pPr marL="0" indent="0" algn="just">
              <a:buNone/>
            </a:pPr>
            <a:r>
              <a:rPr lang="en-US" dirty="0"/>
              <a:t>Cytomegalovirus: IgG and IgM negative</a:t>
            </a:r>
          </a:p>
          <a:p>
            <a:pPr marL="0" indent="0" algn="just">
              <a:buNone/>
            </a:pPr>
            <a:r>
              <a:rPr lang="en-US" dirty="0"/>
              <a:t>Hepatitis: Negative</a:t>
            </a:r>
          </a:p>
          <a:p>
            <a:pPr marL="0" indent="0" algn="just">
              <a:buNone/>
            </a:pPr>
            <a:r>
              <a:rPr lang="en-US" dirty="0"/>
              <a:t>VHS and C-</a:t>
            </a:r>
            <a:r>
              <a:rPr lang="en-US" dirty="0" err="1"/>
              <a:t>reative</a:t>
            </a:r>
            <a:r>
              <a:rPr lang="en-US" dirty="0"/>
              <a:t> protein: Negative</a:t>
            </a:r>
          </a:p>
          <a:p>
            <a:pPr marL="0" indent="0" algn="just">
              <a:buNone/>
            </a:pPr>
            <a:r>
              <a:rPr lang="en-US" dirty="0" err="1"/>
              <a:t>Torax</a:t>
            </a:r>
            <a:r>
              <a:rPr lang="en-US" dirty="0"/>
              <a:t> X Ray: NWN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5CF0-4311-4F4D-8FB1-B8C49244E9F9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7075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21FD-04DF-41A8-A224-A43E066C6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5225"/>
            <a:ext cx="9144000" cy="106754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Vaccine associated uveitis</a:t>
            </a:r>
            <a:br>
              <a:rPr lang="en-US" sz="3200" dirty="0">
                <a:solidFill>
                  <a:srgbClr val="92D050"/>
                </a:solidFill>
              </a:rPr>
            </a:br>
            <a:br>
              <a:rPr lang="en-US" sz="2000" dirty="0">
                <a:solidFill>
                  <a:srgbClr val="92D050"/>
                </a:solidFill>
              </a:rPr>
            </a:br>
            <a:r>
              <a:rPr lang="en-US" sz="2000" dirty="0">
                <a:solidFill>
                  <a:srgbClr val="92D050"/>
                </a:solidFill>
              </a:rPr>
              <a:t>The autoimmune/inflammatory syndrome induced by adjuvants (ASIA)/ </a:t>
            </a:r>
            <a:r>
              <a:rPr lang="en-US" sz="2000" dirty="0" err="1">
                <a:solidFill>
                  <a:srgbClr val="92D050"/>
                </a:solidFill>
              </a:rPr>
              <a:t>Shoenfeld’s</a:t>
            </a:r>
            <a:r>
              <a:rPr lang="en-US" sz="2000" dirty="0">
                <a:solidFill>
                  <a:srgbClr val="92D050"/>
                </a:solidFill>
              </a:rPr>
              <a:t> syndrome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F9D23-F563-4E8A-A99C-913DEF19ED10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6199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7D72-46EF-411A-905C-63EB816BA3D2}"/>
              </a:ext>
            </a:extLst>
          </p:cNvPr>
          <p:cNvSpPr txBox="1">
            <a:spLocks/>
          </p:cNvSpPr>
          <p:nvPr/>
        </p:nvSpPr>
        <p:spPr>
          <a:xfrm>
            <a:off x="838200" y="723331"/>
            <a:ext cx="10515600" cy="5513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92D050"/>
                </a:solidFill>
              </a:rPr>
              <a:t>Follow up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Patient was treated with 80mg/day oral Prednisone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5CF0-4311-4F4D-8FB1-B8C49244E9F9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2106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6DDC2-3C5C-44AC-A576-75688EA6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5" y="997619"/>
            <a:ext cx="5291667" cy="493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890EE-3722-4868-84D2-DA13CADD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3" y="586422"/>
            <a:ext cx="5449953" cy="5435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5B1C86-20C0-41FF-AFC7-BBAA3B720EB0}"/>
              </a:ext>
            </a:extLst>
          </p:cNvPr>
          <p:cNvSpPr/>
          <p:nvPr/>
        </p:nvSpPr>
        <p:spPr>
          <a:xfrm>
            <a:off x="219967" y="380306"/>
            <a:ext cx="11057631" cy="5748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761AA-F0DB-46E8-B8E1-1B747D84D4A0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903429-B07E-479A-8DBC-CD06BA49284B}"/>
              </a:ext>
            </a:extLst>
          </p:cNvPr>
          <p:cNvSpPr txBox="1"/>
          <p:nvPr/>
        </p:nvSpPr>
        <p:spPr>
          <a:xfrm>
            <a:off x="485183" y="586422"/>
            <a:ext cx="873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												5 days after treatment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78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B5CB-18BD-41ED-99D3-3AF7A5B5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ID: Female, 65y, housemaid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Floaters, photopsia and progressive blurred vision in left eye for the past 3 days. There was no trauma or pain complaining.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5FADF-B990-4197-9FD6-45A3EFECCB14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2320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FEBE14-7EE8-47E0-9D1F-6AE5554AD5BA}"/>
              </a:ext>
            </a:extLst>
          </p:cNvPr>
          <p:cNvGrpSpPr/>
          <p:nvPr/>
        </p:nvGrpSpPr>
        <p:grpSpPr>
          <a:xfrm>
            <a:off x="385111" y="257175"/>
            <a:ext cx="6308513" cy="3086660"/>
            <a:chOff x="385111" y="257175"/>
            <a:chExt cx="6308513" cy="30866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2521D9-62CC-4B26-99C8-DB6E2603F289}"/>
                </a:ext>
              </a:extLst>
            </p:cNvPr>
            <p:cNvSpPr/>
            <p:nvPr/>
          </p:nvSpPr>
          <p:spPr>
            <a:xfrm>
              <a:off x="385111" y="257175"/>
              <a:ext cx="6308513" cy="308666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E8E93C-A2E7-44B1-BD4B-0E0C8A5B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723" y="329420"/>
              <a:ext cx="2950979" cy="29376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050DFA-AA97-4A41-90FF-5BF5F75C2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112" y="329420"/>
              <a:ext cx="3030076" cy="293765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F549A2-87FF-4097-9A81-A3A54698159F}"/>
              </a:ext>
            </a:extLst>
          </p:cNvPr>
          <p:cNvGrpSpPr/>
          <p:nvPr/>
        </p:nvGrpSpPr>
        <p:grpSpPr>
          <a:xfrm>
            <a:off x="385110" y="3441920"/>
            <a:ext cx="6308513" cy="3086660"/>
            <a:chOff x="385110" y="3441920"/>
            <a:chExt cx="6308513" cy="30866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9A7E82-23A5-4D64-B6CB-BC27856F94E3}"/>
                </a:ext>
              </a:extLst>
            </p:cNvPr>
            <p:cNvSpPr/>
            <p:nvPr/>
          </p:nvSpPr>
          <p:spPr>
            <a:xfrm>
              <a:off x="385110" y="3441920"/>
              <a:ext cx="6308513" cy="308666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7AF9D8-E257-438B-8E22-87869113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601" y="3516421"/>
              <a:ext cx="2951101" cy="29376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C26048-2812-4AE2-ADE6-8B8AD2A8E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193" y="3516422"/>
              <a:ext cx="3051415" cy="29376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885137A-85A4-4E54-B99E-39F1262D2961}"/>
              </a:ext>
            </a:extLst>
          </p:cNvPr>
          <p:cNvSpPr txBox="1"/>
          <p:nvPr/>
        </p:nvSpPr>
        <p:spPr>
          <a:xfrm>
            <a:off x="6734783" y="329420"/>
            <a:ext cx="2510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</a:t>
            </a:r>
          </a:p>
          <a:p>
            <a:r>
              <a:rPr lang="en-US" dirty="0"/>
              <a:t>VA: 20/80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days after treatment</a:t>
            </a:r>
          </a:p>
          <a:p>
            <a:r>
              <a:rPr lang="en-US" dirty="0"/>
              <a:t>VA: 20/50</a:t>
            </a:r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2650D-973D-4BD0-95CA-5B83114F81A9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6589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B5CB-18BD-41ED-99D3-3AF7A5B5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PH</a:t>
            </a:r>
            <a:r>
              <a:rPr lang="en-US" dirty="0"/>
              <a:t>: Hypertension. Denies tuberculosis, sexual or other infections. Denies animal contact or recent trips.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OH: NWN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FH: Son and husband diagnosed with leprosy. She had BCG vaccine for this reason. Reported edema and hyperemia at the injection site for 3 days.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5FADF-B990-4197-9FD6-45A3EFECCB14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611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093B-DD92-48E6-A49D-1466EC15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Physical exam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9885F-0FEE-4C32-A7A0-85271A5A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04" y="879889"/>
            <a:ext cx="4206605" cy="509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E294A-055D-43EF-A885-8EF0FA4567B4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4492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03D790-25A9-40BA-9B6D-E199D413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513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rgbClr val="92D050"/>
                </a:solidFill>
              </a:rPr>
              <a:t>Ocular exam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VA OD: 20/30</a:t>
            </a:r>
          </a:p>
          <a:p>
            <a:pPr marL="0" indent="0" algn="just">
              <a:buNone/>
            </a:pPr>
            <a:r>
              <a:rPr lang="en-US" dirty="0"/>
              <a:t>      OS: 20/80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BIO OD: Clear cornea, nuclear cataract 2+</a:t>
            </a:r>
          </a:p>
          <a:p>
            <a:pPr marL="0" indent="0" algn="just">
              <a:buNone/>
            </a:pPr>
            <a:r>
              <a:rPr lang="en-US" dirty="0"/>
              <a:t>        OS: Clear cornea, normal depth anterior chamber, with clear content, nuclear cataract 2+, rare cells in anterior vitreous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IOP OD: 14 mmHg</a:t>
            </a:r>
          </a:p>
          <a:p>
            <a:pPr marL="0" indent="0" algn="just">
              <a:buNone/>
            </a:pPr>
            <a:r>
              <a:rPr lang="en-US" dirty="0"/>
              <a:t>       OS: 13 mmHg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74EBF-ECDF-4A1E-9974-0E53CAA4F914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9727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B29EA-E348-4743-BA7E-BC4F1049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9" y="403168"/>
            <a:ext cx="5845047" cy="5639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21EA1-410C-4D2F-BF77-DA74CACC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46" y="532828"/>
            <a:ext cx="5677392" cy="5662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11FE79-9F8F-4388-B1CE-0F727DFB2C7B}"/>
              </a:ext>
            </a:extLst>
          </p:cNvPr>
          <p:cNvSpPr/>
          <p:nvPr/>
        </p:nvSpPr>
        <p:spPr>
          <a:xfrm>
            <a:off x="5988423" y="380306"/>
            <a:ext cx="4742329" cy="30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DEE231-81F8-456B-B3CC-FEF6F0D7091F}"/>
              </a:ext>
            </a:extLst>
          </p:cNvPr>
          <p:cNvSpPr/>
          <p:nvPr/>
        </p:nvSpPr>
        <p:spPr>
          <a:xfrm>
            <a:off x="219967" y="380306"/>
            <a:ext cx="11057631" cy="43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AFDDA-6D48-4ABF-BA82-3B748D4FB692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3FA43C-AA7C-4A26-974E-C68CDCD63A6B}"/>
              </a:ext>
            </a:extLst>
          </p:cNvPr>
          <p:cNvCxnSpPr>
            <a:cxnSpLocks/>
          </p:cNvCxnSpPr>
          <p:nvPr/>
        </p:nvCxnSpPr>
        <p:spPr>
          <a:xfrm flipH="1">
            <a:off x="9233647" y="1506071"/>
            <a:ext cx="439270" cy="259976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770CF2-8114-4868-B682-0BA7ED19E348}"/>
              </a:ext>
            </a:extLst>
          </p:cNvPr>
          <p:cNvCxnSpPr>
            <a:cxnSpLocks/>
          </p:cNvCxnSpPr>
          <p:nvPr/>
        </p:nvCxnSpPr>
        <p:spPr>
          <a:xfrm flipH="1">
            <a:off x="9538447" y="3406589"/>
            <a:ext cx="439270" cy="259976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7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9C196-6368-4B2F-ADAC-8D0AD72C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3" y="597924"/>
            <a:ext cx="5677392" cy="5662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0A0A6-0351-466E-A94B-D5377461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59" y="768601"/>
            <a:ext cx="5715495" cy="56469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0B7C9B-B0AF-4DA7-8989-DF8C0E8801F6}"/>
              </a:ext>
            </a:extLst>
          </p:cNvPr>
          <p:cNvSpPr/>
          <p:nvPr/>
        </p:nvSpPr>
        <p:spPr>
          <a:xfrm>
            <a:off x="242047" y="618991"/>
            <a:ext cx="11331388" cy="44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9A1F2-7F64-4EBE-A5C9-F4B37AB515BC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54E1E2-D779-4C5A-B294-B9F6066E8463}"/>
              </a:ext>
            </a:extLst>
          </p:cNvPr>
          <p:cNvCxnSpPr>
            <a:cxnSpLocks/>
          </p:cNvCxnSpPr>
          <p:nvPr/>
        </p:nvCxnSpPr>
        <p:spPr>
          <a:xfrm flipV="1">
            <a:off x="8032376" y="4563035"/>
            <a:ext cx="376518" cy="242048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5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BC77-0895-4B92-80E8-AB841C4D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64FA-C811-44F3-B151-A888456B6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2DB405-382E-4019-B78D-091796C99627}"/>
              </a:ext>
            </a:extLst>
          </p:cNvPr>
          <p:cNvGrpSpPr/>
          <p:nvPr/>
        </p:nvGrpSpPr>
        <p:grpSpPr>
          <a:xfrm>
            <a:off x="6237002" y="286871"/>
            <a:ext cx="5550553" cy="5804366"/>
            <a:chOff x="6237002" y="286871"/>
            <a:chExt cx="5550553" cy="5804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59FD9-56E9-4873-AB54-08826F92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7002" y="499210"/>
              <a:ext cx="5550553" cy="559202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70B17C-3F52-4002-91D3-DECF96070226}"/>
                </a:ext>
              </a:extLst>
            </p:cNvPr>
            <p:cNvSpPr/>
            <p:nvPr/>
          </p:nvSpPr>
          <p:spPr>
            <a:xfrm>
              <a:off x="6237002" y="286871"/>
              <a:ext cx="5550553" cy="27790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E7E8BB-CDDB-4A1A-9207-772F390D5C24}"/>
              </a:ext>
            </a:extLst>
          </p:cNvPr>
          <p:cNvGrpSpPr/>
          <p:nvPr/>
        </p:nvGrpSpPr>
        <p:grpSpPr>
          <a:xfrm>
            <a:off x="697198" y="188259"/>
            <a:ext cx="5461555" cy="6304616"/>
            <a:chOff x="697198" y="188259"/>
            <a:chExt cx="5461555" cy="6304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108522-17B2-46C0-8342-92657FB04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198" y="766762"/>
              <a:ext cx="5398802" cy="53244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EBB42F-7526-4DD3-9EA1-A01E4F1815FC}"/>
                </a:ext>
              </a:extLst>
            </p:cNvPr>
            <p:cNvSpPr/>
            <p:nvPr/>
          </p:nvSpPr>
          <p:spPr>
            <a:xfrm>
              <a:off x="6033246" y="188259"/>
              <a:ext cx="125507" cy="630461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1716A7-FAB8-42D2-B252-C8D99F79CFFE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908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0D396-D5DD-4165-A309-EBCC00BC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32" y="1690688"/>
            <a:ext cx="7574936" cy="36807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8E0D88-56F2-41AC-B737-9696CE9695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92D050"/>
                </a:solidFill>
              </a:rPr>
              <a:t>Right eye SD-OCT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A7A71-D583-4762-BCBB-1521CD312045}"/>
              </a:ext>
            </a:extLst>
          </p:cNvPr>
          <p:cNvSpPr txBox="1"/>
          <p:nvPr/>
        </p:nvSpPr>
        <p:spPr>
          <a:xfrm>
            <a:off x="9834283" y="6463553"/>
            <a:ext cx="207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BRAVS 2020 – Talitha B Aguiar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9956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408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Office Theme</vt:lpstr>
      <vt:lpstr>RETINA START - Clinical Case</vt:lpstr>
      <vt:lpstr>PowerPoint Presentation</vt:lpstr>
      <vt:lpstr>PowerPoint Presentation</vt:lpstr>
      <vt:lpstr>Physical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 fellow eye?</vt:lpstr>
      <vt:lpstr>Right eye fluorescein angiography</vt:lpstr>
      <vt:lpstr>PowerPoint Presentation</vt:lpstr>
      <vt:lpstr>PowerPoint Presentation</vt:lpstr>
      <vt:lpstr>Vaccine associated uveitis  The autoimmune/inflammatory syndrome induced by adjuvants (ASIA)/ Shoenfeld’s syndrome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</dc:title>
  <dc:creator>talit</dc:creator>
  <cp:lastModifiedBy>talit</cp:lastModifiedBy>
  <cp:revision>7</cp:revision>
  <dcterms:created xsi:type="dcterms:W3CDTF">2019-12-01T15:30:59Z</dcterms:created>
  <dcterms:modified xsi:type="dcterms:W3CDTF">2019-12-01T21:27:25Z</dcterms:modified>
</cp:coreProperties>
</file>