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8800425" cy="16200438"/>
  <p:notesSz cx="9144000" cy="6858000"/>
  <p:defaultTextStyle>
    <a:defPPr marL="0" marR="0" indent="0" algn="l" defTabSz="107958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5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9699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78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510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N GOMES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3841" autoAdjust="0"/>
  </p:normalViewPr>
  <p:slideViewPr>
    <p:cSldViewPr snapToGrid="0">
      <p:cViewPr>
        <p:scale>
          <a:sx n="49" d="100"/>
          <a:sy n="49" d="100"/>
        </p:scale>
        <p:origin x="-176" y="168"/>
      </p:cViewPr>
      <p:guideLst>
        <p:guide orient="horz" pos="510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8862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1pPr>
    <a:lvl2pPr indent="269896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2pPr>
    <a:lvl3pPr indent="539791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3pPr>
    <a:lvl4pPr indent="809687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4pPr>
    <a:lvl5pPr indent="1079585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5pPr>
    <a:lvl6pPr indent="1349481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6pPr>
    <a:lvl7pPr indent="1619376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7pPr>
    <a:lvl8pPr indent="1889272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8pPr>
    <a:lvl9pPr indent="2159170" defTabSz="539791" latinLnBrk="0">
      <a:lnSpc>
        <a:spcPct val="117999"/>
      </a:lnSpc>
      <a:defRPr sz="252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5709461" y="2721167"/>
            <a:ext cx="17381510" cy="5484526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709461" y="8374447"/>
            <a:ext cx="17381510" cy="18773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669"/>
            </a:lvl1pPr>
            <a:lvl2pPr marL="0" indent="0" algn="ctr">
              <a:spcBef>
                <a:spcPts val="0"/>
              </a:spcBef>
              <a:buSzTx/>
              <a:buNone/>
              <a:defRPr sz="5669"/>
            </a:lvl2pPr>
            <a:lvl3pPr marL="0" indent="0" algn="ctr">
              <a:spcBef>
                <a:spcPts val="0"/>
              </a:spcBef>
              <a:buSzTx/>
              <a:buNone/>
              <a:defRPr sz="5669"/>
            </a:lvl3pPr>
            <a:lvl4pPr marL="0" indent="0" algn="ctr">
              <a:spcBef>
                <a:spcPts val="0"/>
              </a:spcBef>
              <a:buSzTx/>
              <a:buNone/>
              <a:defRPr sz="5669"/>
            </a:lvl4pPr>
            <a:lvl5pPr marL="0" indent="0" algn="ctr">
              <a:spcBef>
                <a:spcPts val="0"/>
              </a:spcBef>
              <a:buSzTx/>
              <a:buNone/>
              <a:defRPr sz="5669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709461" y="10568254"/>
            <a:ext cx="17381510" cy="76502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65" i="1"/>
            </a:lvl1pPr>
            <a:lvl2pPr marL="984243" indent="-492122" algn="ctr">
              <a:spcBef>
                <a:spcPts val="0"/>
              </a:spcBef>
              <a:defRPr sz="3465" i="1"/>
            </a:lvl2pPr>
            <a:lvl3pPr marL="1476365" indent="-492122" algn="ctr">
              <a:spcBef>
                <a:spcPts val="0"/>
              </a:spcBef>
              <a:defRPr sz="3465" i="1"/>
            </a:lvl3pPr>
            <a:lvl4pPr marL="1968487" indent="-492122" algn="ctr">
              <a:spcBef>
                <a:spcPts val="0"/>
              </a:spcBef>
              <a:defRPr sz="3465" i="1"/>
            </a:lvl4pPr>
            <a:lvl5pPr marL="2460609" indent="-492122" algn="ctr">
              <a:spcBef>
                <a:spcPts val="0"/>
              </a:spcBef>
              <a:defRPr sz="3465" i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3"/>
          </p:nvPr>
        </p:nvSpPr>
        <p:spPr>
          <a:xfrm>
            <a:off x="5709458" y="7083942"/>
            <a:ext cx="17381510" cy="102002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sz="half" idx="13"/>
          </p:nvPr>
        </p:nvSpPr>
        <p:spPr>
          <a:xfrm>
            <a:off x="6300093" y="1118004"/>
            <a:ext cx="16200239" cy="9808860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5709461" y="11158897"/>
            <a:ext cx="17381510" cy="2362565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709461" y="13542552"/>
            <a:ext cx="17381510" cy="18773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669"/>
            </a:lvl1pPr>
            <a:lvl2pPr marL="0" indent="0" algn="ctr">
              <a:spcBef>
                <a:spcPts val="0"/>
              </a:spcBef>
              <a:buSzTx/>
              <a:buNone/>
              <a:defRPr sz="5669"/>
            </a:lvl2pPr>
            <a:lvl3pPr marL="0" indent="0" algn="ctr">
              <a:spcBef>
                <a:spcPts val="0"/>
              </a:spcBef>
              <a:buSzTx/>
              <a:buNone/>
              <a:defRPr sz="5669"/>
            </a:lvl3pPr>
            <a:lvl4pPr marL="0" indent="0" algn="ctr">
              <a:spcBef>
                <a:spcPts val="0"/>
              </a:spcBef>
              <a:buSzTx/>
              <a:buNone/>
              <a:defRPr sz="5669"/>
            </a:lvl4pPr>
            <a:lvl5pPr marL="0" indent="0" algn="ctr">
              <a:spcBef>
                <a:spcPts val="0"/>
              </a:spcBef>
              <a:buSzTx/>
              <a:buNone/>
              <a:defRPr sz="5669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5709461" y="5357956"/>
            <a:ext cx="17381510" cy="5484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14758813" y="1054715"/>
            <a:ext cx="8859507" cy="13648029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5182111" y="1054715"/>
            <a:ext cx="8859507" cy="6623618"/>
          </a:xfrm>
          <a:prstGeom prst="rect">
            <a:avLst/>
          </a:prstGeom>
        </p:spPr>
        <p:txBody>
          <a:bodyPr anchor="b"/>
          <a:lstStyle>
            <a:lvl1pPr>
              <a:defRPr sz="9449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182111" y="7847089"/>
            <a:ext cx="8859507" cy="683456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669"/>
            </a:lvl1pPr>
            <a:lvl2pPr marL="0" indent="0" algn="ctr">
              <a:spcBef>
                <a:spcPts val="0"/>
              </a:spcBef>
              <a:buSzTx/>
              <a:buNone/>
              <a:defRPr sz="5669"/>
            </a:lvl2pPr>
            <a:lvl3pPr marL="0" indent="0" algn="ctr">
              <a:spcBef>
                <a:spcPts val="0"/>
              </a:spcBef>
              <a:buSzTx/>
              <a:buNone/>
              <a:defRPr sz="5669"/>
            </a:lvl3pPr>
            <a:lvl4pPr marL="0" indent="0" algn="ctr">
              <a:spcBef>
                <a:spcPts val="0"/>
              </a:spcBef>
              <a:buSzTx/>
              <a:buNone/>
              <a:defRPr sz="5669"/>
            </a:lvl4pPr>
            <a:lvl5pPr marL="0" indent="0" algn="ctr">
              <a:spcBef>
                <a:spcPts val="0"/>
              </a:spcBef>
              <a:buSzTx/>
              <a:buNone/>
              <a:defRPr sz="5669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5182108" y="4303246"/>
            <a:ext cx="18436209" cy="1044169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quarter" idx="13"/>
          </p:nvPr>
        </p:nvSpPr>
        <p:spPr>
          <a:xfrm>
            <a:off x="14758813" y="4303246"/>
            <a:ext cx="8859507" cy="10441690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182111" y="4303246"/>
            <a:ext cx="8859507" cy="10441690"/>
          </a:xfrm>
          <a:prstGeom prst="rect">
            <a:avLst/>
          </a:prstGeom>
        </p:spPr>
        <p:txBody>
          <a:bodyPr/>
          <a:lstStyle>
            <a:lvl1pPr marL="515222" indent="-515222">
              <a:spcBef>
                <a:spcPts val="4983"/>
              </a:spcBef>
              <a:defRPr sz="4095"/>
            </a:lvl1pPr>
            <a:lvl2pPr marL="894858" indent="-515222">
              <a:spcBef>
                <a:spcPts val="4983"/>
              </a:spcBef>
              <a:defRPr sz="4095"/>
            </a:lvl2pPr>
            <a:lvl3pPr marL="1274495" indent="-515222">
              <a:spcBef>
                <a:spcPts val="4983"/>
              </a:spcBef>
              <a:defRPr sz="4095"/>
            </a:lvl3pPr>
            <a:lvl4pPr marL="1654131" indent="-515222">
              <a:spcBef>
                <a:spcPts val="4983"/>
              </a:spcBef>
              <a:defRPr sz="4095"/>
            </a:lvl4pPr>
            <a:lvl5pPr marL="2033771" indent="-515222">
              <a:spcBef>
                <a:spcPts val="4983"/>
              </a:spcBef>
              <a:defRPr sz="4095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4111773" y="15441046"/>
            <a:ext cx="565629" cy="41642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5182108" y="2109431"/>
            <a:ext cx="18436209" cy="11981577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4758813" y="8458822"/>
            <a:ext cx="8859507" cy="6265017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4758813" y="1476602"/>
            <a:ext cx="8859507" cy="6265017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half" idx="15"/>
          </p:nvPr>
        </p:nvSpPr>
        <p:spPr>
          <a:xfrm>
            <a:off x="5182111" y="1476601"/>
            <a:ext cx="8859507" cy="13247237"/>
          </a:xfrm>
          <a:prstGeom prst="rect">
            <a:avLst/>
          </a:prstGeom>
        </p:spPr>
        <p:txBody>
          <a:bodyPr lIns="18141" tIns="9071" rIns="18141" bIns="9071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20000"/>
              </a:schemeClr>
            </a:gs>
            <a:gs pos="33000">
              <a:srgbClr val="E7F6FF"/>
            </a:gs>
            <a:gs pos="71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5182108" y="421885"/>
            <a:ext cx="18436209" cy="358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173" tIns="14173" rIns="14173" bIns="14173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075239" y="4680127"/>
            <a:ext cx="11280166" cy="11520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173" tIns="14173" rIns="14173" bIns="14173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4156657" y="15441043"/>
            <a:ext cx="475861" cy="416421"/>
          </a:xfrm>
          <a:prstGeom prst="rect">
            <a:avLst/>
          </a:prstGeom>
          <a:ln w="12700">
            <a:miter lim="400000"/>
          </a:ln>
        </p:spPr>
        <p:txBody>
          <a:bodyPr wrap="none" lIns="14173" tIns="14173" rIns="14173" bIns="14173">
            <a:spAutoFit/>
          </a:bodyPr>
          <a:lstStyle>
            <a:lvl1pPr>
              <a:defRPr sz="252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84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76666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168791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660912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153031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645156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137274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629399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121521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613643" marR="0" indent="-676666" algn="l" defTabSz="909545" rtl="0" latinLnBrk="0">
        <a:lnSpc>
          <a:spcPct val="100000"/>
        </a:lnSpc>
        <a:spcBef>
          <a:spcPts val="6532"/>
        </a:spcBef>
        <a:spcAft>
          <a:spcPts val="0"/>
        </a:spcAft>
        <a:buClrTx/>
        <a:buSzPct val="145000"/>
        <a:buFontTx/>
        <a:buChar char="•"/>
        <a:tabLst/>
        <a:defRPr sz="47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90954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2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YSTOIDMACULAR EDEMA IN ACUTE PRESENTATION OF CENTRAL RETINAL ARTERY OCCLUSION WITH THE PRESENCE OF CILIORETINAL ARTERY."/>
          <p:cNvSpPr txBox="1">
            <a:spLocks noGrp="1"/>
          </p:cNvSpPr>
          <p:nvPr>
            <p:ph type="ctrTitle"/>
          </p:nvPr>
        </p:nvSpPr>
        <p:spPr>
          <a:xfrm>
            <a:off x="4375641" y="276321"/>
            <a:ext cx="20154883" cy="649446"/>
          </a:xfrm>
          <a:prstGeom prst="rect">
            <a:avLst/>
          </a:prstGeom>
        </p:spPr>
        <p:txBody>
          <a:bodyPr>
            <a:noAutofit/>
          </a:bodyPr>
          <a:lstStyle>
            <a:lvl1pPr defTabSz="242635">
              <a:defRPr sz="1952">
                <a:solidFill>
                  <a:srgbClr val="011993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sz="3780" b="1" dirty="0" err="1"/>
              <a:t>Myotonic</a:t>
            </a:r>
            <a:r>
              <a:rPr lang="en-US" sz="3780" b="1" dirty="0"/>
              <a:t> dystrophy type 1: a disease with multiples ophthalmologic findings</a:t>
            </a:r>
            <a:endParaRPr lang="pt-BR" sz="3780" dirty="0"/>
          </a:p>
        </p:txBody>
      </p:sp>
      <p:sp>
        <p:nvSpPr>
          <p:cNvPr id="123" name="Central Retinal Artery Occlusion (CRAO) is an ocular emergency that leads to sudden monocular visual loss and carries a very poor prognosis¹.The incidence is estimated to be 1 in 100.000 people³ with less than 2% presenting with bilateral involvement. Risk factors are similar to other thromboembolic diseases and include hypertension, smoking, hyperlipidemia, diabetes, hypercoagulable states, and male gender.…"/>
          <p:cNvSpPr txBox="1"/>
          <p:nvPr/>
        </p:nvSpPr>
        <p:spPr>
          <a:xfrm>
            <a:off x="17532" y="4739438"/>
            <a:ext cx="9433119" cy="547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9088" tIns="79088" rIns="79088" bIns="79088" anchor="ctr">
            <a:spAutoFit/>
          </a:bodyPr>
          <a:lstStyle/>
          <a:p>
            <a:pPr algn="just" defTabSz="506182">
              <a:defRPr sz="14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2520" dirty="0"/>
              <a:t>	</a:t>
            </a:r>
            <a:endParaRPr sz="2520" dirty="0"/>
          </a:p>
        </p:txBody>
      </p:sp>
      <p:sp>
        <p:nvSpPr>
          <p:cNvPr id="125" name="Paciente masculino, de 60 anos. Apresentava queixa de baixa acuidade visual em olho esquerdo há 1 dia. Referia o &quot;centro estava claro e ao redor escuro”. De antecedentes pessoais apresentava  diabetes tipo II há 20 anos sem uso de insulina, HAS, dislipidemia, insuficiência venosa em MMII e já havia sofrido um AVC em 2014.…"/>
          <p:cNvSpPr txBox="1"/>
          <p:nvPr/>
        </p:nvSpPr>
        <p:spPr>
          <a:xfrm>
            <a:off x="398009" y="8230598"/>
            <a:ext cx="8716336" cy="2634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9088" tIns="79088" rIns="79088" bIns="79088" anchor="ctr">
            <a:spAutoFit/>
          </a:bodyPr>
          <a:lstStyle/>
          <a:p>
            <a:pPr algn="just" defTabSz="506182">
              <a:lnSpc>
                <a:spcPct val="120000"/>
              </a:lnSpc>
              <a:defRPr sz="11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 Neue"/>
              </a:defRPr>
            </a:pPr>
            <a:endParaRPr lang="pt-BR" sz="25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  <a:p>
            <a:pPr algn="just" defTabSz="506182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1575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Realizado OCT que demonstrou, hiperrefletividade das camadas internas da retina caracterizando edema intracelular e cistos intraretinianos, representando o edema extracelular  no olho esquerdo (figuras 3 e 4)."/>
          <p:cNvSpPr txBox="1"/>
          <p:nvPr/>
        </p:nvSpPr>
        <p:spPr>
          <a:xfrm>
            <a:off x="9310395" y="7699977"/>
            <a:ext cx="9953974" cy="431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9088" tIns="79088" rIns="79088" bIns="79088" anchor="ctr">
            <a:spAutoFit/>
          </a:bodyPr>
          <a:lstStyle>
            <a:lvl1pPr algn="just" defTabSz="457200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1575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sz="1260" dirty="0">
              <a:latin typeface="Calibri" panose="020F0502020204030204" pitchFamily="34" charset="0"/>
              <a:ea typeface="+mn-ea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29" name="Realizado OCT que demonstrou, hiperrefletividade das camadas internas da retina caracterizando edema intracelular e cistos intraretinianos, representando o edema extracelular  no olho esquerdo (figuras 3 e 4)."/>
          <p:cNvSpPr txBox="1"/>
          <p:nvPr/>
        </p:nvSpPr>
        <p:spPr>
          <a:xfrm>
            <a:off x="9382257" y="11327580"/>
            <a:ext cx="9953974" cy="431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9088" tIns="79088" rIns="79088" bIns="79088" anchor="ctr">
            <a:spAutoFit/>
          </a:bodyPr>
          <a:lstStyle>
            <a:lvl1pPr algn="just" defTabSz="457200">
              <a:lnSpc>
                <a:spcPct val="120000"/>
              </a:lnSpc>
              <a:defRPr sz="1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1575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sz="1575" dirty="0">
              <a:latin typeface="Calibri" panose="020F0502020204030204" pitchFamily="34" charset="0"/>
              <a:ea typeface="+mn-ea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32" name="CaixaDeTexto 2"/>
          <p:cNvSpPr txBox="1"/>
          <p:nvPr/>
        </p:nvSpPr>
        <p:spPr>
          <a:xfrm>
            <a:off x="5139780" y="923908"/>
            <a:ext cx="19340581" cy="402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9088" tIns="79088" rIns="79088" bIns="79088" anchor="ctr">
            <a:spAutoFit/>
          </a:bodyPr>
          <a:lstStyle/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lang="pt-BR" sz="1575" dirty="0" err="1">
                <a:latin typeface="Cambria"/>
                <a:cs typeface="Cambria"/>
                <a:sym typeface="Arial"/>
              </a:rPr>
              <a:t>Stefanie</a:t>
            </a:r>
            <a:r>
              <a:rPr lang="pt-BR" sz="1575" dirty="0">
                <a:latin typeface="Cambria"/>
                <a:cs typeface="Cambria"/>
                <a:sym typeface="Arial"/>
              </a:rPr>
              <a:t> H. Nishi Lee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1</a:t>
            </a:r>
            <a:r>
              <a:rPr lang="pt-BR" sz="1575" dirty="0">
                <a:latin typeface="Cambria"/>
                <a:cs typeface="Cambria"/>
                <a:sym typeface="Arial"/>
              </a:rPr>
              <a:t> , Fabiana </a:t>
            </a:r>
            <a:r>
              <a:rPr lang="pt-BR" sz="1575" dirty="0" err="1">
                <a:latin typeface="Cambria"/>
                <a:cs typeface="Cambria"/>
                <a:sym typeface="Arial"/>
              </a:rPr>
              <a:t>Jallad</a:t>
            </a:r>
            <a:r>
              <a:rPr lang="pt-BR" sz="1575" dirty="0">
                <a:latin typeface="Cambria"/>
                <a:cs typeface="Cambria"/>
                <a:sym typeface="Arial"/>
              </a:rPr>
              <a:t> Sallum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2</a:t>
            </a:r>
            <a:r>
              <a:rPr lang="pt-BR" sz="1575" dirty="0">
                <a:latin typeface="Cambria"/>
                <a:cs typeface="Cambria"/>
                <a:sym typeface="Arial"/>
              </a:rPr>
              <a:t>; Maria Beatriz Santos Elias Daher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2</a:t>
            </a:r>
            <a:r>
              <a:rPr lang="pt-BR" sz="1575" dirty="0">
                <a:latin typeface="Cambria"/>
                <a:cs typeface="Cambria"/>
                <a:sym typeface="Arial"/>
              </a:rPr>
              <a:t>; Priscila Alves Nascimento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3,</a:t>
            </a:r>
            <a:r>
              <a:rPr lang="pt-BR" sz="1575" dirty="0">
                <a:latin typeface="Cambria"/>
                <a:cs typeface="Cambria"/>
                <a:sym typeface="Arial"/>
              </a:rPr>
              <a:t>; Ellen Y. Fukuda Chiovatto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4; </a:t>
            </a:r>
            <a:r>
              <a:rPr lang="pt-BR" sz="1575" dirty="0">
                <a:latin typeface="Cambria"/>
                <a:cs typeface="Cambria"/>
                <a:sym typeface="Arial"/>
              </a:rPr>
              <a:t>David Feder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5</a:t>
            </a:r>
            <a:r>
              <a:rPr lang="pt-BR" sz="1575" dirty="0">
                <a:latin typeface="Cambria"/>
                <a:cs typeface="Cambria"/>
                <a:sym typeface="Arial"/>
              </a:rPr>
              <a:t>; Alzira Alves de Siqueira Carvalho</a:t>
            </a:r>
            <a:r>
              <a:rPr lang="pt-BR" sz="1575" baseline="30000" dirty="0">
                <a:latin typeface="Cambria"/>
                <a:cs typeface="Cambria"/>
                <a:sym typeface="Arial"/>
              </a:rPr>
              <a:t>6</a:t>
            </a:r>
            <a:r>
              <a:rPr lang="pt-BR" sz="1575" dirty="0">
                <a:latin typeface="Cambria"/>
                <a:cs typeface="Cambria"/>
                <a:sym typeface="Arial"/>
              </a:rPr>
              <a:t>  </a:t>
            </a:r>
            <a:endParaRPr sz="3307" dirty="0">
              <a:latin typeface="Cambria"/>
              <a:cs typeface="Cambria"/>
            </a:endParaRPr>
          </a:p>
        </p:txBody>
      </p:sp>
      <p:sp>
        <p:nvSpPr>
          <p:cNvPr id="151" name="Central Retinal Artery Occlusion (CRAO) is an ocular emergency that leads to sudden monocular visual loss and carries a very poor prognosis¹.The incidence is estimated to be 1 in 100.000 people³ with less than 2% presenting with bilateral involvement. Risk factors are similar to other thromboembolic diseases and include hypertension, smoking, hyperlipidemia, diabetes, hypercoagulable states, and male gender.…"/>
          <p:cNvSpPr txBox="1"/>
          <p:nvPr/>
        </p:nvSpPr>
        <p:spPr>
          <a:xfrm>
            <a:off x="18272071" y="2126618"/>
            <a:ext cx="10433157" cy="995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9088" tIns="79088" rIns="79088" bIns="79088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cs typeface="Cambria"/>
              </a:rPr>
              <a:t>	In this study we could observe two important facts, first, 25% of the sample presented with irregularities in the </a:t>
            </a:r>
            <a:r>
              <a:rPr lang="en-US" sz="1890" dirty="0" err="1">
                <a:latin typeface="Cambria"/>
                <a:cs typeface="Cambria"/>
              </a:rPr>
              <a:t>choriocapillar</a:t>
            </a:r>
            <a:r>
              <a:rPr lang="en-US" sz="1890" dirty="0">
                <a:latin typeface="Cambria"/>
                <a:cs typeface="Cambria"/>
              </a:rPr>
              <a:t> RPE complex, what is </a:t>
            </a:r>
            <a:r>
              <a:rPr lang="en-US" sz="1890" dirty="0" err="1">
                <a:latin typeface="Cambria"/>
                <a:cs typeface="Cambria"/>
              </a:rPr>
              <a:t>unprecedent</a:t>
            </a:r>
            <a:r>
              <a:rPr lang="en-US" sz="1890" dirty="0">
                <a:latin typeface="Cambria"/>
                <a:cs typeface="Cambria"/>
              </a:rPr>
              <a:t> in literature, and second, we observed an elevated frequency of cataracts, myopia and ptosis what matches to literature.</a:t>
            </a:r>
            <a:endParaRPr lang="pt-BR" sz="1890" dirty="0">
              <a:latin typeface="Cambria"/>
              <a:cs typeface="Cambria"/>
            </a:endParaRPr>
          </a:p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cs typeface="Cambria"/>
              </a:rPr>
              <a:t> 	Cataracts is one of the most </a:t>
            </a:r>
            <a:r>
              <a:rPr lang="en-US" sz="1890" dirty="0" err="1">
                <a:latin typeface="Cambria"/>
                <a:cs typeface="Cambria"/>
              </a:rPr>
              <a:t>commom</a:t>
            </a:r>
            <a:r>
              <a:rPr lang="en-US" sz="1890" dirty="0">
                <a:latin typeface="Cambria"/>
                <a:cs typeface="Cambria"/>
              </a:rPr>
              <a:t> ocular finding in DM1 described and its most characteristic form in DM1 is the Christmas tree cataract. In our study, 52,6% of the patients had cataract. </a:t>
            </a:r>
            <a:r>
              <a:rPr lang="pt-BR" sz="1890" dirty="0" err="1">
                <a:latin typeface="Cambria"/>
                <a:cs typeface="Cambria"/>
              </a:rPr>
              <a:t>There</a:t>
            </a:r>
            <a:r>
              <a:rPr lang="pt-BR" sz="1890" dirty="0">
                <a:latin typeface="Cambria"/>
                <a:cs typeface="Cambria"/>
              </a:rPr>
              <a:t> are </a:t>
            </a:r>
            <a:r>
              <a:rPr lang="pt-BR" sz="1890" dirty="0" err="1">
                <a:latin typeface="Cambria"/>
                <a:cs typeface="Cambria"/>
              </a:rPr>
              <a:t>several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hypothesis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to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explain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how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cataracts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develop</a:t>
            </a:r>
            <a:r>
              <a:rPr lang="pt-BR" sz="1890" dirty="0">
                <a:latin typeface="Cambria"/>
                <a:cs typeface="Cambria"/>
              </a:rPr>
              <a:t> in </a:t>
            </a:r>
            <a:r>
              <a:rPr lang="pt-BR" sz="1890" dirty="0" err="1">
                <a:latin typeface="Cambria"/>
                <a:cs typeface="Cambria"/>
              </a:rPr>
              <a:t>patients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with</a:t>
            </a:r>
            <a:r>
              <a:rPr lang="pt-BR" sz="1890" dirty="0">
                <a:latin typeface="Cambria"/>
                <a:cs typeface="Cambria"/>
              </a:rPr>
              <a:t> DM1: </a:t>
            </a:r>
            <a:r>
              <a:rPr lang="pt-BR" sz="1890" dirty="0" err="1">
                <a:latin typeface="Cambria"/>
                <a:cs typeface="Cambria"/>
              </a:rPr>
              <a:t>haploinsufficiency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SIX5 gene </a:t>
            </a:r>
            <a:r>
              <a:rPr lang="pt-BR" sz="1890" dirty="0" err="1">
                <a:latin typeface="Cambria"/>
                <a:cs typeface="Cambria"/>
              </a:rPr>
              <a:t>expression</a:t>
            </a:r>
            <a:r>
              <a:rPr lang="pt-BR" sz="1890" dirty="0">
                <a:latin typeface="Cambria"/>
                <a:cs typeface="Cambria"/>
              </a:rPr>
              <a:t>, </a:t>
            </a:r>
            <a:r>
              <a:rPr lang="pt-BR" sz="1890" dirty="0" err="1">
                <a:latin typeface="Cambria"/>
                <a:cs typeface="Cambria"/>
              </a:rPr>
              <a:t>toxicity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DMPK gene products</a:t>
            </a:r>
            <a:r>
              <a:rPr lang="pt-BR" sz="1890" baseline="30000" dirty="0">
                <a:latin typeface="Cambria"/>
                <a:cs typeface="Cambria"/>
              </a:rPr>
              <a:t>5 </a:t>
            </a:r>
            <a:r>
              <a:rPr lang="pt-BR" sz="1890" dirty="0" err="1">
                <a:latin typeface="Cambria"/>
                <a:cs typeface="Cambria"/>
              </a:rPr>
              <a:t>instability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DMPK gene </a:t>
            </a:r>
            <a:r>
              <a:rPr lang="pt-BR" sz="1890" dirty="0" err="1">
                <a:latin typeface="Cambria"/>
                <a:cs typeface="Cambria"/>
              </a:rPr>
              <a:t>with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repercussion</a:t>
            </a:r>
            <a:r>
              <a:rPr lang="pt-BR" sz="1890" dirty="0">
                <a:latin typeface="Cambria"/>
                <a:cs typeface="Cambria"/>
              </a:rPr>
              <a:t> in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expression</a:t>
            </a:r>
            <a:r>
              <a:rPr lang="pt-BR" sz="1890" dirty="0">
                <a:latin typeface="Cambria"/>
                <a:cs typeface="Cambria"/>
              </a:rPr>
              <a:t> profile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epithelial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cell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lens</a:t>
            </a:r>
            <a:r>
              <a:rPr lang="pt-BR" sz="1890" baseline="30000" dirty="0">
                <a:latin typeface="Cambria"/>
                <a:cs typeface="Cambria"/>
              </a:rPr>
              <a:t>6</a:t>
            </a:r>
            <a:r>
              <a:rPr lang="pt-BR" sz="1890" dirty="0">
                <a:latin typeface="Cambria"/>
                <a:cs typeface="Cambria"/>
              </a:rPr>
              <a:t>. It </a:t>
            </a:r>
            <a:r>
              <a:rPr lang="pt-BR" sz="1890" dirty="0" err="1">
                <a:latin typeface="Cambria"/>
                <a:cs typeface="Cambria"/>
              </a:rPr>
              <a:t>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important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to</a:t>
            </a:r>
            <a:r>
              <a:rPr lang="pt-BR" sz="1890" dirty="0">
                <a:latin typeface="Cambria"/>
                <a:cs typeface="Cambria"/>
              </a:rPr>
              <a:t> realize </a:t>
            </a:r>
            <a:r>
              <a:rPr lang="pt-BR" sz="1890" dirty="0" err="1">
                <a:latin typeface="Cambria"/>
                <a:cs typeface="Cambria"/>
              </a:rPr>
              <a:t>that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even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patients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with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small</a:t>
            </a:r>
            <a:r>
              <a:rPr lang="pt-BR" sz="1890" dirty="0">
                <a:latin typeface="Cambria"/>
                <a:cs typeface="Cambria"/>
              </a:rPr>
              <a:t> CTG </a:t>
            </a:r>
            <a:r>
              <a:rPr lang="pt-BR" sz="1890" dirty="0" err="1">
                <a:latin typeface="Cambria"/>
                <a:cs typeface="Cambria"/>
              </a:rPr>
              <a:t>expansions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may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present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cataracts</a:t>
            </a:r>
            <a:r>
              <a:rPr lang="pt-BR" sz="1890" dirty="0">
                <a:latin typeface="Cambria"/>
                <a:cs typeface="Cambria"/>
              </a:rPr>
              <a:t>, </a:t>
            </a:r>
            <a:r>
              <a:rPr lang="pt-BR" sz="1890" dirty="0" err="1">
                <a:latin typeface="Cambria"/>
                <a:cs typeface="Cambria"/>
              </a:rPr>
              <a:t>and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this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may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be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unique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clinical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sign</a:t>
            </a:r>
            <a:r>
              <a:rPr lang="pt-BR" sz="1890" dirty="0">
                <a:latin typeface="Cambria"/>
                <a:cs typeface="Cambria"/>
              </a:rPr>
              <a:t> in </a:t>
            </a:r>
            <a:r>
              <a:rPr lang="pt-BR" sz="1890" dirty="0" err="1">
                <a:latin typeface="Cambria"/>
                <a:cs typeface="Cambria"/>
              </a:rPr>
              <a:t>these</a:t>
            </a:r>
            <a:r>
              <a:rPr lang="pt-BR" sz="1890" dirty="0">
                <a:latin typeface="Cambria"/>
                <a:cs typeface="Cambria"/>
              </a:rPr>
              <a:t> subjects</a:t>
            </a:r>
            <a:r>
              <a:rPr lang="pt-BR" sz="1890" baseline="30000" dirty="0">
                <a:latin typeface="Cambria"/>
                <a:cs typeface="Cambria"/>
              </a:rPr>
              <a:t>7</a:t>
            </a:r>
            <a:r>
              <a:rPr lang="pt-BR" sz="1890" dirty="0">
                <a:latin typeface="Cambria"/>
                <a:cs typeface="Cambria"/>
              </a:rPr>
              <a:t>. </a:t>
            </a:r>
          </a:p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cs typeface="Cambria"/>
              </a:rPr>
              <a:t>	The OCT is a complementary exam that is fundamental for retinal evaluation, since many of these patients may have low visual acuity unrelated only to the presence of cataracts. Besides, the irregularity in the </a:t>
            </a:r>
            <a:r>
              <a:rPr lang="en-US" sz="1890" dirty="0" err="1">
                <a:latin typeface="Cambria"/>
                <a:cs typeface="Cambria"/>
              </a:rPr>
              <a:t>choriocapillary</a:t>
            </a:r>
            <a:r>
              <a:rPr lang="en-US" sz="1890" dirty="0">
                <a:latin typeface="Cambria"/>
                <a:cs typeface="Cambria"/>
              </a:rPr>
              <a:t> RPE complex is analyzed and visualized only by SD-OCT, a condition that implies greater care in the follow-up of these patients since this alteration may develop a dystrophy or even retinal degeneration in the future. We also report an increased prevalence of </a:t>
            </a:r>
            <a:r>
              <a:rPr lang="en-US" sz="1890" dirty="0" err="1">
                <a:latin typeface="Cambria"/>
                <a:cs typeface="Cambria"/>
              </a:rPr>
              <a:t>epiretinal</a:t>
            </a:r>
            <a:r>
              <a:rPr lang="en-US" sz="1890" dirty="0">
                <a:latin typeface="Cambria"/>
                <a:cs typeface="Cambria"/>
              </a:rPr>
              <a:t> membrane in the </a:t>
            </a:r>
            <a:r>
              <a:rPr lang="en-US" sz="1890" dirty="0" err="1">
                <a:latin typeface="Cambria"/>
                <a:cs typeface="Cambria"/>
              </a:rPr>
              <a:t>myotonic</a:t>
            </a:r>
            <a:r>
              <a:rPr lang="en-US" sz="1890" dirty="0">
                <a:latin typeface="Cambria"/>
                <a:cs typeface="Cambria"/>
              </a:rPr>
              <a:t> dystrophy type 1 group also described by </a:t>
            </a:r>
            <a:r>
              <a:rPr lang="pt-BR" sz="1890" dirty="0" err="1">
                <a:latin typeface="Cambria"/>
                <a:cs typeface="Cambria"/>
              </a:rPr>
              <a:t>Kersten</a:t>
            </a:r>
            <a:r>
              <a:rPr lang="pt-BR" sz="1890" dirty="0">
                <a:latin typeface="Cambria"/>
                <a:cs typeface="Cambria"/>
              </a:rPr>
              <a:t> et </a:t>
            </a:r>
            <a:r>
              <a:rPr lang="pt-BR" sz="1890" dirty="0" err="1">
                <a:latin typeface="Cambria"/>
                <a:cs typeface="Cambria"/>
              </a:rPr>
              <a:t>all</a:t>
            </a:r>
            <a:r>
              <a:rPr lang="en-US" sz="1890" dirty="0">
                <a:latin typeface="Cambria"/>
                <a:cs typeface="Cambria"/>
              </a:rPr>
              <a:t>. The pathophysiology </a:t>
            </a:r>
            <a:r>
              <a:rPr lang="en-US" sz="1890" dirty="0" err="1">
                <a:latin typeface="Cambria"/>
                <a:cs typeface="Cambria"/>
              </a:rPr>
              <a:t>wich</a:t>
            </a:r>
            <a:r>
              <a:rPr lang="en-US" sz="1890" dirty="0">
                <a:latin typeface="Cambria"/>
                <a:cs typeface="Cambria"/>
              </a:rPr>
              <a:t> results this alteration is unclear. In the general population, the </a:t>
            </a:r>
            <a:r>
              <a:rPr lang="en-US" sz="1890" dirty="0" err="1">
                <a:latin typeface="Cambria"/>
                <a:cs typeface="Cambria"/>
              </a:rPr>
              <a:t>epiretinal</a:t>
            </a:r>
            <a:r>
              <a:rPr lang="en-US" sz="1890" dirty="0">
                <a:latin typeface="Cambria"/>
                <a:cs typeface="Cambria"/>
              </a:rPr>
              <a:t> membrane appears due to several conditions such as an intraocular inflammatory process, retinal vein occlusion, diabetic retinopathy and trauma, including cataract extraction surgery</a:t>
            </a:r>
            <a:r>
              <a:rPr lang="en-US" sz="1890" baseline="30000" dirty="0">
                <a:latin typeface="Cambria"/>
                <a:cs typeface="Cambria"/>
              </a:rPr>
              <a:t>8</a:t>
            </a:r>
            <a:r>
              <a:rPr lang="en-US" sz="1890" dirty="0">
                <a:latin typeface="Cambria"/>
                <a:cs typeface="Cambria"/>
              </a:rPr>
              <a:t>. Although the cystoid macular edema has been described in DM1 , we did not observe in our patients. </a:t>
            </a:r>
            <a:endParaRPr lang="pt-BR" sz="1890" dirty="0">
              <a:latin typeface="Cambria"/>
              <a:cs typeface="Cambria"/>
            </a:endParaRPr>
          </a:p>
          <a:p>
            <a:pPr algn="just">
              <a:lnSpc>
                <a:spcPct val="130000"/>
              </a:lnSpc>
            </a:pPr>
            <a:r>
              <a:rPr lang="pt-BR" sz="1890" dirty="0">
                <a:latin typeface="Cambria"/>
                <a:cs typeface="Cambria"/>
              </a:rPr>
              <a:t>	</a:t>
            </a:r>
            <a:r>
              <a:rPr lang="pt-BR" sz="1890" dirty="0" err="1">
                <a:latin typeface="Cambria"/>
                <a:cs typeface="Cambria"/>
              </a:rPr>
              <a:t>Once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we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know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how</a:t>
            </a:r>
            <a:r>
              <a:rPr lang="pt-BR" sz="1890" dirty="0">
                <a:latin typeface="Cambria"/>
                <a:cs typeface="Cambria"/>
              </a:rPr>
              <a:t> prevalente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ocular </a:t>
            </a:r>
            <a:r>
              <a:rPr lang="pt-BR" sz="1890" dirty="0" err="1">
                <a:latin typeface="Cambria"/>
                <a:cs typeface="Cambria"/>
              </a:rPr>
              <a:t>involvement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occurs</a:t>
            </a:r>
            <a:r>
              <a:rPr lang="pt-BR" sz="1890" dirty="0">
                <a:latin typeface="Cambria"/>
                <a:cs typeface="Cambria"/>
              </a:rPr>
              <a:t> in DM1,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ophtalmological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evaluation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important</a:t>
            </a:r>
            <a:r>
              <a:rPr lang="pt-BR" sz="1890" dirty="0">
                <a:latin typeface="Cambria"/>
                <a:cs typeface="Cambria"/>
              </a:rPr>
              <a:t> in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multidisciplinary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follow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up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even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to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prevent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and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treat</a:t>
            </a:r>
            <a:r>
              <a:rPr lang="pt-BR" sz="1890" dirty="0">
                <a:latin typeface="Cambria"/>
                <a:cs typeface="Cambria"/>
              </a:rPr>
              <a:t> causes os </a:t>
            </a:r>
            <a:r>
              <a:rPr lang="pt-BR" sz="1890" dirty="0" err="1">
                <a:latin typeface="Cambria"/>
                <a:cs typeface="Cambria"/>
              </a:rPr>
              <a:t>low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vision</a:t>
            </a:r>
            <a:r>
              <a:rPr lang="pt-BR" sz="1890" dirty="0">
                <a:latin typeface="Cambria"/>
                <a:cs typeface="Cambria"/>
              </a:rPr>
              <a:t> in </a:t>
            </a:r>
            <a:r>
              <a:rPr lang="pt-BR" sz="1890" dirty="0" err="1">
                <a:latin typeface="Cambria"/>
                <a:cs typeface="Cambria"/>
              </a:rPr>
              <a:t>patients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with</a:t>
            </a:r>
            <a:r>
              <a:rPr lang="pt-BR" sz="1890" dirty="0">
                <a:latin typeface="Cambria"/>
                <a:cs typeface="Cambria"/>
              </a:rPr>
              <a:t> DM1, </a:t>
            </a:r>
            <a:r>
              <a:rPr lang="pt-BR" sz="1890" dirty="0" err="1">
                <a:latin typeface="Cambria"/>
                <a:cs typeface="Cambria"/>
              </a:rPr>
              <a:t>and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also</a:t>
            </a:r>
            <a:r>
              <a:rPr lang="pt-BR" sz="1890" dirty="0">
                <a:latin typeface="Cambria"/>
                <a:cs typeface="Cambria"/>
              </a:rPr>
              <a:t>, </a:t>
            </a:r>
            <a:r>
              <a:rPr lang="pt-BR" sz="1890" dirty="0" err="1">
                <a:latin typeface="Cambria"/>
                <a:cs typeface="Cambria"/>
              </a:rPr>
              <a:t>ophtalmological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findings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could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be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firts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sign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the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disease</a:t>
            </a:r>
            <a:r>
              <a:rPr lang="pt-BR" sz="1890" dirty="0">
                <a:latin typeface="Cambria"/>
                <a:cs typeface="Cambria"/>
              </a:rPr>
              <a:t>, </a:t>
            </a:r>
            <a:r>
              <a:rPr lang="pt-BR" sz="1890" dirty="0" err="1">
                <a:latin typeface="Cambria"/>
                <a:cs typeface="Cambria"/>
              </a:rPr>
              <a:t>leading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to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earlier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diagnosis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and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treatment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of</a:t>
            </a:r>
            <a:r>
              <a:rPr lang="pt-BR" sz="1890" dirty="0">
                <a:latin typeface="Cambria"/>
                <a:cs typeface="Cambria"/>
              </a:rPr>
              <a:t> DM1</a:t>
            </a:r>
            <a:r>
              <a:rPr lang="pt-BR" sz="1890" dirty="0"/>
              <a:t>. </a:t>
            </a:r>
            <a:endParaRPr lang="en-US" sz="1890" dirty="0">
              <a:uFill>
                <a:solidFill>
                  <a:srgbClr val="000000"/>
                </a:solidFill>
              </a:uFill>
              <a:latin typeface="Cambria"/>
              <a:ea typeface="Calibri"/>
              <a:cs typeface="Cambria"/>
            </a:endParaRP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C031B205-37CF-4037-97E5-C0A73802D51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02" y="194813"/>
            <a:ext cx="2687526" cy="1528460"/>
          </a:xfrm>
          <a:prstGeom prst="rect">
            <a:avLst/>
          </a:prstGeom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16739E27-5E8F-4C76-9351-0F8FE882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583" y="-88083"/>
            <a:ext cx="2449772" cy="206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A6558FB6-5EC3-43D0-A52F-A87695A4A814}"/>
              </a:ext>
            </a:extLst>
          </p:cNvPr>
          <p:cNvSpPr/>
          <p:nvPr/>
        </p:nvSpPr>
        <p:spPr>
          <a:xfrm>
            <a:off x="18221709" y="1946253"/>
            <a:ext cx="10119132" cy="441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1" tIns="28571" rIns="57141" bIns="28571" rtlCol="0" anchor="ctr"/>
          <a:lstStyle/>
          <a:p>
            <a:pPr algn="ctr"/>
            <a:r>
              <a:rPr lang="pt-BR" sz="189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6304F58B-EE85-4B24-93CE-75A5C1CB4436}"/>
              </a:ext>
            </a:extLst>
          </p:cNvPr>
          <p:cNvSpPr/>
          <p:nvPr/>
        </p:nvSpPr>
        <p:spPr>
          <a:xfrm>
            <a:off x="148142" y="8731050"/>
            <a:ext cx="9433119" cy="3841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1" tIns="28571" rIns="57141" bIns="28571" rtlCol="0" anchor="ctr"/>
          <a:lstStyle/>
          <a:p>
            <a:pPr algn="ctr"/>
            <a:r>
              <a:rPr lang="pt-BR" sz="189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DC5E0D-A8EE-4792-A91E-6E78217F03F1}"/>
              </a:ext>
            </a:extLst>
          </p:cNvPr>
          <p:cNvSpPr txBox="1"/>
          <p:nvPr/>
        </p:nvSpPr>
        <p:spPr>
          <a:xfrm>
            <a:off x="95196" y="10144626"/>
            <a:ext cx="9433119" cy="4779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algn="just"/>
            <a:r>
              <a:rPr lang="en-US" sz="252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48" name="Retângulo: Cantos Arredondados 47">
            <a:extLst>
              <a:ext uri="{FF2B5EF4-FFF2-40B4-BE49-F238E27FC236}">
                <a16:creationId xmlns:a16="http://schemas.microsoft.com/office/drawing/2014/main" id="{A5FA4177-092F-4F5C-8D32-AD5BA74A14AF}"/>
              </a:ext>
            </a:extLst>
          </p:cNvPr>
          <p:cNvSpPr/>
          <p:nvPr/>
        </p:nvSpPr>
        <p:spPr>
          <a:xfrm>
            <a:off x="18350787" y="11934613"/>
            <a:ext cx="10245661" cy="4311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1" tIns="28571" rIns="57141" bIns="28571" rtlCol="0" anchor="ctr"/>
          <a:lstStyle/>
          <a:p>
            <a:pPr algn="ctr"/>
            <a:r>
              <a:rPr lang="pt-BR" sz="1890" b="1" dirty="0">
                <a:solidFill>
                  <a:schemeClr val="tx1"/>
                </a:solidFill>
              </a:rPr>
              <a:t>REFERENCES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20364CC-C549-484B-8BB6-96C393FBC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40" y="1880940"/>
            <a:ext cx="9291110" cy="421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247" y="2223432"/>
            <a:ext cx="9084332" cy="6808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1890" dirty="0">
                <a:latin typeface="Arial"/>
                <a:cs typeface="Arial"/>
              </a:rPr>
              <a:t>	</a:t>
            </a:r>
            <a:r>
              <a:rPr lang="pt-BR" sz="1890" dirty="0" err="1">
                <a:latin typeface="Cambria"/>
                <a:cs typeface="Cambria"/>
              </a:rPr>
              <a:t>Type</a:t>
            </a:r>
            <a:r>
              <a:rPr lang="pt-BR" sz="1890" dirty="0">
                <a:latin typeface="Cambria"/>
                <a:cs typeface="Cambria"/>
              </a:rPr>
              <a:t> 1 </a:t>
            </a:r>
            <a:r>
              <a:rPr lang="pt-BR" sz="1890" dirty="0" err="1">
                <a:latin typeface="Cambria"/>
                <a:cs typeface="Cambria"/>
              </a:rPr>
              <a:t>Myotonic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dystrophy</a:t>
            </a:r>
            <a:r>
              <a:rPr lang="pt-BR" sz="1890" dirty="0">
                <a:latin typeface="Cambria"/>
                <a:cs typeface="Cambria"/>
              </a:rPr>
              <a:t> (DM1) </a:t>
            </a:r>
            <a:r>
              <a:rPr lang="pt-BR" sz="1890" dirty="0" err="1">
                <a:latin typeface="Cambria"/>
                <a:cs typeface="Cambria"/>
              </a:rPr>
              <a:t>also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know</a:t>
            </a:r>
            <a:r>
              <a:rPr lang="pt-BR" sz="1890" dirty="0">
                <a:latin typeface="Cambria"/>
                <a:cs typeface="Cambria"/>
              </a:rPr>
              <a:t> as </a:t>
            </a:r>
            <a:r>
              <a:rPr lang="pt-BR" sz="1890" dirty="0" err="1">
                <a:latin typeface="Cambria"/>
                <a:cs typeface="Cambria"/>
              </a:rPr>
              <a:t>Steinert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disease</a:t>
            </a:r>
            <a:r>
              <a:rPr lang="pt-BR" sz="1890" dirty="0">
                <a:latin typeface="Cambria"/>
                <a:cs typeface="Cambria"/>
              </a:rPr>
              <a:t>, </a:t>
            </a:r>
            <a:r>
              <a:rPr lang="pt-BR" sz="1890" dirty="0" err="1">
                <a:latin typeface="Cambria"/>
                <a:cs typeface="Cambria"/>
              </a:rPr>
              <a:t>is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an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autossomical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dominant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disease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attributable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pt-BR" sz="1890" dirty="0" err="1">
                <a:latin typeface="Cambria"/>
                <a:cs typeface="Cambria"/>
              </a:rPr>
              <a:t>to</a:t>
            </a:r>
            <a:r>
              <a:rPr lang="pt-BR" sz="1890" dirty="0">
                <a:latin typeface="Cambria"/>
                <a:cs typeface="Cambria"/>
              </a:rPr>
              <a:t> </a:t>
            </a:r>
            <a:r>
              <a:rPr lang="en-US" sz="1890" dirty="0">
                <a:latin typeface="Cambria"/>
                <a:cs typeface="Cambria"/>
              </a:rPr>
              <a:t>cytosine-thymine-guanine (CTG) triplet repeat in the DMPK gene (chromosome 19)</a:t>
            </a:r>
            <a:r>
              <a:rPr lang="en-US" sz="1890" baseline="30000" dirty="0">
                <a:latin typeface="Cambria"/>
                <a:cs typeface="Cambria"/>
              </a:rPr>
              <a:t>1.</a:t>
            </a:r>
            <a:r>
              <a:rPr lang="en-US" sz="1890" dirty="0">
                <a:latin typeface="Cambria"/>
                <a:cs typeface="Cambria"/>
              </a:rPr>
              <a:t> DM1 has four clinical forms: congenital, juvenile, classic and late-onset and it is the most </a:t>
            </a:r>
            <a:r>
              <a:rPr lang="en-US" sz="1890" dirty="0" err="1">
                <a:latin typeface="Cambria"/>
                <a:cs typeface="Cambria"/>
              </a:rPr>
              <a:t>commom</a:t>
            </a:r>
            <a:r>
              <a:rPr lang="en-US" sz="1890" dirty="0">
                <a:latin typeface="Cambria"/>
                <a:cs typeface="Cambria"/>
              </a:rPr>
              <a:t> adult-onset form of muscular dystrophy. </a:t>
            </a:r>
            <a:r>
              <a:rPr lang="x-none" sz="1890" baseline="30000" dirty="0">
                <a:latin typeface="Cambria"/>
                <a:cs typeface="Cambria"/>
              </a:rPr>
              <a:t>2</a:t>
            </a:r>
            <a:endParaRPr lang="pt-BR" sz="1890" baseline="30000" dirty="0">
              <a:latin typeface="Cambria"/>
              <a:cs typeface="Cambria"/>
            </a:endParaRPr>
          </a:p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cs typeface="Cambria"/>
              </a:rPr>
              <a:t>	It is a </a:t>
            </a:r>
            <a:r>
              <a:rPr lang="en-US" sz="1890" dirty="0" err="1">
                <a:latin typeface="Cambria"/>
                <a:cs typeface="Cambria"/>
              </a:rPr>
              <a:t>multisystemic</a:t>
            </a:r>
            <a:r>
              <a:rPr lang="en-US" sz="1890" dirty="0">
                <a:latin typeface="Cambria"/>
                <a:cs typeface="Cambria"/>
              </a:rPr>
              <a:t> disease characterized by </a:t>
            </a:r>
            <a:r>
              <a:rPr lang="en-US" sz="1890" dirty="0" err="1">
                <a:latin typeface="Cambria"/>
                <a:cs typeface="Cambria"/>
              </a:rPr>
              <a:t>myotonia</a:t>
            </a:r>
            <a:r>
              <a:rPr lang="en-US" sz="1890" dirty="0">
                <a:latin typeface="Cambria"/>
                <a:cs typeface="Cambria"/>
              </a:rPr>
              <a:t>, distal limb and facial muscle wasting and weakness, and cardiac conduction defects.</a:t>
            </a:r>
            <a:r>
              <a:rPr lang="en-US" sz="1890" baseline="30000" dirty="0">
                <a:latin typeface="Cambria"/>
                <a:cs typeface="Cambria"/>
              </a:rPr>
              <a:t>2</a:t>
            </a:r>
          </a:p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cs typeface="Cambria"/>
              </a:rPr>
              <a:t> A variety of ocular signs is described in DM1 patients, like cataract (Christmas tree), retinal degeneration, low intraocular pressure (IOP), eyelid ptosis (Figure 1), </a:t>
            </a:r>
            <a:r>
              <a:rPr lang="en-US" sz="1890" dirty="0" err="1">
                <a:latin typeface="Cambria"/>
                <a:cs typeface="Cambria"/>
              </a:rPr>
              <a:t>epiphora</a:t>
            </a:r>
            <a:r>
              <a:rPr lang="en-US" sz="1890" dirty="0">
                <a:latin typeface="Cambria"/>
                <a:cs typeface="Cambria"/>
              </a:rPr>
              <a:t>, corneal lesions, </a:t>
            </a:r>
            <a:r>
              <a:rPr lang="en-US" sz="1890" dirty="0" err="1">
                <a:latin typeface="Cambria"/>
                <a:cs typeface="Cambria"/>
              </a:rPr>
              <a:t>extraocular</a:t>
            </a:r>
            <a:r>
              <a:rPr lang="en-US" sz="1890" dirty="0">
                <a:latin typeface="Cambria"/>
                <a:cs typeface="Cambria"/>
              </a:rPr>
              <a:t> </a:t>
            </a:r>
            <a:r>
              <a:rPr lang="en-US" sz="1890" dirty="0" err="1">
                <a:latin typeface="Cambria"/>
                <a:cs typeface="Cambria"/>
              </a:rPr>
              <a:t>myotonia</a:t>
            </a:r>
            <a:r>
              <a:rPr lang="en-US" sz="1890" dirty="0">
                <a:latin typeface="Cambria"/>
                <a:cs typeface="Cambria"/>
              </a:rPr>
              <a:t>, </a:t>
            </a:r>
            <a:r>
              <a:rPr lang="en-US" sz="1890" dirty="0" err="1">
                <a:latin typeface="Cambria"/>
                <a:cs typeface="Cambria"/>
              </a:rPr>
              <a:t>extraocular</a:t>
            </a:r>
            <a:r>
              <a:rPr lang="en-US" sz="1890" dirty="0">
                <a:latin typeface="Cambria"/>
                <a:cs typeface="Cambria"/>
              </a:rPr>
              <a:t> muscle weakness, abnormal central control of eye movement, reticular macular dystrophy, retinal pigment disorders, </a:t>
            </a:r>
            <a:r>
              <a:rPr lang="en-US" sz="1890" dirty="0" err="1">
                <a:latin typeface="Cambria"/>
                <a:cs typeface="Cambria"/>
              </a:rPr>
              <a:t>electroretinogram</a:t>
            </a:r>
            <a:r>
              <a:rPr lang="en-US" sz="1890" dirty="0">
                <a:latin typeface="Cambria"/>
                <a:cs typeface="Cambria"/>
              </a:rPr>
              <a:t> and dark adaptation anomalies. Cataract is one of the most important and distinctive feature of the disease and it may alert about the underlying disease</a:t>
            </a:r>
            <a:r>
              <a:rPr lang="en-US" sz="1890" b="1" dirty="0">
                <a:latin typeface="Cambria"/>
                <a:cs typeface="Cambria"/>
              </a:rPr>
              <a:t>.</a:t>
            </a:r>
            <a:r>
              <a:rPr lang="en-US" sz="1890" baseline="30000" dirty="0">
                <a:latin typeface="Cambria"/>
                <a:cs typeface="Cambria"/>
              </a:rPr>
              <a:t>3,4</a:t>
            </a:r>
          </a:p>
          <a:p>
            <a:pPr algn="just">
              <a:lnSpc>
                <a:spcPct val="130000"/>
              </a:lnSpc>
            </a:pPr>
            <a:r>
              <a:rPr lang="en-US" sz="1890" dirty="0">
                <a:latin typeface="Cambria"/>
                <a:ea typeface="ＭＳ 明朝"/>
                <a:cs typeface="Cambria"/>
              </a:rPr>
              <a:t>The purpose of the study was to evaluate the frequency of these </a:t>
            </a:r>
            <a:r>
              <a:rPr lang="en-US" sz="1890" dirty="0" err="1">
                <a:latin typeface="Cambria"/>
                <a:ea typeface="ＭＳ 明朝"/>
                <a:cs typeface="Cambria"/>
              </a:rPr>
              <a:t>ocularabnormalities</a:t>
            </a:r>
            <a:r>
              <a:rPr lang="en-US" sz="1890" dirty="0">
                <a:latin typeface="Cambria"/>
                <a:ea typeface="ＭＳ 明朝"/>
                <a:cs typeface="Cambria"/>
              </a:rPr>
              <a:t> and to alert the importance of </a:t>
            </a:r>
            <a:r>
              <a:rPr lang="en-US" sz="1890" dirty="0" err="1">
                <a:latin typeface="Cambria"/>
                <a:ea typeface="ＭＳ 明朝"/>
                <a:cs typeface="Cambria"/>
              </a:rPr>
              <a:t>multidisciplinarity</a:t>
            </a:r>
            <a:r>
              <a:rPr lang="en-US" sz="1890" dirty="0">
                <a:latin typeface="Cambria"/>
                <a:ea typeface="ＭＳ 明朝"/>
                <a:cs typeface="Cambria"/>
              </a:rPr>
              <a:t> for better patient management and early detection of the disease.</a:t>
            </a:r>
            <a:r>
              <a:rPr lang="pt-BR" sz="1890" dirty="0">
                <a:latin typeface="Cambria"/>
                <a:cs typeface="Cambria"/>
              </a:rPr>
              <a:t> </a:t>
            </a:r>
          </a:p>
          <a:p>
            <a:pPr algn="just" defTabSz="513376"/>
            <a:endParaRPr lang="en-US" sz="1890" dirty="0"/>
          </a:p>
        </p:txBody>
      </p:sp>
      <p:sp>
        <p:nvSpPr>
          <p:cNvPr id="6" name="TextBox 5"/>
          <p:cNvSpPr txBox="1"/>
          <p:nvPr/>
        </p:nvSpPr>
        <p:spPr>
          <a:xfrm>
            <a:off x="320354" y="9617104"/>
            <a:ext cx="9061450" cy="3810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defTabSz="513376"/>
            <a:endParaRPr lang="en-US" sz="1890" dirty="0"/>
          </a:p>
        </p:txBody>
      </p:sp>
      <p:sp>
        <p:nvSpPr>
          <p:cNvPr id="12" name="Rectangle 11"/>
          <p:cNvSpPr/>
          <p:nvPr/>
        </p:nvSpPr>
        <p:spPr>
          <a:xfrm>
            <a:off x="220696" y="9135024"/>
            <a:ext cx="9092462" cy="2665145"/>
          </a:xfrm>
          <a:prstGeom prst="rect">
            <a:avLst/>
          </a:prstGeom>
        </p:spPr>
        <p:txBody>
          <a:bodyPr wrap="square" lIns="57141" tIns="28571" rIns="57141" bIns="28571">
            <a:spAutoFit/>
          </a:bodyPr>
          <a:lstStyle/>
          <a:p>
            <a:pPr indent="285703" algn="just">
              <a:lnSpc>
                <a:spcPct val="130000"/>
              </a:lnSpc>
            </a:pPr>
            <a:r>
              <a:rPr lang="en-US" sz="1890" dirty="0">
                <a:latin typeface="Cambria"/>
                <a:ea typeface="ＭＳ 明朝"/>
                <a:cs typeface="Times New Roman"/>
              </a:rPr>
              <a:t>This study was done in the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Faculdade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de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Medicina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do ABC and was carried out in conjunction with neurology. All participants underwent a thorough ophthalmologic examination, including visual acuity assessment, slit-lamp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biomicroscopy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, ocular motility, dynamic refraction, and fundus examination in addition to optical coherence tomography, a complementary exam that is fundamental for retinal evaluation, since many of these patients may have low visual acuity unrelated only to the presence of cataracts. </a:t>
            </a:r>
            <a:endParaRPr lang="pt-BR" sz="189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32" name="Retângulo: Cantos Arredondados 23">
            <a:extLst>
              <a:ext uri="{FF2B5EF4-FFF2-40B4-BE49-F238E27FC236}">
                <a16:creationId xmlns:a16="http://schemas.microsoft.com/office/drawing/2014/main" id="{6304F58B-EE85-4B24-93CE-75A5C1CB4436}"/>
              </a:ext>
            </a:extLst>
          </p:cNvPr>
          <p:cNvSpPr/>
          <p:nvPr/>
        </p:nvSpPr>
        <p:spPr>
          <a:xfrm>
            <a:off x="203976" y="11895358"/>
            <a:ext cx="9433119" cy="3841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1" tIns="28571" rIns="57141" bIns="28571" rtlCol="0" anchor="ctr"/>
          <a:lstStyle/>
          <a:p>
            <a:pPr algn="ctr"/>
            <a:r>
              <a:rPr lang="pt-BR" sz="189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9412" y="12419710"/>
            <a:ext cx="9092462" cy="3421378"/>
          </a:xfrm>
          <a:prstGeom prst="rect">
            <a:avLst/>
          </a:prstGeom>
        </p:spPr>
        <p:txBody>
          <a:bodyPr wrap="square" lIns="57141" tIns="28571" rIns="57141" bIns="28571">
            <a:spAutoFit/>
          </a:bodyPr>
          <a:lstStyle/>
          <a:p>
            <a:pPr indent="285703" algn="just">
              <a:lnSpc>
                <a:spcPct val="130000"/>
              </a:lnSpc>
            </a:pPr>
            <a:r>
              <a:rPr lang="en-US" sz="1890" dirty="0">
                <a:latin typeface="Cambria"/>
                <a:ea typeface="ＭＳ 明朝"/>
                <a:cs typeface="Times New Roman"/>
              </a:rPr>
              <a:t>We evaluated 16 patients aged 3 to 71 years (mean age 42.75y), 8 of which were men. IOP (n = 32 eyes) was in average 10.42 mmHg, 12 patients out of 16 presented with IOP under 12mmHg in at least 1 eye (75%).  We found cataract or positivity for surgery in 9 (62,5%) and ptosis in 9 (56.25%), myopia (19 eyes, (59.37 %), hyperopia (6 eyes, 18.75 %),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epiretinal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membrane (6 patients, 37.5 %) (Figure 1),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exotropia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(3 patients, 18.75 %), ocular motility limitations (4 patients, 25%),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blepharitis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(4 patients, 25 %) and irregularities in the </a:t>
            </a:r>
            <a:r>
              <a:rPr lang="en-US" sz="1890" dirty="0" err="1">
                <a:latin typeface="Cambria"/>
                <a:ea typeface="ＭＳ 明朝"/>
                <a:cs typeface="Times New Roman"/>
              </a:rPr>
              <a:t>choriocapillary</a:t>
            </a:r>
            <a:r>
              <a:rPr lang="en-US" sz="1890" dirty="0">
                <a:latin typeface="Cambria"/>
                <a:ea typeface="ＭＳ 明朝"/>
                <a:cs typeface="Times New Roman"/>
              </a:rPr>
              <a:t> RPE complex  (4 patients, 25 %)(Figure 2a and 2b).(Table 1)</a:t>
            </a:r>
            <a:endParaRPr lang="pt-BR" sz="1890" dirty="0">
              <a:latin typeface="Cambria"/>
              <a:ea typeface="ＭＳ 明朝"/>
              <a:cs typeface="Times New Roman"/>
            </a:endParaRPr>
          </a:p>
          <a:p>
            <a:pPr indent="285703" algn="just">
              <a:lnSpc>
                <a:spcPct val="130000"/>
              </a:lnSpc>
            </a:pPr>
            <a:endParaRPr lang="pt-BR" sz="189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64456" y="6505361"/>
            <a:ext cx="4139208" cy="3810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defTabSz="513376"/>
            <a:r>
              <a:rPr lang="en-US" sz="1575" dirty="0">
                <a:latin typeface="Cambria"/>
                <a:cs typeface="Cambria"/>
              </a:rPr>
              <a:t>Figure 2 -  </a:t>
            </a:r>
            <a:r>
              <a:rPr lang="en-US" sz="1575" dirty="0" err="1">
                <a:latin typeface="Cambria"/>
                <a:cs typeface="Cambria"/>
              </a:rPr>
              <a:t>Epiretinal</a:t>
            </a:r>
            <a:r>
              <a:rPr lang="en-US" sz="1575" dirty="0">
                <a:latin typeface="Cambria"/>
                <a:cs typeface="Cambria"/>
              </a:rPr>
              <a:t> membrane (Blue arrow</a:t>
            </a:r>
            <a:r>
              <a:rPr lang="en-US" sz="1890" dirty="0">
                <a:latin typeface="Cambria"/>
                <a:cs typeface="Cambria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50266" y="9848470"/>
            <a:ext cx="6966112" cy="5749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defTabSz="513376"/>
            <a:r>
              <a:rPr lang="en-US" sz="1575" dirty="0">
                <a:latin typeface="Cambria"/>
                <a:cs typeface="Cambria"/>
              </a:rPr>
              <a:t>Figure 3a and 3b - </a:t>
            </a:r>
            <a:r>
              <a:rPr lang="en-US" sz="1575" dirty="0">
                <a:latin typeface="Cambria"/>
                <a:ea typeface="ＭＳ 明朝"/>
                <a:cs typeface="Cambria"/>
              </a:rPr>
              <a:t>irregularities in the </a:t>
            </a:r>
            <a:r>
              <a:rPr lang="en-US" sz="1575" dirty="0" err="1">
                <a:latin typeface="Cambria"/>
                <a:ea typeface="ＭＳ 明朝"/>
                <a:cs typeface="Cambria"/>
              </a:rPr>
              <a:t>choriocapillary</a:t>
            </a:r>
            <a:r>
              <a:rPr lang="en-US" sz="1575" dirty="0">
                <a:latin typeface="Cambria"/>
                <a:ea typeface="ＭＳ 明朝"/>
                <a:cs typeface="Cambria"/>
              </a:rPr>
              <a:t> RPE complex (blue arrows)</a:t>
            </a:r>
            <a:r>
              <a:rPr lang="en-US" sz="1575" dirty="0">
                <a:latin typeface="Cambria"/>
                <a:cs typeface="Cambria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62643"/>
              </p:ext>
            </p:extLst>
          </p:nvPr>
        </p:nvGraphicFramePr>
        <p:xfrm>
          <a:off x="10264716" y="10812882"/>
          <a:ext cx="7251663" cy="441849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06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49">
                <a:tc>
                  <a:txBody>
                    <a:bodyPr/>
                    <a:lstStyle/>
                    <a:p>
                      <a:r>
                        <a:rPr lang="en-US" sz="1900" dirty="0"/>
                        <a:t>Ocular</a:t>
                      </a:r>
                      <a:r>
                        <a:rPr lang="en-US" sz="1900" baseline="0" dirty="0"/>
                        <a:t> finding</a:t>
                      </a:r>
                      <a:endParaRPr lang="en-US" sz="1900" b="1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900" baseline="0" dirty="0"/>
                        <a:t>% (</a:t>
                      </a:r>
                      <a:r>
                        <a:rPr lang="en-US" sz="1900" dirty="0"/>
                        <a:t>16</a:t>
                      </a:r>
                      <a:r>
                        <a:rPr lang="en-US" sz="1900" baseline="0" dirty="0"/>
                        <a:t> patients)</a:t>
                      </a:r>
                      <a:endParaRPr lang="en-US" sz="19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/>
                        <a:t>IOP under 12</a:t>
                      </a:r>
                      <a:r>
                        <a:rPr lang="en-US" sz="1600" baseline="0" dirty="0"/>
                        <a:t> mmHg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/>
                        <a:t>Cataract/Surgery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62,5%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/>
                        <a:t>Myopia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59,37%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/>
                        <a:t>Palpebral</a:t>
                      </a:r>
                      <a:r>
                        <a:rPr lang="en-US" sz="1600" baseline="0" dirty="0"/>
                        <a:t> alterations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56,5%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Epiretinal</a:t>
                      </a:r>
                      <a:r>
                        <a:rPr lang="en-US" sz="1600" baseline="0" dirty="0"/>
                        <a:t> membrane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37,5%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Choriocapillary</a:t>
                      </a:r>
                      <a:r>
                        <a:rPr lang="en-US" sz="1600" dirty="0"/>
                        <a:t> RPE irregularities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/>
                        <a:t>Ocular</a:t>
                      </a:r>
                      <a:r>
                        <a:rPr lang="en-US" sz="1600" baseline="0" dirty="0"/>
                        <a:t> motility limitation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Blepharitis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Exotropia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18,75%</a:t>
                      </a:r>
                      <a:endParaRPr lang="en-US" sz="1600" b="0" dirty="0">
                        <a:latin typeface="Cambria"/>
                        <a:cs typeface="Cambria"/>
                      </a:endParaRPr>
                    </a:p>
                  </a:txBody>
                  <a:tcPr marL="60962" marR="60962" marT="25717" marB="2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18252780" y="12388707"/>
            <a:ext cx="10452448" cy="4491093"/>
          </a:xfrm>
          <a:prstGeom prst="rect">
            <a:avLst/>
          </a:prstGeom>
        </p:spPr>
        <p:txBody>
          <a:bodyPr wrap="square" lIns="57141" tIns="28571" rIns="57141" bIns="28571">
            <a:spAutoFit/>
          </a:bodyPr>
          <a:lstStyle/>
          <a:p>
            <a:pPr indent="285703" algn="just"/>
            <a:r>
              <a:rPr lang="x-none" sz="1400">
                <a:latin typeface="Cambria"/>
                <a:ea typeface="ＭＳ 明朝"/>
                <a:cs typeface="Cambria"/>
              </a:rPr>
              <a:t>1- </a:t>
            </a:r>
            <a:r>
              <a:rPr lang="pt-BR" sz="1400" dirty="0">
                <a:latin typeface="Cambria"/>
                <a:cs typeface="Cambria"/>
              </a:rPr>
              <a:t>Esteves, Filipe, et al. "</a:t>
            </a:r>
            <a:r>
              <a:rPr lang="pt-BR" sz="1400" dirty="0" err="1">
                <a:latin typeface="Cambria"/>
                <a:cs typeface="Cambria"/>
              </a:rPr>
              <a:t>Pattern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dystrophy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of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the</a:t>
            </a:r>
            <a:r>
              <a:rPr lang="pt-BR" sz="1400" dirty="0">
                <a:latin typeface="Cambria"/>
                <a:cs typeface="Cambria"/>
              </a:rPr>
              <a:t> macula in a case </a:t>
            </a:r>
            <a:r>
              <a:rPr lang="pt-BR" sz="1400" dirty="0" err="1">
                <a:latin typeface="Cambria"/>
                <a:cs typeface="Cambria"/>
              </a:rPr>
              <a:t>of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Steinert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disease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>
                <a:latin typeface="Cambria"/>
                <a:cs typeface="Cambria"/>
              </a:rPr>
              <a:t>Case </a:t>
            </a:r>
            <a:r>
              <a:rPr lang="pt-BR" sz="1400" i="1" dirty="0" err="1">
                <a:latin typeface="Cambria"/>
                <a:cs typeface="Cambria"/>
              </a:rPr>
              <a:t>reports</a:t>
            </a:r>
            <a:r>
              <a:rPr lang="pt-BR" sz="1400" i="1" dirty="0">
                <a:latin typeface="Cambria"/>
                <a:cs typeface="Cambria"/>
              </a:rPr>
              <a:t> in </a:t>
            </a:r>
            <a:r>
              <a:rPr lang="pt-BR" sz="1400" i="1" dirty="0" err="1">
                <a:latin typeface="Cambria"/>
                <a:cs typeface="Cambria"/>
              </a:rPr>
              <a:t>ophthalmology</a:t>
            </a:r>
            <a:r>
              <a:rPr lang="pt-BR" sz="1400" dirty="0">
                <a:latin typeface="Cambria"/>
                <a:cs typeface="Cambria"/>
              </a:rPr>
              <a:t> 4.3 (2013): 129-133.</a:t>
            </a:r>
            <a:endParaRPr lang="pt-BR" sz="1400" dirty="0">
              <a:latin typeface="Cambria"/>
              <a:ea typeface="ＭＳ 明朝"/>
              <a:cs typeface="Cambria"/>
            </a:endParaRPr>
          </a:p>
          <a:p>
            <a:pPr algn="just">
              <a:spcAft>
                <a:spcPts val="624"/>
              </a:spcAft>
            </a:pPr>
            <a:r>
              <a:rPr lang="pt-BR" sz="1400" dirty="0">
                <a:latin typeface="Cambria"/>
                <a:ea typeface="ＭＳ 明朝"/>
                <a:cs typeface="Cambria"/>
              </a:rPr>
              <a:t>2-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Choi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, Se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Hyun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, et al. "Ocular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findings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of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myotonic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dystrophy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type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1 in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the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Korean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population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." 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Graefe's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Archive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for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Clinical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and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Experimental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Ophthalmology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 254.6 (2016): 1189-1193.</a:t>
            </a:r>
          </a:p>
          <a:p>
            <a:pPr algn="just">
              <a:spcAft>
                <a:spcPts val="624"/>
              </a:spcAft>
            </a:pP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3- </a:t>
            </a:r>
            <a:r>
              <a:rPr lang="pt-BR" sz="1400" dirty="0">
                <a:latin typeface="Cambria"/>
                <a:cs typeface="Cambria"/>
              </a:rPr>
              <a:t>Ikeda, Karin Suzete, et al. "</a:t>
            </a:r>
            <a:r>
              <a:rPr lang="pt-BR" sz="1400" dirty="0" err="1">
                <a:latin typeface="Cambria"/>
                <a:cs typeface="Cambria"/>
              </a:rPr>
              <a:t>Myotonic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dystrophy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type</a:t>
            </a:r>
            <a:r>
              <a:rPr lang="pt-BR" sz="1400" dirty="0">
                <a:latin typeface="Cambria"/>
                <a:cs typeface="Cambria"/>
              </a:rPr>
              <a:t> 1: </a:t>
            </a:r>
            <a:r>
              <a:rPr lang="pt-BR" sz="1400" dirty="0" err="1">
                <a:latin typeface="Cambria"/>
                <a:cs typeface="Cambria"/>
              </a:rPr>
              <a:t>frequency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of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ophthalmologic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findings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>
                <a:latin typeface="Cambria"/>
                <a:cs typeface="Cambria"/>
              </a:rPr>
              <a:t>Arquivos de </a:t>
            </a:r>
            <a:r>
              <a:rPr lang="pt-BR" sz="1400" i="1" dirty="0" err="1">
                <a:latin typeface="Cambria"/>
                <a:cs typeface="Cambria"/>
              </a:rPr>
              <a:t>neuro-psiquiatria</a:t>
            </a:r>
            <a:r>
              <a:rPr lang="pt-BR" sz="1400" dirty="0">
                <a:latin typeface="Cambria"/>
                <a:cs typeface="Cambria"/>
              </a:rPr>
              <a:t> 74.3 (2016): 183-188. </a:t>
            </a:r>
          </a:p>
          <a:p>
            <a:pPr algn="just">
              <a:spcAft>
                <a:spcPts val="624"/>
              </a:spcAft>
            </a:pPr>
            <a:r>
              <a:rPr lang="pt-BR" sz="1400" dirty="0">
                <a:latin typeface="Cambria"/>
                <a:ea typeface="Calibri"/>
                <a:cs typeface="Cambria"/>
              </a:rPr>
              <a:t>4-</a:t>
            </a:r>
            <a:r>
              <a:rPr lang="pt-BR" sz="1400" dirty="0">
                <a:latin typeface="Cambria"/>
                <a:cs typeface="Cambria"/>
              </a:rPr>
              <a:t>Gargallo-Benedicto, Amparo, et al. "Dual </a:t>
            </a:r>
            <a:r>
              <a:rPr lang="pt-BR" sz="1400" dirty="0" err="1">
                <a:latin typeface="Cambria"/>
                <a:cs typeface="Cambria"/>
              </a:rPr>
              <a:t>corneal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involvement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by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endothelial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and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epithelial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corneal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dystrophies</a:t>
            </a:r>
            <a:r>
              <a:rPr lang="pt-BR" sz="1400" dirty="0">
                <a:latin typeface="Cambria"/>
                <a:cs typeface="Cambria"/>
              </a:rPr>
              <a:t> in </a:t>
            </a:r>
            <a:r>
              <a:rPr lang="pt-BR" sz="1400" dirty="0" err="1">
                <a:latin typeface="Cambria"/>
                <a:cs typeface="Cambria"/>
              </a:rPr>
              <a:t>Steinert’s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disease</a:t>
            </a:r>
            <a:r>
              <a:rPr lang="pt-BR" sz="1400" dirty="0">
                <a:latin typeface="Cambria"/>
                <a:cs typeface="Cambria"/>
              </a:rPr>
              <a:t>: A case </a:t>
            </a:r>
            <a:r>
              <a:rPr lang="pt-BR" sz="1400" dirty="0" err="1">
                <a:latin typeface="Cambria"/>
                <a:cs typeface="Cambria"/>
              </a:rPr>
              <a:t>of</a:t>
            </a:r>
            <a:r>
              <a:rPr lang="pt-BR" sz="1400" dirty="0">
                <a:latin typeface="Cambria"/>
                <a:cs typeface="Cambria"/>
              </a:rPr>
              <a:t> triple </a:t>
            </a:r>
            <a:r>
              <a:rPr lang="pt-BR" sz="1400" dirty="0" err="1">
                <a:latin typeface="Cambria"/>
                <a:cs typeface="Cambria"/>
              </a:rPr>
              <a:t>dystrophy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 err="1">
                <a:latin typeface="Cambria"/>
                <a:cs typeface="Cambria"/>
              </a:rPr>
              <a:t>European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journal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ophthalmology</a:t>
            </a:r>
            <a:r>
              <a:rPr lang="pt-BR" sz="1400" dirty="0">
                <a:latin typeface="Cambria"/>
                <a:cs typeface="Cambria"/>
              </a:rPr>
              <a:t> (2019): 1120672119872374.</a:t>
            </a:r>
            <a:endParaRPr lang="pt-BR" sz="1400" dirty="0">
              <a:latin typeface="Cambria"/>
              <a:ea typeface="Calibri"/>
              <a:cs typeface="Cambria"/>
            </a:endParaRPr>
          </a:p>
          <a:p>
            <a:pPr algn="just">
              <a:spcAft>
                <a:spcPts val="624"/>
              </a:spcAft>
            </a:pPr>
            <a:r>
              <a:rPr lang="pt-BR" sz="1400" dirty="0">
                <a:latin typeface="Cambria"/>
                <a:ea typeface="Calibri"/>
                <a:cs typeface="Cambria"/>
              </a:rPr>
              <a:t>5-</a:t>
            </a:r>
            <a:r>
              <a:rPr lang="pt-BR" sz="1400" dirty="0">
                <a:latin typeface="Cambria"/>
                <a:cs typeface="Cambria"/>
              </a:rPr>
              <a:t>Rhodes, Jeremy D., et al. "</a:t>
            </a:r>
            <a:r>
              <a:rPr lang="pt-BR" sz="1400" dirty="0" err="1">
                <a:latin typeface="Cambria"/>
                <a:cs typeface="Cambria"/>
              </a:rPr>
              <a:t>Increased</a:t>
            </a:r>
            <a:r>
              <a:rPr lang="pt-BR" sz="1400" dirty="0">
                <a:latin typeface="Cambria"/>
                <a:cs typeface="Cambria"/>
              </a:rPr>
              <a:t> SK3 </a:t>
            </a:r>
            <a:r>
              <a:rPr lang="pt-BR" sz="1400" dirty="0" err="1">
                <a:latin typeface="Cambria"/>
                <a:cs typeface="Cambria"/>
              </a:rPr>
              <a:t>expression</a:t>
            </a:r>
            <a:r>
              <a:rPr lang="pt-BR" sz="1400" dirty="0">
                <a:latin typeface="Cambria"/>
                <a:cs typeface="Cambria"/>
              </a:rPr>
              <a:t> in DM1 </a:t>
            </a:r>
            <a:r>
              <a:rPr lang="pt-BR" sz="1400" dirty="0" err="1">
                <a:latin typeface="Cambria"/>
                <a:cs typeface="Cambria"/>
              </a:rPr>
              <a:t>lens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cells</a:t>
            </a:r>
            <a:r>
              <a:rPr lang="pt-BR" sz="1400" dirty="0">
                <a:latin typeface="Cambria"/>
                <a:cs typeface="Cambria"/>
              </a:rPr>
              <a:t> leads </a:t>
            </a:r>
            <a:r>
              <a:rPr lang="pt-BR" sz="1400" dirty="0" err="1">
                <a:latin typeface="Cambria"/>
                <a:cs typeface="Cambria"/>
              </a:rPr>
              <a:t>to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impaired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growth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through</a:t>
            </a:r>
            <a:r>
              <a:rPr lang="pt-BR" sz="1400" dirty="0">
                <a:latin typeface="Cambria"/>
                <a:cs typeface="Cambria"/>
              </a:rPr>
              <a:t> a </a:t>
            </a:r>
            <a:r>
              <a:rPr lang="pt-BR" sz="1400" dirty="0" err="1">
                <a:latin typeface="Cambria"/>
                <a:cs typeface="Cambria"/>
              </a:rPr>
              <a:t>greater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calcium-induced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fragility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 err="1">
                <a:latin typeface="Cambria"/>
                <a:cs typeface="Cambria"/>
              </a:rPr>
              <a:t>Human</a:t>
            </a:r>
            <a:r>
              <a:rPr lang="pt-BR" sz="1400" i="1" dirty="0">
                <a:latin typeface="Cambria"/>
                <a:cs typeface="Cambria"/>
              </a:rPr>
              <a:t> molecular </a:t>
            </a:r>
            <a:r>
              <a:rPr lang="pt-BR" sz="1400" i="1" dirty="0" err="1">
                <a:latin typeface="Cambria"/>
                <a:cs typeface="Cambria"/>
              </a:rPr>
              <a:t>genetics</a:t>
            </a:r>
            <a:r>
              <a:rPr lang="pt-BR" sz="1400" dirty="0">
                <a:latin typeface="Cambria"/>
                <a:cs typeface="Cambria"/>
              </a:rPr>
              <a:t> 15.24 (2006): 3559-3568. </a:t>
            </a:r>
          </a:p>
          <a:p>
            <a:pPr algn="just">
              <a:spcAft>
                <a:spcPts val="624"/>
              </a:spcAft>
            </a:pPr>
            <a:r>
              <a:rPr lang="pt-BR" sz="1400" dirty="0">
                <a:latin typeface="Cambria"/>
                <a:cs typeface="Cambria"/>
              </a:rPr>
              <a:t>6- Abe, Toshiaki, et al. "</a:t>
            </a:r>
            <a:r>
              <a:rPr lang="pt-BR" sz="1400" dirty="0" err="1">
                <a:latin typeface="Cambria"/>
                <a:cs typeface="Cambria"/>
              </a:rPr>
              <a:t>Lens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epithelial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changes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and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mutated</a:t>
            </a:r>
            <a:r>
              <a:rPr lang="pt-BR" sz="1400" dirty="0">
                <a:latin typeface="Cambria"/>
                <a:cs typeface="Cambria"/>
              </a:rPr>
              <a:t> gene </a:t>
            </a:r>
            <a:r>
              <a:rPr lang="pt-BR" sz="1400" dirty="0" err="1">
                <a:latin typeface="Cambria"/>
                <a:cs typeface="Cambria"/>
              </a:rPr>
              <a:t>expression</a:t>
            </a:r>
            <a:r>
              <a:rPr lang="pt-BR" sz="1400" dirty="0">
                <a:latin typeface="Cambria"/>
                <a:cs typeface="Cambria"/>
              </a:rPr>
              <a:t> in </a:t>
            </a:r>
            <a:r>
              <a:rPr lang="pt-BR" sz="1400" dirty="0" err="1">
                <a:latin typeface="Cambria"/>
                <a:cs typeface="Cambria"/>
              </a:rPr>
              <a:t>patients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with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myotonic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dystrophy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>
                <a:latin typeface="Cambria"/>
                <a:cs typeface="Cambria"/>
              </a:rPr>
              <a:t>British </a:t>
            </a:r>
            <a:r>
              <a:rPr lang="pt-BR" sz="1400" i="1" dirty="0" err="1">
                <a:latin typeface="Cambria"/>
                <a:cs typeface="Cambria"/>
              </a:rPr>
              <a:t>journal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ophthalmology</a:t>
            </a:r>
            <a:r>
              <a:rPr lang="pt-BR" sz="1400" dirty="0">
                <a:latin typeface="Cambria"/>
                <a:cs typeface="Cambria"/>
              </a:rPr>
              <a:t> 83.4 (1999): 452-457.</a:t>
            </a:r>
          </a:p>
          <a:p>
            <a:pPr algn="just"/>
            <a:r>
              <a:rPr lang="pt-BR" sz="1400" dirty="0">
                <a:latin typeface="Cambria"/>
                <a:ea typeface="Calibri"/>
                <a:cs typeface="Cambria"/>
              </a:rPr>
              <a:t>7-</a:t>
            </a:r>
            <a:r>
              <a:rPr lang="pt-BR" sz="1400" dirty="0">
                <a:latin typeface="Cambria"/>
                <a:cs typeface="Cambria"/>
              </a:rPr>
              <a:t>Medica, Igor, et al. "</a:t>
            </a:r>
            <a:r>
              <a:rPr lang="pt-BR" sz="1400" dirty="0" err="1">
                <a:latin typeface="Cambria"/>
                <a:cs typeface="Cambria"/>
              </a:rPr>
              <a:t>Patients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with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primary</a:t>
            </a:r>
            <a:r>
              <a:rPr lang="pt-BR" sz="1400" dirty="0">
                <a:latin typeface="Cambria"/>
                <a:cs typeface="Cambria"/>
              </a:rPr>
              <a:t> </a:t>
            </a:r>
            <a:r>
              <a:rPr lang="pt-BR" sz="1400" dirty="0" err="1">
                <a:latin typeface="Cambria"/>
                <a:cs typeface="Cambria"/>
              </a:rPr>
              <a:t>cataract</a:t>
            </a:r>
            <a:r>
              <a:rPr lang="pt-BR" sz="1400" dirty="0">
                <a:latin typeface="Cambria"/>
                <a:cs typeface="Cambria"/>
              </a:rPr>
              <a:t> as a </a:t>
            </a:r>
            <a:r>
              <a:rPr lang="pt-BR" sz="1400" dirty="0" err="1">
                <a:latin typeface="Cambria"/>
                <a:cs typeface="Cambria"/>
              </a:rPr>
              <a:t>genetic</a:t>
            </a:r>
            <a:r>
              <a:rPr lang="pt-BR" sz="1400" dirty="0">
                <a:latin typeface="Cambria"/>
                <a:cs typeface="Cambria"/>
              </a:rPr>
              <a:t> pool </a:t>
            </a:r>
            <a:r>
              <a:rPr lang="pt-BR" sz="1400" dirty="0" err="1">
                <a:latin typeface="Cambria"/>
                <a:cs typeface="Cambria"/>
              </a:rPr>
              <a:t>of</a:t>
            </a:r>
            <a:r>
              <a:rPr lang="pt-BR" sz="1400" dirty="0">
                <a:latin typeface="Cambria"/>
                <a:cs typeface="Cambria"/>
              </a:rPr>
              <a:t> DMPK </a:t>
            </a:r>
            <a:r>
              <a:rPr lang="pt-BR" sz="1400" dirty="0" err="1">
                <a:latin typeface="Cambria"/>
                <a:cs typeface="Cambria"/>
              </a:rPr>
              <a:t>protomutation</a:t>
            </a:r>
            <a:r>
              <a:rPr lang="pt-BR" sz="1400" dirty="0">
                <a:latin typeface="Cambria"/>
                <a:cs typeface="Cambria"/>
              </a:rPr>
              <a:t>." </a:t>
            </a:r>
            <a:r>
              <a:rPr lang="pt-BR" sz="1400" i="1" dirty="0" err="1">
                <a:latin typeface="Cambria"/>
                <a:cs typeface="Cambria"/>
              </a:rPr>
              <a:t>Journal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human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genetics</a:t>
            </a:r>
            <a:r>
              <a:rPr lang="pt-BR" sz="1400" dirty="0">
                <a:latin typeface="Cambria"/>
                <a:cs typeface="Cambria"/>
              </a:rPr>
              <a:t> 52.2 (2007): 123-128.</a:t>
            </a:r>
          </a:p>
          <a:p>
            <a:pPr algn="just"/>
            <a:r>
              <a:rPr lang="pt-BR" sz="1400" dirty="0">
                <a:latin typeface="Cambria"/>
                <a:cs typeface="Cambria"/>
              </a:rPr>
              <a:t> 8-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Kersten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, Hannah M., et al. "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Epiretinal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membrane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: a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treatable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cause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of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visual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disability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in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myotonic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dystrophy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type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1." 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Journal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of</a:t>
            </a:r>
            <a:r>
              <a:rPr lang="pt-BR" sz="1400" i="1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pt-BR" sz="1400" i="1" dirty="0" err="1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neurology</a:t>
            </a:r>
            <a:r>
              <a:rPr lang="pt-BR" sz="1400" dirty="0">
                <a:solidFill>
                  <a:srgbClr val="222222"/>
                </a:solidFill>
                <a:latin typeface="Cambria"/>
                <a:ea typeface="Times New Roman"/>
                <a:cs typeface="Cambria"/>
              </a:rPr>
              <a:t> 261.1 (2014): 37-44.</a:t>
            </a:r>
            <a:r>
              <a:rPr lang="pt-BR" sz="1400" dirty="0">
                <a:latin typeface="Cambria"/>
                <a:cs typeface="Cambria"/>
              </a:rPr>
              <a:t> </a:t>
            </a:r>
          </a:p>
          <a:p>
            <a:pPr algn="just">
              <a:spcAft>
                <a:spcPts val="624"/>
              </a:spcAft>
            </a:pPr>
            <a:endParaRPr lang="pt-BR" sz="1575" dirty="0">
              <a:latin typeface="Cambria"/>
              <a:ea typeface="Calibri"/>
              <a:cs typeface="Cambria"/>
            </a:endParaRPr>
          </a:p>
          <a:p>
            <a:pPr indent="285703" algn="just">
              <a:lnSpc>
                <a:spcPct val="130000"/>
              </a:lnSpc>
            </a:pPr>
            <a:endParaRPr lang="pt-BR" sz="1575" dirty="0">
              <a:latin typeface="Cambria"/>
              <a:ea typeface="ＭＳ 明朝"/>
              <a:cs typeface="Cambr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83026" y="15329550"/>
            <a:ext cx="6660363" cy="3325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4640" tIns="44640" rIns="44640" bIns="44640" numCol="1" spcCol="7559" rtlCol="0" anchor="ctr">
            <a:spAutoFit/>
          </a:bodyPr>
          <a:lstStyle/>
          <a:p>
            <a:pPr defTabSz="513376"/>
            <a:r>
              <a:rPr lang="en-US" sz="1575" dirty="0">
                <a:latin typeface="Cambria"/>
                <a:cs typeface="Cambria"/>
              </a:rPr>
              <a:t>Table 1</a:t>
            </a:r>
          </a:p>
        </p:txBody>
      </p:sp>
      <p:sp>
        <p:nvSpPr>
          <p:cNvPr id="37" name="CaixaDeTexto 2"/>
          <p:cNvSpPr txBox="1"/>
          <p:nvPr/>
        </p:nvSpPr>
        <p:spPr>
          <a:xfrm>
            <a:off x="5452911" y="1309101"/>
            <a:ext cx="16906977" cy="190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9088" tIns="79088" rIns="79088" bIns="79088" anchor="ctr">
            <a:spAutoFit/>
          </a:bodyPr>
          <a:lstStyle/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sz="1400" i="1" dirty="0">
                <a:latin typeface="Cambria"/>
                <a:cs typeface="Cambria"/>
              </a:rPr>
              <a:t>Retina and Vitreous </a:t>
            </a:r>
            <a:r>
              <a:rPr lang="pt-BR" sz="1400" i="1" dirty="0">
                <a:latin typeface="Cambria"/>
                <a:cs typeface="Cambria"/>
              </a:rPr>
              <a:t>preceptor</a:t>
            </a:r>
            <a:r>
              <a:rPr sz="1400" i="1" dirty="0">
                <a:latin typeface="Cambria"/>
                <a:cs typeface="Cambria"/>
              </a:rPr>
              <a:t> of Faculdade de Medicina do ABC (FMABC).</a:t>
            </a:r>
            <a:r>
              <a:rPr lang="x-none" sz="1400" i="1" baseline="30000" dirty="0">
                <a:latin typeface="Cambria"/>
                <a:cs typeface="Cambria"/>
              </a:rPr>
              <a:t>1</a:t>
            </a:r>
            <a:endParaRPr sz="1400" i="1" dirty="0">
              <a:latin typeface="Cambria"/>
              <a:cs typeface="Cambria"/>
            </a:endParaRPr>
          </a:p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sz="1400" i="1" dirty="0">
                <a:latin typeface="Cambria"/>
                <a:cs typeface="Cambria"/>
              </a:rPr>
              <a:t>Resident in Ophthalmology of Faculdade de Medicine do ABC (FMABC).</a:t>
            </a:r>
            <a:r>
              <a:rPr lang="x-none" sz="1400" i="1" baseline="30000" dirty="0">
                <a:latin typeface="Cambria"/>
                <a:cs typeface="Cambria"/>
              </a:rPr>
              <a:t>2</a:t>
            </a:r>
            <a:endParaRPr lang="x-none" sz="1400" i="1" dirty="0">
              <a:latin typeface="Cambria"/>
              <a:cs typeface="Cambria"/>
            </a:endParaRPr>
          </a:p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lang="x-none" sz="1400" i="1" dirty="0">
                <a:latin typeface="Cambria"/>
                <a:cs typeface="Cambria"/>
              </a:rPr>
              <a:t>Retina and Vitreous fellow of Faculdade de Medicina do ABC (FMABC)</a:t>
            </a:r>
            <a:r>
              <a:rPr lang="x-none" sz="1400" i="1" baseline="30000" dirty="0">
                <a:latin typeface="Cambria"/>
                <a:cs typeface="Cambria"/>
              </a:rPr>
              <a:t>3</a:t>
            </a:r>
            <a:endParaRPr sz="1400" i="1" dirty="0">
              <a:latin typeface="Cambria"/>
              <a:cs typeface="Cambria"/>
            </a:endParaRPr>
          </a:p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sz="1400" i="1" dirty="0">
                <a:latin typeface="Cambria"/>
                <a:cs typeface="Cambria"/>
              </a:rPr>
              <a:t> Chief of </a:t>
            </a:r>
            <a:r>
              <a:rPr lang="x-none" sz="1400" i="1" dirty="0">
                <a:latin typeface="Cambria"/>
                <a:cs typeface="Cambria"/>
              </a:rPr>
              <a:t>Uvea</a:t>
            </a:r>
            <a:r>
              <a:rPr sz="1400" i="1" dirty="0">
                <a:latin typeface="Cambria"/>
                <a:cs typeface="Cambria"/>
              </a:rPr>
              <a:t> of Faculdade de Medicina do ABC (FMABC).</a:t>
            </a:r>
            <a:r>
              <a:rPr lang="x-none" sz="1400" i="1" baseline="30000">
                <a:latin typeface="Cambria"/>
                <a:cs typeface="Cambria"/>
              </a:rPr>
              <a:t>4</a:t>
            </a:r>
            <a:endParaRPr lang="pt-BR" sz="1400" i="1" baseline="30000" dirty="0">
              <a:latin typeface="Cambria"/>
              <a:cs typeface="Cambria"/>
            </a:endParaRPr>
          </a:p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lang="pt-BR" sz="1400" i="1" dirty="0" err="1">
                <a:latin typeface="Cambria"/>
                <a:cs typeface="Cambria"/>
              </a:rPr>
              <a:t>Chief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Farmacology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Faculdade de Medicina do ABC (FMABC).</a:t>
            </a:r>
            <a:r>
              <a:rPr lang="pt-BR" sz="1400" i="1" baseline="30000" dirty="0">
                <a:latin typeface="Cambria"/>
                <a:cs typeface="Cambria"/>
              </a:rPr>
              <a:t>5</a:t>
            </a:r>
          </a:p>
          <a:p>
            <a:pPr defTabSz="6118132">
              <a:spcBef>
                <a:spcPts val="665"/>
              </a:spcBef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lang="pt-BR" sz="1400" i="1" dirty="0" err="1">
                <a:latin typeface="Cambria"/>
                <a:cs typeface="Cambria"/>
              </a:rPr>
              <a:t>Coordinator</a:t>
            </a:r>
            <a:r>
              <a:rPr lang="pt-BR" sz="1400" i="1" dirty="0">
                <a:latin typeface="Cambria"/>
                <a:cs typeface="Cambria"/>
              </a:rPr>
              <a:t> </a:t>
            </a:r>
            <a:r>
              <a:rPr lang="pt-BR" sz="1400" i="1" dirty="0" err="1">
                <a:latin typeface="Cambria"/>
                <a:cs typeface="Cambria"/>
              </a:rPr>
              <a:t>and</a:t>
            </a:r>
            <a:r>
              <a:rPr lang="pt-BR" sz="1400" i="1" dirty="0">
                <a:latin typeface="Cambria"/>
                <a:cs typeface="Cambria"/>
              </a:rPr>
              <a:t> professor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 Neuromuscular </a:t>
            </a:r>
            <a:r>
              <a:rPr lang="pt-BR" sz="1400" i="1" dirty="0" err="1">
                <a:latin typeface="Cambria"/>
                <a:cs typeface="Cambria"/>
              </a:rPr>
              <a:t>disease</a:t>
            </a:r>
            <a:r>
              <a:rPr lang="pt-BR" sz="1400" i="1" dirty="0">
                <a:latin typeface="Cambria"/>
                <a:cs typeface="Cambria"/>
              </a:rPr>
              <a:t> sector </a:t>
            </a:r>
            <a:r>
              <a:rPr lang="pt-BR" sz="1400" i="1" dirty="0" err="1">
                <a:latin typeface="Cambria"/>
                <a:cs typeface="Cambria"/>
              </a:rPr>
              <a:t>of</a:t>
            </a:r>
            <a:r>
              <a:rPr lang="pt-BR" sz="1400" i="1" dirty="0">
                <a:latin typeface="Cambria"/>
                <a:cs typeface="Cambria"/>
              </a:rPr>
              <a:t> Faculdade de Medicina do ABC.</a:t>
            </a:r>
            <a:r>
              <a:rPr lang="pt-BR" sz="1400" i="1" baseline="30000" dirty="0">
                <a:latin typeface="Cambria"/>
                <a:cs typeface="Cambria"/>
              </a:rPr>
              <a:t>6</a:t>
            </a:r>
            <a:endParaRPr sz="1400" i="1" baseline="30000" dirty="0">
              <a:latin typeface="Cambria"/>
              <a:cs typeface="Cambria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3C6FD808-A61C-4B44-A930-95DBE330CCD3}"/>
              </a:ext>
            </a:extLst>
          </p:cNvPr>
          <p:cNvGrpSpPr/>
          <p:nvPr/>
        </p:nvGrpSpPr>
        <p:grpSpPr>
          <a:xfrm>
            <a:off x="10268545" y="3962104"/>
            <a:ext cx="7331025" cy="2364303"/>
            <a:chOff x="10268545" y="3962104"/>
            <a:chExt cx="7331025" cy="2364303"/>
          </a:xfrm>
        </p:grpSpPr>
        <p:pic>
          <p:nvPicPr>
            <p:cNvPr id="13" name="Picture 12" descr="SOARESA1.jp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004"/>
            <a:stretch/>
          </p:blipFill>
          <p:spPr>
            <a:xfrm>
              <a:off x="10268545" y="3962104"/>
              <a:ext cx="7331025" cy="2364303"/>
            </a:xfrm>
            <a:prstGeom prst="rect">
              <a:avLst/>
            </a:prstGeom>
          </p:spPr>
        </p:pic>
        <p:sp>
          <p:nvSpPr>
            <p:cNvPr id="7" name="Seta para a direita 6"/>
            <p:cNvSpPr/>
            <p:nvPr/>
          </p:nvSpPr>
          <p:spPr>
            <a:xfrm rot="19049579">
              <a:off x="13324448" y="4296164"/>
              <a:ext cx="385857" cy="393717"/>
            </a:xfrm>
            <a:prstGeom prst="rightArrow">
              <a:avLst/>
            </a:prstGeom>
            <a:solidFill>
              <a:srgbClr val="0070C0"/>
            </a:solidFill>
            <a:ln w="63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4999" tIns="224999" rIns="224999" bIns="224999" numCol="1" spcCol="38100" rtlCol="0" anchor="ctr">
              <a:spAutoFit/>
            </a:bodyPr>
            <a:lstStyle/>
            <a:p>
              <a:pPr defTabSz="2587573"/>
              <a:endParaRPr lang="pt-BR" sz="10079"/>
            </a:p>
          </p:txBody>
        </p: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F1D099C8-8FA6-3347-A4A9-A8B03B5F8826}"/>
              </a:ext>
            </a:extLst>
          </p:cNvPr>
          <p:cNvGrpSpPr/>
          <p:nvPr/>
        </p:nvGrpSpPr>
        <p:grpSpPr>
          <a:xfrm>
            <a:off x="10356067" y="7495545"/>
            <a:ext cx="7328858" cy="2213941"/>
            <a:chOff x="10356067" y="7495545"/>
            <a:chExt cx="7328858" cy="2213941"/>
          </a:xfrm>
        </p:grpSpPr>
        <p:pic>
          <p:nvPicPr>
            <p:cNvPr id="14" name="Picture 13" descr="De_CarvalhoL4.jp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797" b="39140"/>
            <a:stretch/>
          </p:blipFill>
          <p:spPr>
            <a:xfrm>
              <a:off x="10356067" y="7495545"/>
              <a:ext cx="3679840" cy="2213941"/>
            </a:xfrm>
            <a:prstGeom prst="rect">
              <a:avLst/>
            </a:prstGeom>
            <a:ln w="9525" cmpd="sng">
              <a:noFill/>
            </a:ln>
          </p:spPr>
        </p:pic>
        <p:pic>
          <p:nvPicPr>
            <p:cNvPr id="16" name="Picture 15" descr="6 (1).jp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432" t="-1" b="40448"/>
            <a:stretch/>
          </p:blipFill>
          <p:spPr>
            <a:xfrm>
              <a:off x="14103480" y="7495546"/>
              <a:ext cx="3581445" cy="2213938"/>
            </a:xfrm>
            <a:prstGeom prst="rect">
              <a:avLst/>
            </a:prstGeom>
            <a:ln w="12700" cmpd="sng">
              <a:noFill/>
            </a:ln>
          </p:spPr>
        </p:pic>
        <p:sp>
          <p:nvSpPr>
            <p:cNvPr id="40" name="Seta para a direita 39"/>
            <p:cNvSpPr/>
            <p:nvPr/>
          </p:nvSpPr>
          <p:spPr>
            <a:xfrm rot="19049579">
              <a:off x="11784628" y="8440369"/>
              <a:ext cx="395530" cy="521647"/>
            </a:xfrm>
            <a:prstGeom prst="rightArrow">
              <a:avLst/>
            </a:prstGeom>
            <a:solidFill>
              <a:srgbClr val="0070C0"/>
            </a:solidFill>
            <a:ln w="63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4999" tIns="224999" rIns="224999" bIns="224999" numCol="1" spcCol="38100" rtlCol="0" anchor="ctr">
              <a:spAutoFit/>
            </a:bodyPr>
            <a:lstStyle/>
            <a:p>
              <a:pPr defTabSz="2587573"/>
              <a:endParaRPr lang="pt-BR" sz="10079"/>
            </a:p>
          </p:txBody>
        </p:sp>
        <p:sp>
          <p:nvSpPr>
            <p:cNvPr id="41" name="Seta para a direita 40"/>
            <p:cNvSpPr/>
            <p:nvPr/>
          </p:nvSpPr>
          <p:spPr>
            <a:xfrm rot="19049579">
              <a:off x="16349473" y="8913735"/>
              <a:ext cx="360082" cy="313760"/>
            </a:xfrm>
            <a:prstGeom prst="rightArrow">
              <a:avLst/>
            </a:prstGeom>
            <a:solidFill>
              <a:srgbClr val="0070C0"/>
            </a:solidFill>
            <a:ln w="635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4999" tIns="224999" rIns="224999" bIns="224999" numCol="1" spcCol="38100" rtlCol="0" anchor="ctr">
              <a:spAutoFit/>
            </a:bodyPr>
            <a:lstStyle/>
            <a:p>
              <a:pPr defTabSz="2587573"/>
              <a:endParaRPr lang="pt-BR" sz="10079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1279</Words>
  <Application>Microsoft Macintosh PowerPoint</Application>
  <PresentationFormat>Personalizar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Myotonic dystrophy type 1: a disease with multiples ophthalmologic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CYSTOIDMACULAR EDEMA IN ACUTE PRESENTATION OF CENTRAL RETINAL ARTERY OCCLUSION WITH THE PRESENCE OF CILIORETINAL ARTERY.</dc:title>
  <dc:creator>Cristina.Carbajo</dc:creator>
  <cp:lastModifiedBy>Larissa Caroline Mansano Soares</cp:lastModifiedBy>
  <cp:revision>66</cp:revision>
  <dcterms:modified xsi:type="dcterms:W3CDTF">2020-02-03T21:35:32Z</dcterms:modified>
</cp:coreProperties>
</file>