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7" r:id="rId6"/>
    <p:sldId id="266" r:id="rId7"/>
    <p:sldId id="267" r:id="rId8"/>
    <p:sldId id="276" r:id="rId9"/>
    <p:sldId id="27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C40A8-47F9-499C-A3A1-BB074C136549}" v="2" dt="2019-12-02T23:40:23.6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>
      <p:cViewPr>
        <p:scale>
          <a:sx n="40" d="100"/>
          <a:sy n="40" d="100"/>
        </p:scale>
        <p:origin x="3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ívia Conci" userId="a486dac1e471f2ce" providerId="LiveId" clId="{FBDC6AF1-9BC4-427B-8BCD-75E331EED0AB}"/>
    <pc:docChg chg="modSld">
      <pc:chgData name="Lívia Conci" userId="a486dac1e471f2ce" providerId="LiveId" clId="{FBDC6AF1-9BC4-427B-8BCD-75E331EED0AB}" dt="2019-12-02T23:40:23.642" v="1"/>
      <pc:docMkLst>
        <pc:docMk/>
      </pc:docMkLst>
      <pc:sldChg chg="modTransition">
        <pc:chgData name="Lívia Conci" userId="a486dac1e471f2ce" providerId="LiveId" clId="{FBDC6AF1-9BC4-427B-8BCD-75E331EED0AB}" dt="2019-12-02T23:40:23.642" v="1"/>
        <pc:sldMkLst>
          <pc:docMk/>
          <pc:sldMk cId="2818488078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0329148" y="12942938"/>
            <a:ext cx="409779" cy="41587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r" defTabSz="821531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livia.conc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apa apostila jpeg.jpg" descr="capa apostila jpeg.jpg"/>
          <p:cNvPicPr>
            <a:picLocks noChangeAspect="1"/>
          </p:cNvPicPr>
          <p:nvPr/>
        </p:nvPicPr>
        <p:blipFill>
          <a:blip r:embed="rId2"/>
          <a:srcRect l="28620" t="87515" r="30361" b="3794"/>
          <a:stretch>
            <a:fillRect/>
          </a:stretch>
        </p:blipFill>
        <p:spPr>
          <a:xfrm>
            <a:off x="1544684" y="258576"/>
            <a:ext cx="13560351" cy="4075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RETINA START RETINA START" descr="RETINA START RETINA START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7" y="4679981"/>
            <a:ext cx="21984095" cy="3266308"/>
          </a:xfrm>
          <a:prstGeom prst="rect">
            <a:avLst/>
          </a:prstGeom>
          <a:effectLst>
            <a:outerShdw blurRad="533400" dist="165100" rotWithShape="0">
              <a:srgbClr val="000000">
                <a:alpha val="75000"/>
              </a:srgbClr>
            </a:outerShdw>
          </a:effectLst>
        </p:spPr>
      </p:pic>
      <p:sp>
        <p:nvSpPr>
          <p:cNvPr id="128" name="Clinical Case"/>
          <p:cNvSpPr txBox="1"/>
          <p:nvPr/>
        </p:nvSpPr>
        <p:spPr>
          <a:xfrm>
            <a:off x="8351206" y="8076414"/>
            <a:ext cx="7681590" cy="172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0300" b="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dirty="0">
                <a:latin typeface="Comic Sans MS" panose="030F0702030302020204" pitchFamily="66" charset="0"/>
                <a:cs typeface="Cavolini" panose="020B0502040204020203" pitchFamily="66" charset="0"/>
              </a:rPr>
              <a:t>Clinical Case</a:t>
            </a:r>
          </a:p>
        </p:txBody>
      </p:sp>
      <p:sp>
        <p:nvSpPr>
          <p:cNvPr id="129" name="Presenter: Lívia Conci, MD          Acknowledgments:  Sergio Pimentel, PhD, Cleide Machado, PhD;  Leandro Cabral, PhD;  and  Tomás Minelli,MD"/>
          <p:cNvSpPr txBox="1"/>
          <p:nvPr/>
        </p:nvSpPr>
        <p:spPr>
          <a:xfrm>
            <a:off x="0" y="11602856"/>
            <a:ext cx="24384001" cy="1874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2300" b="0"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rPr sz="3200" dirty="0"/>
              <a:t>Presenter: Lívia Conci, MD          Acknowledgments:  Sergio Pimentel, PhD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Bárbara Fonseca, MD</a:t>
            </a:r>
            <a:endParaRPr sz="3200" dirty="0"/>
          </a:p>
        </p:txBody>
      </p:sp>
      <p:pic>
        <p:nvPicPr>
          <p:cNvPr id="130" name="1D632255-DBB0-4058-BAEE-0D0A6253DEA1-L0-001.jpeg" descr="1D632255-DBB0-4058-BAEE-0D0A6253DEA1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3773" y="1237497"/>
            <a:ext cx="8500124" cy="2118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apa apostila jpeg.jpg" descr="capa apostila jpeg.jpg"/>
          <p:cNvPicPr>
            <a:picLocks noChangeAspect="1"/>
          </p:cNvPicPr>
          <p:nvPr/>
        </p:nvPicPr>
        <p:blipFill>
          <a:blip r:embed="rId2"/>
          <a:srcRect l="28620" t="87515" r="30361" b="3793"/>
          <a:stretch>
            <a:fillRect/>
          </a:stretch>
        </p:blipFill>
        <p:spPr>
          <a:xfrm>
            <a:off x="8862845" y="11511757"/>
            <a:ext cx="7332844" cy="2204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ISTORY HISTORY" descr="HISTORY HISTORY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52" y="427919"/>
            <a:ext cx="21984095" cy="1705281"/>
          </a:xfrm>
          <a:prstGeom prst="rect">
            <a:avLst/>
          </a:prstGeom>
          <a:effectLst>
            <a:outerShdw blurRad="533400" dist="165100" rotWithShape="0">
              <a:srgbClr val="000000">
                <a:alpha val="75000"/>
              </a:srgbClr>
            </a:outerShdw>
          </a:effectLst>
        </p:spPr>
      </p:pic>
      <p:sp>
        <p:nvSpPr>
          <p:cNvPr id="135" name="IDENTIFICATION…"/>
          <p:cNvSpPr txBox="1"/>
          <p:nvPr/>
        </p:nvSpPr>
        <p:spPr>
          <a:xfrm>
            <a:off x="1646271" y="2693846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dirty="0">
                <a:solidFill>
                  <a:schemeClr val="accent3"/>
                </a:solidFill>
              </a:rPr>
              <a:t>IDENTIFICATION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/>
              <a:t>Male</a:t>
            </a:r>
            <a:r>
              <a:rPr dirty="0"/>
              <a:t>, </a:t>
            </a:r>
            <a:r>
              <a:rPr lang="pt-BR" dirty="0"/>
              <a:t>51 </a:t>
            </a:r>
            <a:r>
              <a:rPr dirty="0"/>
              <a:t>years-old, </a:t>
            </a:r>
            <a:r>
              <a:rPr lang="pt-BR" dirty="0" err="1"/>
              <a:t>white</a:t>
            </a:r>
            <a:r>
              <a:rPr dirty="0"/>
              <a:t>, native and resident in </a:t>
            </a:r>
            <a:r>
              <a:rPr lang="pt-BR" dirty="0"/>
              <a:t>Natal</a:t>
            </a:r>
            <a:r>
              <a:rPr dirty="0"/>
              <a:t>- </a:t>
            </a:r>
            <a:r>
              <a:rPr lang="pt-BR" dirty="0"/>
              <a:t>RN</a:t>
            </a:r>
            <a:r>
              <a:rPr dirty="0"/>
              <a:t>, Brazil </a:t>
            </a:r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</p:txBody>
      </p:sp>
      <p:sp>
        <p:nvSpPr>
          <p:cNvPr id="136" name="HISTORY OF PRESENT ILLNESS…"/>
          <p:cNvSpPr txBox="1"/>
          <p:nvPr/>
        </p:nvSpPr>
        <p:spPr>
          <a:xfrm>
            <a:off x="1646267" y="4263131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dirty="0">
                <a:solidFill>
                  <a:schemeClr val="accent3"/>
                </a:solidFill>
              </a:rPr>
              <a:t>HISTORY OF PRESENT ILLNESS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 err="1"/>
              <a:t>Progressive</a:t>
            </a:r>
            <a:r>
              <a:rPr lang="pt-BR" dirty="0"/>
              <a:t> visual </a:t>
            </a:r>
            <a:r>
              <a:rPr lang="pt-BR" dirty="0" err="1"/>
              <a:t>loss</a:t>
            </a:r>
            <a:r>
              <a:rPr lang="pt-BR" dirty="0"/>
              <a:t> for 2 </a:t>
            </a:r>
            <a:r>
              <a:rPr lang="pt-BR" dirty="0" err="1"/>
              <a:t>years</a:t>
            </a:r>
            <a:endParaRPr dirty="0"/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</p:txBody>
      </p:sp>
      <p:sp>
        <p:nvSpPr>
          <p:cNvPr id="137" name="PAST MEDICAL HISTORY…"/>
          <p:cNvSpPr txBox="1"/>
          <p:nvPr/>
        </p:nvSpPr>
        <p:spPr>
          <a:xfrm>
            <a:off x="1646271" y="5832416"/>
            <a:ext cx="23954502" cy="1569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PAST MEDICAL HISTORY 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en-US" dirty="0"/>
              <a:t>Poor motor coordination and unsteady walk for 5 years</a:t>
            </a:r>
            <a:endParaRPr sz="2500" dirty="0"/>
          </a:p>
        </p:txBody>
      </p:sp>
      <p:sp>
        <p:nvSpPr>
          <p:cNvPr id="138" name="FAMILY HISTORY…"/>
          <p:cNvSpPr txBox="1"/>
          <p:nvPr/>
        </p:nvSpPr>
        <p:spPr>
          <a:xfrm>
            <a:off x="1646268" y="8970986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FAMILY HISTORY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H</a:t>
            </a:r>
            <a:r>
              <a:rPr lang="pt-BR" dirty="0" err="1"/>
              <a:t>is</a:t>
            </a:r>
            <a:r>
              <a:rPr dirty="0"/>
              <a:t> mother</a:t>
            </a:r>
            <a:r>
              <a:rPr lang="pt-BR" dirty="0"/>
              <a:t>, brother </a:t>
            </a:r>
            <a:r>
              <a:rPr lang="pt-BR" dirty="0" err="1"/>
              <a:t>and</a:t>
            </a:r>
            <a:r>
              <a:rPr lang="pt-BR" dirty="0"/>
              <a:t> maternal </a:t>
            </a:r>
            <a:r>
              <a:rPr lang="pt-BR" dirty="0" err="1"/>
              <a:t>cousins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similar </a:t>
            </a:r>
            <a:r>
              <a:rPr lang="pt-BR" dirty="0" err="1"/>
              <a:t>symptoms</a:t>
            </a:r>
            <a:r>
              <a:rPr lang="pt-BR" dirty="0"/>
              <a:t>.</a:t>
            </a:r>
            <a:endParaRPr dirty="0"/>
          </a:p>
        </p:txBody>
      </p:sp>
      <p:sp>
        <p:nvSpPr>
          <p:cNvPr id="139" name="PAST OCULAR HISTORY…"/>
          <p:cNvSpPr txBox="1"/>
          <p:nvPr/>
        </p:nvSpPr>
        <p:spPr>
          <a:xfrm>
            <a:off x="1646267" y="7588545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PAST OCULAR HISTORY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 err="1"/>
              <a:t>None</a:t>
            </a:r>
            <a:endParaRPr dirty="0"/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</p:txBody>
      </p:sp>
      <p:sp>
        <p:nvSpPr>
          <p:cNvPr id="10" name="Homem">
            <a:extLst>
              <a:ext uri="{FF2B5EF4-FFF2-40B4-BE49-F238E27FC236}">
                <a16:creationId xmlns:a16="http://schemas.microsoft.com/office/drawing/2014/main" id="{A76FBE99-FF1E-48F7-A0B9-9EA3919EB5A4}"/>
              </a:ext>
            </a:extLst>
          </p:cNvPr>
          <p:cNvSpPr/>
          <p:nvPr/>
        </p:nvSpPr>
        <p:spPr>
          <a:xfrm>
            <a:off x="21390557" y="7383884"/>
            <a:ext cx="2312645" cy="5970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hueOff val="914337"/>
                  <a:satOff val="31515"/>
                  <a:lumOff val="-30790"/>
                </a:schemeClr>
              </a:gs>
            </a:gsLst>
            <a:lin ang="5400000"/>
          </a:gradFill>
          <a:ln w="127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apa apostila jpeg.jpg" descr="capa apostila jpeg.jpg"/>
          <p:cNvPicPr>
            <a:picLocks noChangeAspect="1"/>
          </p:cNvPicPr>
          <p:nvPr/>
        </p:nvPicPr>
        <p:blipFill>
          <a:blip r:embed="rId2"/>
          <a:srcRect l="28620" t="87515" r="30360" b="3793"/>
          <a:stretch>
            <a:fillRect/>
          </a:stretch>
        </p:blipFill>
        <p:spPr>
          <a:xfrm>
            <a:off x="8790780" y="11960524"/>
            <a:ext cx="6802278" cy="20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EYE EXAMINATION EYE EXAMINATION " descr="EYE EXAMINATION EYE EXAMINATION 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52" y="427919"/>
            <a:ext cx="21984095" cy="1705281"/>
          </a:xfrm>
          <a:prstGeom prst="rect">
            <a:avLst/>
          </a:prstGeom>
          <a:effectLst>
            <a:outerShdw blurRad="533400" dist="165100" rotWithShape="0">
              <a:srgbClr val="000000">
                <a:alpha val="75000"/>
              </a:srgbClr>
            </a:outerShdw>
          </a:effectLst>
        </p:spPr>
      </p:pic>
      <p:sp>
        <p:nvSpPr>
          <p:cNvPr id="146" name="VISUAL ACUITY…"/>
          <p:cNvSpPr txBox="1"/>
          <p:nvPr/>
        </p:nvSpPr>
        <p:spPr>
          <a:xfrm>
            <a:off x="1646271" y="3310349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VISUAL ACUITY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/>
              <a:t>RE: +3,50 DE -4,75 DC x 165° (0,15)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/>
              <a:t>LE: +3,50DE -4,50 DC x 175° (0,15)</a:t>
            </a:r>
            <a:endParaRPr dirty="0"/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</p:txBody>
      </p:sp>
      <p:sp>
        <p:nvSpPr>
          <p:cNvPr id="150" name="ANTERIOR BIOMICROSCOPY"/>
          <p:cNvSpPr txBox="1"/>
          <p:nvPr/>
        </p:nvSpPr>
        <p:spPr>
          <a:xfrm>
            <a:off x="1646271" y="5301381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>
                <a:solidFill>
                  <a:schemeClr val="accent3"/>
                </a:solidFill>
              </a:rPr>
              <a:t>PUPILLARY REFLEXES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/>
              <a:t>Normal.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>
              <a:solidFill>
                <a:schemeClr val="accent3"/>
              </a:solidFill>
            </a:endParaRPr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12" name="ANTERIOR BIOMICROSCOPY">
            <a:extLst>
              <a:ext uri="{FF2B5EF4-FFF2-40B4-BE49-F238E27FC236}">
                <a16:creationId xmlns:a16="http://schemas.microsoft.com/office/drawing/2014/main" id="{D0D90478-496C-418C-81DA-E1252C8CB7AC}"/>
              </a:ext>
            </a:extLst>
          </p:cNvPr>
          <p:cNvSpPr txBox="1"/>
          <p:nvPr/>
        </p:nvSpPr>
        <p:spPr>
          <a:xfrm>
            <a:off x="1646271" y="6870667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>
                <a:solidFill>
                  <a:schemeClr val="accent3"/>
                </a:solidFill>
              </a:rPr>
              <a:t>OCULAR MOTILITY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/>
              <a:t>No </a:t>
            </a:r>
            <a:r>
              <a:rPr lang="pt-BR" dirty="0" err="1"/>
              <a:t>restritions</a:t>
            </a:r>
            <a:r>
              <a:rPr lang="pt-BR" dirty="0"/>
              <a:t>.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>
              <a:solidFill>
                <a:schemeClr val="accent3"/>
              </a:solidFill>
            </a:endParaRPr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13" name="ANTERIOR BIOMICROSCOPY">
            <a:extLst>
              <a:ext uri="{FF2B5EF4-FFF2-40B4-BE49-F238E27FC236}">
                <a16:creationId xmlns:a16="http://schemas.microsoft.com/office/drawing/2014/main" id="{B967DCFA-DF23-4F09-A964-DD85FD327482}"/>
              </a:ext>
            </a:extLst>
          </p:cNvPr>
          <p:cNvSpPr txBox="1"/>
          <p:nvPr/>
        </p:nvSpPr>
        <p:spPr>
          <a:xfrm>
            <a:off x="1646271" y="8351438"/>
            <a:ext cx="25730292" cy="156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dirty="0">
                <a:solidFill>
                  <a:schemeClr val="accent3"/>
                </a:solidFill>
              </a:rPr>
              <a:t>ANTERIOR BIOMICROSCOPY</a:t>
            </a:r>
            <a:endParaRPr lang="pt-BR" dirty="0">
              <a:solidFill>
                <a:schemeClr val="accent3"/>
              </a:solidFill>
            </a:endParaRP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r>
              <a:rPr lang="pt-BR" dirty="0" err="1"/>
              <a:t>Unremarkable</a:t>
            </a:r>
            <a:r>
              <a:rPr lang="pt-BR" dirty="0"/>
              <a:t>.</a:t>
            </a:r>
          </a:p>
          <a:p>
            <a:pPr algn="l"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>
              <a:solidFill>
                <a:schemeClr val="accent3"/>
              </a:solidFill>
            </a:endParaRPr>
          </a:p>
          <a:p>
            <a:pPr defTabSz="821531">
              <a:defRPr sz="3500" b="0">
                <a:latin typeface="Rockwell"/>
                <a:ea typeface="Rockwell"/>
                <a:cs typeface="Rockwell"/>
                <a:sym typeface="Rockwell"/>
              </a:defRPr>
            </a:pP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49FD86-9603-482F-9D17-0F5AEA236E43}"/>
              </a:ext>
            </a:extLst>
          </p:cNvPr>
          <p:cNvSpPr/>
          <p:nvPr/>
        </p:nvSpPr>
        <p:spPr>
          <a:xfrm>
            <a:off x="971550" y="2434620"/>
            <a:ext cx="1857375" cy="17052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4B4324C-E97E-4231-AB20-5E63B5DB3A09}"/>
              </a:ext>
            </a:extLst>
          </p:cNvPr>
          <p:cNvSpPr/>
          <p:nvPr/>
        </p:nvSpPr>
        <p:spPr>
          <a:xfrm>
            <a:off x="12077798" y="2434620"/>
            <a:ext cx="1857375" cy="17052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09DAA6-3377-4AD2-B1C9-7CFB8120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09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8E88BC-DBBD-40FC-92F1-3861161F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8807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capa apostila jpeg.jpg" descr="capa apostila jpeg.jpg"/>
          <p:cNvPicPr>
            <a:picLocks noChangeAspect="1"/>
          </p:cNvPicPr>
          <p:nvPr/>
        </p:nvPicPr>
        <p:blipFill>
          <a:blip r:embed="rId4"/>
          <a:srcRect l="28620" t="87515" r="30361" b="3793"/>
          <a:stretch>
            <a:fillRect/>
          </a:stretch>
        </p:blipFill>
        <p:spPr>
          <a:xfrm>
            <a:off x="8862845" y="11511757"/>
            <a:ext cx="7332844" cy="2204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OCT - RE OCT - RE" descr="OCT - RE OCT - R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99952" y="427919"/>
            <a:ext cx="21984095" cy="1705281"/>
          </a:xfrm>
          <a:prstGeom prst="rect">
            <a:avLst/>
          </a:prstGeom>
          <a:effectLst>
            <a:outerShdw blurRad="533400" dist="165100" rotWithShape="0">
              <a:srgbClr val="000000">
                <a:alpha val="75000"/>
              </a:srgbClr>
            </a:outerShdw>
          </a:effectLst>
        </p:spPr>
      </p:pic>
      <p:pic>
        <p:nvPicPr>
          <p:cNvPr id="5" name="IMG_5959.MP4" descr="IMG_5959.MP4">
            <a:extLst>
              <a:ext uri="{FF2B5EF4-FFF2-40B4-BE49-F238E27FC236}">
                <a16:creationId xmlns:a16="http://schemas.microsoft.com/office/drawing/2014/main" id="{42CEA5A6-9E05-485E-B41F-3033B7150FEF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2625" y="3175429"/>
            <a:ext cx="16993284" cy="8336328"/>
          </a:xfrm>
          <a:prstGeom prst="rect">
            <a:avLst/>
          </a:prstGeom>
          <a:ln w="38100">
            <a:noFill/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capa apostila jpeg.jpg" descr="capa apostila jpeg.jpg"/>
          <p:cNvPicPr>
            <a:picLocks noChangeAspect="1"/>
          </p:cNvPicPr>
          <p:nvPr/>
        </p:nvPicPr>
        <p:blipFill>
          <a:blip r:embed="rId4"/>
          <a:srcRect l="28620" t="87515" r="30361" b="3793"/>
          <a:stretch>
            <a:fillRect/>
          </a:stretch>
        </p:blipFill>
        <p:spPr>
          <a:xfrm>
            <a:off x="8862845" y="11511757"/>
            <a:ext cx="7332844" cy="2204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OCT - LE OCT - LE" descr="OCT - LE OCT - L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99952" y="427919"/>
            <a:ext cx="21984095" cy="1705281"/>
          </a:xfrm>
          <a:prstGeom prst="rect">
            <a:avLst/>
          </a:prstGeom>
          <a:effectLst>
            <a:outerShdw blurRad="533400" dist="165100" rotWithShape="0">
              <a:srgbClr val="000000">
                <a:alpha val="75000"/>
              </a:srgbClr>
            </a:outerShdw>
          </a:effectLst>
        </p:spPr>
      </p:pic>
      <p:pic>
        <p:nvPicPr>
          <p:cNvPr id="5" name="IMG_5962.MOV" descr="IMG_5962.MOV">
            <a:extLst>
              <a:ext uri="{FF2B5EF4-FFF2-40B4-BE49-F238E27FC236}">
                <a16:creationId xmlns:a16="http://schemas.microsoft.com/office/drawing/2014/main" id="{8DDF8580-535C-4297-97EC-A40A47647890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7829" y="3753105"/>
            <a:ext cx="16448340" cy="7758652"/>
          </a:xfrm>
          <a:prstGeom prst="rect">
            <a:avLst/>
          </a:prstGeom>
          <a:ln w="38100">
            <a:noFill/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E2861C-E4A5-45FB-8BEC-B02B3B2C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0930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305F39-C33C-4BC7-915E-75F80DD1BBF2}"/>
              </a:ext>
            </a:extLst>
          </p:cNvPr>
          <p:cNvSpPr/>
          <p:nvPr/>
        </p:nvSpPr>
        <p:spPr>
          <a:xfrm>
            <a:off x="9398889" y="8569105"/>
            <a:ext cx="55862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1531">
              <a:defRPr sz="3500" b="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lang="en-US" dirty="0"/>
              <a:t>Molecular genetic testing:</a:t>
            </a:r>
          </a:p>
          <a:p>
            <a:pPr defTabSz="821531">
              <a:defRPr sz="3500" b="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lang="en-US" dirty="0"/>
              <a:t> abnormal CAG expansion  in the </a:t>
            </a:r>
            <a:r>
              <a:rPr lang="en-US" dirty="0" err="1"/>
              <a:t>ataxin</a:t>
            </a:r>
            <a:r>
              <a:rPr lang="en-US" dirty="0"/>
              <a:t> 7</a:t>
            </a:r>
            <a:endParaRPr lang="pt-BR" dirty="0"/>
          </a:p>
        </p:txBody>
      </p:sp>
      <p:sp>
        <p:nvSpPr>
          <p:cNvPr id="4" name="Clinical Case">
            <a:extLst>
              <a:ext uri="{FF2B5EF4-FFF2-40B4-BE49-F238E27FC236}">
                <a16:creationId xmlns:a16="http://schemas.microsoft.com/office/drawing/2014/main" id="{B659841C-95F7-4222-BFC3-7A6F9F4128F0}"/>
              </a:ext>
            </a:extLst>
          </p:cNvPr>
          <p:cNvSpPr txBox="1"/>
          <p:nvPr/>
        </p:nvSpPr>
        <p:spPr>
          <a:xfrm>
            <a:off x="2136897" y="11152282"/>
            <a:ext cx="18918640" cy="17293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71437" tIns="71437" rIns="71437" bIns="71437" anchor="ctr">
            <a:spAutoFit/>
          </a:bodyPr>
          <a:lstStyle>
            <a:lvl1pPr defTabSz="821531">
              <a:defRPr sz="10300" b="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lang="pt-BR" dirty="0" err="1">
                <a:latin typeface="Comic Sans MS" panose="030F0702030302020204" pitchFamily="66" charset="0"/>
                <a:cs typeface="Cavolini" panose="020B0502040204020203" pitchFamily="66" charset="0"/>
              </a:rPr>
              <a:t>Spinocerebellar</a:t>
            </a:r>
            <a:r>
              <a:rPr lang="pt-BR" dirty="0">
                <a:latin typeface="Comic Sans MS" panose="030F0702030302020204" pitchFamily="66" charset="0"/>
                <a:cs typeface="Cavolini" panose="020B0502040204020203" pitchFamily="66" charset="0"/>
              </a:rPr>
              <a:t> Ataxia </a:t>
            </a:r>
            <a:r>
              <a:rPr lang="pt-BR" dirty="0" err="1">
                <a:latin typeface="Comic Sans MS" panose="030F0702030302020204" pitchFamily="66" charset="0"/>
                <a:cs typeface="Cavolini" panose="020B0502040204020203" pitchFamily="66" charset="0"/>
              </a:rPr>
              <a:t>Type</a:t>
            </a:r>
            <a:r>
              <a:rPr lang="pt-BR" dirty="0">
                <a:latin typeface="Comic Sans MS" panose="030F0702030302020204" pitchFamily="66" charset="0"/>
                <a:cs typeface="Cavolini" panose="020B0502040204020203" pitchFamily="66" charset="0"/>
              </a:rPr>
              <a:t> 7</a:t>
            </a:r>
            <a:endParaRPr dirty="0">
              <a:latin typeface="Comic Sans MS" panose="030F0702030302020204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6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capa apostila jpeg.jpg" descr="capa apostila jpeg.jpg"/>
          <p:cNvPicPr>
            <a:picLocks noChangeAspect="1"/>
          </p:cNvPicPr>
          <p:nvPr/>
        </p:nvPicPr>
        <p:blipFill>
          <a:blip r:embed="rId2"/>
          <a:srcRect l="28621" t="87515" r="30360" b="3793"/>
          <a:stretch>
            <a:fillRect/>
          </a:stretch>
        </p:blipFill>
        <p:spPr>
          <a:xfrm>
            <a:off x="5379887" y="380268"/>
            <a:ext cx="13555586" cy="40744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THANK YOU!"/>
          <p:cNvGrpSpPr/>
          <p:nvPr/>
        </p:nvGrpSpPr>
        <p:grpSpPr>
          <a:xfrm>
            <a:off x="1667381" y="5361524"/>
            <a:ext cx="20980677" cy="3248852"/>
            <a:chOff x="0" y="0"/>
            <a:chExt cx="20980675" cy="3248850"/>
          </a:xfrm>
        </p:grpSpPr>
        <p:sp>
          <p:nvSpPr>
            <p:cNvPr id="264" name="THANK YOU!"/>
            <p:cNvSpPr/>
            <p:nvPr/>
          </p:nvSpPr>
          <p:spPr>
            <a:xfrm>
              <a:off x="57150" y="57150"/>
              <a:ext cx="20866376" cy="3134551"/>
            </a:xfrm>
            <a:prstGeom prst="roundRect">
              <a:avLst>
                <a:gd name="adj" fmla="val 9716"/>
              </a:avLst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hueOff val="872357"/>
                    <a:satOff val="-21707"/>
                    <a:lumOff val="-14317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 defTabSz="584200">
                <a:defRPr sz="14400" b="0">
                  <a:latin typeface="Rockwell Bold"/>
                  <a:ea typeface="Rockwell Bold"/>
                  <a:cs typeface="Rockwell Bold"/>
                  <a:sym typeface="Rockwell Bold"/>
                </a:defRPr>
              </a:lvl1pPr>
            </a:lstStyle>
            <a:p>
              <a:r>
                <a:t>THANK YOU!</a:t>
              </a:r>
            </a:p>
          </p:txBody>
        </p:sp>
        <p:pic>
          <p:nvPicPr>
            <p:cNvPr id="263" name="THANK YOU! THANK YOU!" descr="THANK YOU! THANK YOU!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980676" cy="3248851"/>
            </a:xfrm>
            <a:prstGeom prst="rect">
              <a:avLst/>
            </a:prstGeom>
            <a:effectLst/>
          </p:spPr>
        </p:pic>
      </p:grpSp>
      <p:sp>
        <p:nvSpPr>
          <p:cNvPr id="266" name="livia.conci@gmail.com"/>
          <p:cNvSpPr/>
          <p:nvPr/>
        </p:nvSpPr>
        <p:spPr>
          <a:xfrm>
            <a:off x="7767656" y="10206751"/>
            <a:ext cx="8780126" cy="1161308"/>
          </a:xfrm>
          <a:prstGeom prst="roundRect">
            <a:avLst>
              <a:gd name="adj" fmla="val 26225"/>
            </a:avLst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defTabSz="584200">
              <a:defRPr sz="4500" b="0" u="sng">
                <a:latin typeface="Rockwell Bold"/>
                <a:ea typeface="Rockwell Bold"/>
                <a:cs typeface="Rockwell Bold"/>
                <a:sym typeface="Rockwell Bold"/>
                <a:hlinkClick r:id="rId4"/>
              </a:defRPr>
            </a:lvl1pPr>
          </a:lstStyle>
          <a:p>
            <a:pPr>
              <a:defRPr u="none"/>
            </a:pPr>
            <a:r>
              <a:rPr u="sng" dirty="0"/>
              <a:t>livia.conci@gmail.com</a:t>
            </a:r>
            <a:endParaRPr u="sng" dirty="0">
              <a:hlinkClick r:id="rId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144</Words>
  <Application>Microsoft Office PowerPoint</Application>
  <PresentationFormat>Personalizar</PresentationFormat>
  <Paragraphs>26</Paragraphs>
  <Slides>9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Helvetica Neue</vt:lpstr>
      <vt:lpstr>Helvetica Neue Light</vt:lpstr>
      <vt:lpstr>Helvetica Neue Medium</vt:lpstr>
      <vt:lpstr>Rockwell</vt:lpstr>
      <vt:lpstr>Rockwell Bold</vt:lpstr>
      <vt:lpstr>Black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Lívia Conci</cp:lastModifiedBy>
  <cp:revision>2</cp:revision>
  <dcterms:modified xsi:type="dcterms:W3CDTF">2019-12-02T23:40:25Z</dcterms:modified>
</cp:coreProperties>
</file>