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5" r:id="rId4"/>
    <p:sldId id="261" r:id="rId5"/>
    <p:sldId id="262" r:id="rId6"/>
    <p:sldId id="263" r:id="rId7"/>
    <p:sldId id="264" r:id="rId8"/>
    <p:sldId id="266" r:id="rId9"/>
    <p:sldId id="268" r:id="rId10"/>
    <p:sldId id="259" r:id="rId11"/>
    <p:sldId id="260" r:id="rId12"/>
    <p:sldId id="269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558"/>
  </p:normalViewPr>
  <p:slideViewPr>
    <p:cSldViewPr snapToGrid="0" snapToObjects="1">
      <p:cViewPr varScale="1">
        <p:scale>
          <a:sx n="217" d="100"/>
          <a:sy n="217" d="100"/>
        </p:scale>
        <p:origin x="1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7697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3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80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7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8242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00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32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67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040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743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8BE1A3BA-1075-5041-8D91-B0C8617BA1CF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4F2E3DE0-D9DD-7D4A-981F-6E69A9D717E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36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0B894-21AE-554E-A7C6-E8FE46C7E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SERPIGINOUS CHOROIDITIS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83B039-EFE6-8B4E-B564-7CEB2F34B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1423082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Letícia Torres Elias Silva</a:t>
            </a:r>
          </a:p>
          <a:p>
            <a:r>
              <a:rPr lang="pt-BR" dirty="0"/>
              <a:t>Rafael Mourão Agostini</a:t>
            </a:r>
          </a:p>
          <a:p>
            <a:r>
              <a:rPr lang="pt-BR" dirty="0"/>
              <a:t>Wilton Feitosa de Araújo</a:t>
            </a:r>
          </a:p>
          <a:p>
            <a:r>
              <a:rPr lang="pt-BR" dirty="0" err="1"/>
              <a:t>Luis</a:t>
            </a:r>
            <a:r>
              <a:rPr lang="pt-BR" dirty="0"/>
              <a:t> Felipe da Silva Alves Carneiro</a:t>
            </a:r>
          </a:p>
          <a:p>
            <a:r>
              <a:rPr lang="pt-BR" dirty="0" err="1"/>
              <a:t>Gabriella</a:t>
            </a:r>
            <a:r>
              <a:rPr lang="pt-BR" dirty="0"/>
              <a:t> Faria Lopes</a:t>
            </a:r>
          </a:p>
          <a:p>
            <a:r>
              <a:rPr lang="pt-BR" dirty="0"/>
              <a:t>Renata de Sousa Carneiro</a:t>
            </a:r>
          </a:p>
          <a:p>
            <a:r>
              <a:rPr lang="pt-BR" dirty="0"/>
              <a:t>Nadine Fernandes da Silva</a:t>
            </a:r>
          </a:p>
          <a:p>
            <a:r>
              <a:rPr lang="pt-BR" dirty="0"/>
              <a:t>Isabella Vieira de Oliveira</a:t>
            </a:r>
          </a:p>
          <a:p>
            <a:endParaRPr lang="pt-BR" dirty="0"/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134AD64F-E3E0-824B-AEEB-BD8B1EC76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083" y="193795"/>
            <a:ext cx="1027030" cy="100991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6C9D6E6-B9F1-4141-BB69-B50F8D5FA2C0}"/>
              </a:ext>
            </a:extLst>
          </p:cNvPr>
          <p:cNvSpPr txBox="1"/>
          <p:nvPr/>
        </p:nvSpPr>
        <p:spPr>
          <a:xfrm>
            <a:off x="4408436" y="514086"/>
            <a:ext cx="40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Santa Casa de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281332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A3CD551-4988-CD49-974C-FA6BD2F6A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" y="198120"/>
            <a:ext cx="3677920" cy="483108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2EC311-384D-1D44-9AC8-ED66CFE2D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8519" y="314246"/>
            <a:ext cx="3749041" cy="1611074"/>
          </a:xfrm>
          <a:prstGeom prst="rect">
            <a:avLst/>
          </a:prstGeom>
        </p:spPr>
      </p:pic>
      <p:pic>
        <p:nvPicPr>
          <p:cNvPr id="9" name="Imagem 8" descr="Uma imagem contendo screenshot&#10;&#10;Descrição gerada automaticamente">
            <a:extLst>
              <a:ext uri="{FF2B5EF4-FFF2-40B4-BE49-F238E27FC236}">
                <a16:creationId xmlns:a16="http://schemas.microsoft.com/office/drawing/2014/main" id="{50D4EE9A-F54A-254C-8BD7-E1E509F82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5481" y="2927984"/>
            <a:ext cx="3845560" cy="17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1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89B4BAD-D0ED-8A49-B638-977B0F028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" y="255157"/>
            <a:ext cx="3657600" cy="4789283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E94E5D5-3179-DF45-9029-A171B69BF3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4319" y="255156"/>
            <a:ext cx="4791325" cy="21019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3A875A6-C07C-8449-9CA3-B761B875F3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4319" y="2714981"/>
            <a:ext cx="4791325" cy="20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5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943D9-981B-124E-9AD1-97E6F74F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Discussion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02FD8B-6CA7-2941-B9F4-5FE66ACAA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Serpiginous</a:t>
            </a:r>
            <a:r>
              <a:rPr lang="pt-BR" dirty="0"/>
              <a:t> </a:t>
            </a:r>
            <a:r>
              <a:rPr lang="pt-BR" dirty="0" err="1"/>
              <a:t>coroiditis</a:t>
            </a:r>
            <a:endParaRPr lang="pt-BR" dirty="0"/>
          </a:p>
          <a:p>
            <a:r>
              <a:rPr lang="pt-BR" dirty="0" err="1"/>
              <a:t>Tuberculosis</a:t>
            </a:r>
            <a:r>
              <a:rPr lang="pt-BR" dirty="0"/>
              <a:t> </a:t>
            </a:r>
            <a:r>
              <a:rPr lang="pt-BR" dirty="0" err="1"/>
              <a:t>x</a:t>
            </a:r>
            <a:r>
              <a:rPr lang="pt-BR" dirty="0"/>
              <a:t> auto </a:t>
            </a:r>
            <a:r>
              <a:rPr lang="pt-BR" dirty="0" err="1"/>
              <a:t>immune</a:t>
            </a:r>
            <a:endParaRPr lang="pt-BR" dirty="0"/>
          </a:p>
          <a:p>
            <a:r>
              <a:rPr lang="pt-BR" dirty="0" err="1"/>
              <a:t>Treatment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390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FF1AC-0845-4149-952C-CC2378E6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733550"/>
            <a:ext cx="7200900" cy="1114425"/>
          </a:xfrm>
        </p:spPr>
        <p:txBody>
          <a:bodyPr/>
          <a:lstStyle/>
          <a:p>
            <a:pPr algn="ctr"/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A92CB5-7A58-9E48-B2D2-9C1A4D5D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3514726"/>
            <a:ext cx="7200900" cy="331177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err="1"/>
              <a:t>leticiatorreselias@gmail.com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85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3AE30-2537-BB4C-9AA1-2F68E373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CASE REPORT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B56854-5904-FC4B-8FBA-A54DD6F1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NAR, </a:t>
            </a:r>
            <a:r>
              <a:rPr lang="pt-BR" dirty="0" err="1"/>
              <a:t>female</a:t>
            </a:r>
            <a:r>
              <a:rPr lang="pt-BR" dirty="0"/>
              <a:t>, 47 </a:t>
            </a:r>
            <a:r>
              <a:rPr lang="pt-BR" dirty="0" err="1"/>
              <a:t>yo</a:t>
            </a:r>
            <a:endParaRPr lang="pt-BR" dirty="0"/>
          </a:p>
          <a:p>
            <a:r>
              <a:rPr lang="pt-BR" dirty="0" err="1"/>
              <a:t>Attended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Santa Casa Belo Horizonte in 2018</a:t>
            </a:r>
          </a:p>
          <a:p>
            <a:r>
              <a:rPr lang="pt-BR" dirty="0"/>
              <a:t>Bilateral </a:t>
            </a:r>
            <a:r>
              <a:rPr lang="pt-BR" dirty="0" err="1"/>
              <a:t>low</a:t>
            </a:r>
            <a:r>
              <a:rPr lang="pt-BR" dirty="0"/>
              <a:t> visual </a:t>
            </a:r>
            <a:r>
              <a:rPr lang="pt-BR" dirty="0" err="1"/>
              <a:t>acuity</a:t>
            </a:r>
            <a:r>
              <a:rPr lang="pt-BR" dirty="0"/>
              <a:t> for </a:t>
            </a:r>
            <a:r>
              <a:rPr lang="pt-BR" dirty="0" err="1"/>
              <a:t>several</a:t>
            </a:r>
            <a:r>
              <a:rPr lang="pt-BR" dirty="0"/>
              <a:t> </a:t>
            </a:r>
            <a:r>
              <a:rPr lang="pt-BR" dirty="0" err="1"/>
              <a:t>years</a:t>
            </a:r>
            <a:r>
              <a:rPr lang="pt-BR" dirty="0"/>
              <a:t> </a:t>
            </a:r>
          </a:p>
          <a:p>
            <a:r>
              <a:rPr lang="pt-BR" dirty="0"/>
              <a:t>Regular follow-up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ophthalmologist</a:t>
            </a:r>
            <a:endParaRPr lang="pt-BR" dirty="0"/>
          </a:p>
          <a:p>
            <a:pPr lvl="1"/>
            <a:r>
              <a:rPr lang="pt-BR" dirty="0" err="1"/>
              <a:t>Diagnosis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toxoplasmosis</a:t>
            </a:r>
            <a:r>
              <a:rPr lang="pt-BR" dirty="0"/>
              <a:t> </a:t>
            </a:r>
          </a:p>
          <a:p>
            <a:pPr lvl="1"/>
            <a:r>
              <a:rPr lang="pt-BR" dirty="0" err="1"/>
              <a:t>Bactrim</a:t>
            </a:r>
            <a:r>
              <a:rPr lang="pt-BR" dirty="0"/>
              <a:t> </a:t>
            </a:r>
            <a:r>
              <a:rPr lang="pt-BR" dirty="0" err="1"/>
              <a:t>F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oral </a:t>
            </a:r>
            <a:r>
              <a:rPr lang="pt-BR" dirty="0" err="1"/>
              <a:t>prednisone</a:t>
            </a:r>
            <a:r>
              <a:rPr lang="pt-BR" dirty="0"/>
              <a:t> 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/>
              <a:t> no </a:t>
            </a:r>
            <a:r>
              <a:rPr lang="pt-BR" dirty="0" err="1"/>
              <a:t>improvement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symptoms</a:t>
            </a:r>
            <a:endParaRPr lang="pt-BR" dirty="0"/>
          </a:p>
          <a:p>
            <a:r>
              <a:rPr lang="pt-BR" dirty="0"/>
              <a:t>BCVA: 20/40 OD </a:t>
            </a:r>
            <a:r>
              <a:rPr lang="pt-BR" dirty="0" err="1"/>
              <a:t>and</a:t>
            </a:r>
            <a:r>
              <a:rPr lang="pt-BR" dirty="0"/>
              <a:t> 20/50 OS</a:t>
            </a:r>
          </a:p>
          <a:p>
            <a:r>
              <a:rPr lang="pt-BR" dirty="0"/>
              <a:t>Medical </a:t>
            </a:r>
            <a:r>
              <a:rPr lang="pt-BR" dirty="0" err="1"/>
              <a:t>History</a:t>
            </a:r>
            <a:r>
              <a:rPr lang="pt-BR" dirty="0"/>
              <a:t>: diabetes, high </a:t>
            </a:r>
            <a:r>
              <a:rPr lang="pt-BR" dirty="0" err="1"/>
              <a:t>blood</a:t>
            </a:r>
            <a:r>
              <a:rPr lang="pt-BR" dirty="0"/>
              <a:t> </a:t>
            </a:r>
            <a:r>
              <a:rPr lang="pt-BR" dirty="0" err="1"/>
              <a:t>pressure</a:t>
            </a:r>
            <a:r>
              <a:rPr lang="pt-BR" dirty="0"/>
              <a:t>, </a:t>
            </a:r>
            <a:r>
              <a:rPr lang="pt-BR" dirty="0" err="1"/>
              <a:t>asthma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26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14831-4A14-7944-BA16-FFFD768C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8674"/>
            <a:ext cx="7886700" cy="994172"/>
          </a:xfrm>
        </p:spPr>
        <p:txBody>
          <a:bodyPr/>
          <a:lstStyle/>
          <a:p>
            <a:r>
              <a:rPr lang="pt-BR" dirty="0" err="1"/>
              <a:t>Previous</a:t>
            </a:r>
            <a:r>
              <a:rPr lang="pt-BR" dirty="0"/>
              <a:t> </a:t>
            </a:r>
            <a:r>
              <a:rPr lang="pt-BR" dirty="0" err="1"/>
              <a:t>exams</a:t>
            </a:r>
            <a:r>
              <a:rPr lang="pt-BR" dirty="0"/>
              <a:t> 2003</a:t>
            </a:r>
          </a:p>
        </p:txBody>
      </p:sp>
      <p:pic>
        <p:nvPicPr>
          <p:cNvPr id="5" name="Espaço Reservado para Conteúdo 4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DFDE7ED6-06CB-D34F-B44E-84250751C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327" y="68995"/>
            <a:ext cx="3514841" cy="4961396"/>
          </a:xfrm>
        </p:spPr>
      </p:pic>
    </p:spTree>
    <p:extLst>
      <p:ext uri="{BB962C8B-B14F-4D97-AF65-F5344CB8AC3E}">
        <p14:creationId xmlns:p14="http://schemas.microsoft.com/office/powerpoint/2010/main" val="152540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66B0F-FF63-0E4D-8652-BF828ABE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744"/>
            <a:ext cx="7886700" cy="994172"/>
          </a:xfrm>
        </p:spPr>
        <p:txBody>
          <a:bodyPr/>
          <a:lstStyle/>
          <a:p>
            <a:r>
              <a:rPr lang="pt-BR" dirty="0" err="1"/>
              <a:t>Previous</a:t>
            </a:r>
            <a:r>
              <a:rPr lang="pt-BR" dirty="0"/>
              <a:t> </a:t>
            </a:r>
            <a:r>
              <a:rPr lang="pt-BR" dirty="0" err="1"/>
              <a:t>exams</a:t>
            </a:r>
            <a:r>
              <a:rPr lang="pt-BR" dirty="0"/>
              <a:t> 2004</a:t>
            </a:r>
          </a:p>
        </p:txBody>
      </p:sp>
      <p:pic>
        <p:nvPicPr>
          <p:cNvPr id="4" name="Espaço Reservado para Conteúdo 3" descr="Uma imagem contendo homem, branco&#10;&#10;Descrição gerada automaticamente">
            <a:extLst>
              <a:ext uri="{FF2B5EF4-FFF2-40B4-BE49-F238E27FC236}">
                <a16:creationId xmlns:a16="http://schemas.microsoft.com/office/drawing/2014/main" id="{F4E7B399-C30A-CA4E-BD9C-70762D195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976" y="967154"/>
            <a:ext cx="7183278" cy="3790920"/>
          </a:xfrm>
        </p:spPr>
      </p:pic>
    </p:spTree>
    <p:extLst>
      <p:ext uri="{BB962C8B-B14F-4D97-AF65-F5344CB8AC3E}">
        <p14:creationId xmlns:p14="http://schemas.microsoft.com/office/powerpoint/2010/main" val="44727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55729-6C35-DD40-8BCC-E6D7F860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88" y="285567"/>
            <a:ext cx="7886700" cy="994172"/>
          </a:xfrm>
        </p:spPr>
        <p:txBody>
          <a:bodyPr/>
          <a:lstStyle/>
          <a:p>
            <a:r>
              <a:rPr lang="pt-BR" dirty="0" err="1"/>
              <a:t>Previous</a:t>
            </a:r>
            <a:r>
              <a:rPr lang="pt-BR" dirty="0"/>
              <a:t> </a:t>
            </a:r>
            <a:r>
              <a:rPr lang="pt-BR" dirty="0" err="1"/>
              <a:t>exams</a:t>
            </a:r>
            <a:r>
              <a:rPr lang="pt-BR" dirty="0"/>
              <a:t> 2015</a:t>
            </a:r>
          </a:p>
        </p:txBody>
      </p:sp>
      <p:pic>
        <p:nvPicPr>
          <p:cNvPr id="5" name="Espaço Reservado para Conteúdo 4" descr="Uma imagem contendo monitor, foto, televisão, tela&#10;&#10;Descrição gerada automaticamente">
            <a:extLst>
              <a:ext uri="{FF2B5EF4-FFF2-40B4-BE49-F238E27FC236}">
                <a16:creationId xmlns:a16="http://schemas.microsoft.com/office/drawing/2014/main" id="{435E7977-D02E-F54A-BC84-85E4D49F7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204" y="128882"/>
            <a:ext cx="3239842" cy="4885736"/>
          </a:xfrm>
        </p:spPr>
      </p:pic>
    </p:spTree>
    <p:extLst>
      <p:ext uri="{BB962C8B-B14F-4D97-AF65-F5344CB8AC3E}">
        <p14:creationId xmlns:p14="http://schemas.microsoft.com/office/powerpoint/2010/main" val="294455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212C7-C20C-BC43-82D7-6DA8F549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2018</a:t>
            </a:r>
          </a:p>
        </p:txBody>
      </p:sp>
      <p:pic>
        <p:nvPicPr>
          <p:cNvPr id="5" name="Espaço Reservado para Conteúdo 4" descr="Uma imagem contendo mesa, luz, branco, vermelho&#10;&#10;Descrição gerada automaticamente">
            <a:extLst>
              <a:ext uri="{FF2B5EF4-FFF2-40B4-BE49-F238E27FC236}">
                <a16:creationId xmlns:a16="http://schemas.microsoft.com/office/drawing/2014/main" id="{FE866A83-EFE3-6345-AD63-84D737796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21235" y="-298554"/>
            <a:ext cx="4244790" cy="5838360"/>
          </a:xfrm>
        </p:spPr>
      </p:pic>
    </p:spTree>
    <p:extLst>
      <p:ext uri="{BB962C8B-B14F-4D97-AF65-F5344CB8AC3E}">
        <p14:creationId xmlns:p14="http://schemas.microsoft.com/office/powerpoint/2010/main" val="374396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42F97-9C98-8842-A87B-F7CC6467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96" y="196847"/>
            <a:ext cx="7886700" cy="994172"/>
          </a:xfrm>
        </p:spPr>
        <p:txBody>
          <a:bodyPr/>
          <a:lstStyle/>
          <a:p>
            <a:r>
              <a:rPr lang="pt-BR" dirty="0"/>
              <a:t>2018</a:t>
            </a:r>
          </a:p>
        </p:txBody>
      </p:sp>
      <p:pic>
        <p:nvPicPr>
          <p:cNvPr id="5" name="Espaço Reservado para Conteúdo 4" descr="Uma imagem contendo chocolate, comida, bolo, grupo&#10;&#10;Descrição gerada automaticamente">
            <a:extLst>
              <a:ext uri="{FF2B5EF4-FFF2-40B4-BE49-F238E27FC236}">
                <a16:creationId xmlns:a16="http://schemas.microsoft.com/office/drawing/2014/main" id="{68E29C8B-BF62-8640-AA6B-0CC1294C5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8619" y="-798916"/>
            <a:ext cx="4688743" cy="6802395"/>
          </a:xfrm>
        </p:spPr>
      </p:pic>
    </p:spTree>
    <p:extLst>
      <p:ext uri="{BB962C8B-B14F-4D97-AF65-F5344CB8AC3E}">
        <p14:creationId xmlns:p14="http://schemas.microsoft.com/office/powerpoint/2010/main" val="373965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67D4E-C0A4-6643-B8A2-2959021C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2018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4DF7A5-5B05-B348-B8C3-7477FE74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Normal </a:t>
            </a:r>
            <a:r>
              <a:rPr lang="pt-BR" dirty="0" err="1"/>
              <a:t>blood</a:t>
            </a:r>
            <a:r>
              <a:rPr lang="pt-BR" dirty="0"/>
              <a:t> </a:t>
            </a:r>
            <a:r>
              <a:rPr lang="pt-BR" dirty="0" err="1"/>
              <a:t>count</a:t>
            </a:r>
            <a:endParaRPr lang="pt-BR" dirty="0"/>
          </a:p>
          <a:p>
            <a:r>
              <a:rPr lang="pt-BR" dirty="0"/>
              <a:t>Negative </a:t>
            </a:r>
            <a:r>
              <a:rPr lang="pt-BR" dirty="0" err="1"/>
              <a:t>sorologies</a:t>
            </a:r>
            <a:endParaRPr lang="pt-BR" dirty="0"/>
          </a:p>
          <a:p>
            <a:r>
              <a:rPr lang="pt-BR" dirty="0" err="1"/>
              <a:t>Chest</a:t>
            </a:r>
            <a:r>
              <a:rPr lang="pt-BR" dirty="0"/>
              <a:t> </a:t>
            </a:r>
            <a:r>
              <a:rPr lang="pt-BR" dirty="0" err="1"/>
              <a:t>x-ray</a:t>
            </a:r>
            <a:r>
              <a:rPr lang="pt-BR" dirty="0"/>
              <a:t> </a:t>
            </a:r>
            <a:r>
              <a:rPr lang="pt-BR" dirty="0" err="1"/>
              <a:t>unchanged</a:t>
            </a:r>
            <a:endParaRPr lang="pt-BR" dirty="0"/>
          </a:p>
          <a:p>
            <a:r>
              <a:rPr lang="pt-BR" dirty="0"/>
              <a:t>PPD 20 mm</a:t>
            </a:r>
          </a:p>
          <a:p>
            <a:pPr lvl="1"/>
            <a:r>
              <a:rPr lang="pt-BR" dirty="0" err="1">
                <a:sym typeface="Wingdings" pitchFamily="2" charset="2"/>
              </a:rPr>
              <a:t>Treatment</a:t>
            </a:r>
            <a:r>
              <a:rPr lang="pt-BR" dirty="0">
                <a:sym typeface="Wingdings" pitchFamily="2" charset="2"/>
              </a:rPr>
              <a:t> </a:t>
            </a:r>
            <a:r>
              <a:rPr lang="pt-BR" dirty="0" err="1">
                <a:sym typeface="Wingdings" pitchFamily="2" charset="2"/>
              </a:rPr>
              <a:t>with</a:t>
            </a:r>
            <a:r>
              <a:rPr lang="pt-BR" dirty="0">
                <a:sym typeface="Wingdings" pitchFamily="2" charset="2"/>
              </a:rPr>
              <a:t> </a:t>
            </a:r>
            <a:r>
              <a:rPr lang="pt-BR" dirty="0" err="1">
                <a:sym typeface="Wingdings" pitchFamily="2" charset="2"/>
              </a:rPr>
              <a:t>rifampicin</a:t>
            </a:r>
            <a:r>
              <a:rPr lang="pt-BR" dirty="0">
                <a:sym typeface="Wingdings" pitchFamily="2" charset="2"/>
              </a:rPr>
              <a:t> + </a:t>
            </a:r>
            <a:r>
              <a:rPr lang="pt-BR" dirty="0" err="1">
                <a:sym typeface="Wingdings" pitchFamily="2" charset="2"/>
              </a:rPr>
              <a:t>isoniazid</a:t>
            </a:r>
            <a:r>
              <a:rPr lang="pt-BR" dirty="0">
                <a:sym typeface="Wingdings" pitchFamily="2" charset="2"/>
              </a:rPr>
              <a:t> + </a:t>
            </a:r>
            <a:r>
              <a:rPr lang="pt-BR" dirty="0" err="1">
                <a:sym typeface="Wingdings" pitchFamily="2" charset="2"/>
              </a:rPr>
              <a:t>pirazinamid</a:t>
            </a:r>
            <a:r>
              <a:rPr lang="pt-BR" dirty="0">
                <a:sym typeface="Wingdings" pitchFamily="2" charset="2"/>
              </a:rPr>
              <a:t> + </a:t>
            </a:r>
            <a:r>
              <a:rPr lang="pt-BR" dirty="0" err="1">
                <a:sym typeface="Wingdings" pitchFamily="2" charset="2"/>
              </a:rPr>
              <a:t>etambutol</a:t>
            </a:r>
            <a:endParaRPr lang="pt-BR" dirty="0"/>
          </a:p>
          <a:p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treatment</a:t>
            </a:r>
            <a:r>
              <a:rPr lang="pt-BR" dirty="0"/>
              <a:t> </a:t>
            </a:r>
            <a:r>
              <a:rPr lang="pt-BR" dirty="0">
                <a:sym typeface="Wingdings" pitchFamily="2" charset="2"/>
              </a:rPr>
              <a:t> BCAV </a:t>
            </a:r>
            <a:r>
              <a:rPr lang="pt-BR" dirty="0"/>
              <a:t>20/30 OD </a:t>
            </a:r>
            <a:r>
              <a:rPr lang="pt-BR" dirty="0" err="1"/>
              <a:t>and</a:t>
            </a:r>
            <a:r>
              <a:rPr lang="pt-BR" dirty="0"/>
              <a:t> 20/40 OS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71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4DA2E-FEFE-C248-9B08-1B05D1AE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546"/>
            <a:ext cx="7886700" cy="1085453"/>
          </a:xfrm>
        </p:spPr>
        <p:txBody>
          <a:bodyPr/>
          <a:lstStyle/>
          <a:p>
            <a:r>
              <a:rPr lang="pt-BR" dirty="0"/>
              <a:t>2019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035D77-2F2B-7C49-9081-3931C4934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81973"/>
            <a:ext cx="4828442" cy="725150"/>
          </a:xfrm>
        </p:spPr>
        <p:txBody>
          <a:bodyPr>
            <a:normAutofit/>
          </a:bodyPr>
          <a:lstStyle/>
          <a:p>
            <a:r>
              <a:rPr lang="pt-BR" dirty="0" err="1">
                <a:sym typeface="Wingdings" pitchFamily="2" charset="2"/>
              </a:rPr>
              <a:t>Worsening</a:t>
            </a:r>
            <a:r>
              <a:rPr lang="pt-BR" dirty="0">
                <a:sym typeface="Wingdings" pitchFamily="2" charset="2"/>
              </a:rPr>
              <a:t> VA OS</a:t>
            </a:r>
          </a:p>
          <a:p>
            <a:r>
              <a:rPr lang="pt-BR" dirty="0"/>
              <a:t>BCVA: 20/30 OD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counting</a:t>
            </a:r>
            <a:r>
              <a:rPr lang="pt-BR" dirty="0"/>
              <a:t> </a:t>
            </a:r>
            <a:r>
              <a:rPr lang="pt-BR" dirty="0" err="1"/>
              <a:t>fingers</a:t>
            </a:r>
            <a:r>
              <a:rPr lang="pt-BR" dirty="0"/>
              <a:t> OS</a:t>
            </a:r>
          </a:p>
          <a:p>
            <a:endParaRPr lang="pt-BR" dirty="0"/>
          </a:p>
        </p:txBody>
      </p:sp>
      <p:pic>
        <p:nvPicPr>
          <p:cNvPr id="4" name="Espaço Reservado para Conteúdo 8" descr="Uma imagem contendo foto, tela, diferente, gato&#10;&#10;Descrição gerada automaticamente">
            <a:extLst>
              <a:ext uri="{FF2B5EF4-FFF2-40B4-BE49-F238E27FC236}">
                <a16:creationId xmlns:a16="http://schemas.microsoft.com/office/drawing/2014/main" id="{DD0DC9BA-8C5C-EF49-82F3-883037B26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39" y="1209784"/>
            <a:ext cx="4105911" cy="38761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1F78FEA-1ABB-654F-BCFA-8432BC41E4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488" y="1204496"/>
            <a:ext cx="4105911" cy="39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44123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orta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{64F108C7-554B-0D4B-B3DC-32BCD6763348}tf10001072</Template>
  <TotalTime>276</TotalTime>
  <Words>168</Words>
  <Application>Microsoft Macintosh PowerPoint</Application>
  <PresentationFormat>Apresentação na tela (16:9)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Franklin Gothic Book</vt:lpstr>
      <vt:lpstr>Cortar</vt:lpstr>
      <vt:lpstr>SERPIGINOUS CHOROIDITIS</vt:lpstr>
      <vt:lpstr>CASE REPORT</vt:lpstr>
      <vt:lpstr>Previous exams 2003</vt:lpstr>
      <vt:lpstr>Previous exams 2004</vt:lpstr>
      <vt:lpstr>Previous exams 2015</vt:lpstr>
      <vt:lpstr>2018</vt:lpstr>
      <vt:lpstr>2018</vt:lpstr>
      <vt:lpstr>2018</vt:lpstr>
      <vt:lpstr>2019</vt:lpstr>
      <vt:lpstr>Apresentação do PowerPoint</vt:lpstr>
      <vt:lpstr>Apresentação do PowerPoint</vt:lpstr>
      <vt:lpstr>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Letícia Torres Elias Silva</dc:creator>
  <cp:lastModifiedBy>Letícia Torres Elias Silva</cp:lastModifiedBy>
  <cp:revision>16</cp:revision>
  <dcterms:created xsi:type="dcterms:W3CDTF">2019-12-01T22:32:32Z</dcterms:created>
  <dcterms:modified xsi:type="dcterms:W3CDTF">2019-12-02T23:48:54Z</dcterms:modified>
</cp:coreProperties>
</file>