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2275800" cy="3149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82622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1913114" algn="l" defTabSz="382622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3826228" algn="l" defTabSz="382622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5739341" algn="l" defTabSz="382622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7652456" algn="l" defTabSz="382622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9565571" algn="l" defTabSz="382622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11478684" algn="l" defTabSz="382622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13391799" algn="l" defTabSz="382622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15304912" algn="l" defTabSz="382622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4"/>
  </p:normalViewPr>
  <p:slideViewPr>
    <p:cSldViewPr snapToGrid="0" snapToObjects="1">
      <p:cViewPr>
        <p:scale>
          <a:sx n="37" d="100"/>
          <a:sy n="37" d="100"/>
        </p:scale>
        <p:origin x="1776" y="-2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3826228" latinLnBrk="0">
      <a:defRPr sz="1200">
        <a:latin typeface="+mn-lt"/>
        <a:ea typeface="+mn-ea"/>
        <a:cs typeface="+mn-cs"/>
        <a:sym typeface="Calibri"/>
      </a:defRPr>
    </a:lvl1pPr>
    <a:lvl2pPr indent="228600" defTabSz="3826228" latinLnBrk="0">
      <a:defRPr sz="1200">
        <a:latin typeface="+mn-lt"/>
        <a:ea typeface="+mn-ea"/>
        <a:cs typeface="+mn-cs"/>
        <a:sym typeface="Calibri"/>
      </a:defRPr>
    </a:lvl2pPr>
    <a:lvl3pPr indent="457200" defTabSz="3826228" latinLnBrk="0">
      <a:defRPr sz="1200">
        <a:latin typeface="+mn-lt"/>
        <a:ea typeface="+mn-ea"/>
        <a:cs typeface="+mn-cs"/>
        <a:sym typeface="Calibri"/>
      </a:defRPr>
    </a:lvl3pPr>
    <a:lvl4pPr indent="685800" defTabSz="3826228" latinLnBrk="0">
      <a:defRPr sz="1200">
        <a:latin typeface="+mn-lt"/>
        <a:ea typeface="+mn-ea"/>
        <a:cs typeface="+mn-cs"/>
        <a:sym typeface="Calibri"/>
      </a:defRPr>
    </a:lvl4pPr>
    <a:lvl5pPr indent="914400" defTabSz="3826228" latinLnBrk="0">
      <a:defRPr sz="1200">
        <a:latin typeface="+mn-lt"/>
        <a:ea typeface="+mn-ea"/>
        <a:cs typeface="+mn-cs"/>
        <a:sym typeface="Calibri"/>
      </a:defRPr>
    </a:lvl5pPr>
    <a:lvl6pPr indent="1143000" defTabSz="3826228" latinLnBrk="0">
      <a:defRPr sz="1200">
        <a:latin typeface="+mn-lt"/>
        <a:ea typeface="+mn-ea"/>
        <a:cs typeface="+mn-cs"/>
        <a:sym typeface="Calibri"/>
      </a:defRPr>
    </a:lvl6pPr>
    <a:lvl7pPr indent="1371600" defTabSz="3826228" latinLnBrk="0">
      <a:defRPr sz="1200">
        <a:latin typeface="+mn-lt"/>
        <a:ea typeface="+mn-ea"/>
        <a:cs typeface="+mn-cs"/>
        <a:sym typeface="Calibri"/>
      </a:defRPr>
    </a:lvl7pPr>
    <a:lvl8pPr indent="1600200" defTabSz="3826228" latinLnBrk="0">
      <a:defRPr sz="1200">
        <a:latin typeface="+mn-lt"/>
        <a:ea typeface="+mn-ea"/>
        <a:cs typeface="+mn-cs"/>
        <a:sym typeface="Calibri"/>
      </a:defRPr>
    </a:lvl8pPr>
    <a:lvl9pPr indent="1828800" defTabSz="3826228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-7130" y="3417915"/>
            <a:ext cx="22290060" cy="33096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7300"/>
            </a:pPr>
            <a:endParaRPr/>
          </a:p>
        </p:txBody>
      </p:sp>
      <p:sp>
        <p:nvSpPr>
          <p:cNvPr id="3" name="Texto do Título"/>
          <p:cNvSpPr txBox="1">
            <a:spLocks noGrp="1"/>
          </p:cNvSpPr>
          <p:nvPr>
            <p:ph type="title"/>
          </p:nvPr>
        </p:nvSpPr>
        <p:spPr>
          <a:xfrm>
            <a:off x="1115151" y="1260032"/>
            <a:ext cx="20072721" cy="27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Texto do Título</a:t>
            </a:r>
          </a:p>
        </p:txBody>
      </p:sp>
      <p:sp>
        <p:nvSpPr>
          <p:cNvPr id="4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1115149" y="7245177"/>
            <a:ext cx="9701815" cy="27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20176160" y="29295709"/>
            <a:ext cx="1011710" cy="11049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74468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148937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223406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2978748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372343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446812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521281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5957499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3826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1913114" algn="r" defTabSz="3826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3826228" algn="r" defTabSz="3826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5739341" algn="r" defTabSz="3826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7652456" algn="r" defTabSz="3826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9565571" algn="r" defTabSz="3826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1478684" algn="r" defTabSz="3826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391799" algn="r" defTabSz="3826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5304912" algn="r" defTabSz="3826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 txBox="1"/>
          <p:nvPr/>
        </p:nvSpPr>
        <p:spPr>
          <a:xfrm>
            <a:off x="84926" y="3728718"/>
            <a:ext cx="22105948" cy="2431435"/>
          </a:xfrm>
          <a:prstGeom prst="rect">
            <a:avLst/>
          </a:prstGeom>
          <a:ln w="3175">
            <a:solidFill>
              <a:srgbClr val="020303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USO DA MITOMICINA NO TRATAMENTO DE NEOPLASIA ESCAMOSA DA SUPERFICIE OCULAR EM PACIENTE JOVEM - RELATO DE CASO</a:t>
            </a:r>
            <a:endParaRPr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3000" dirty="0"/>
              <a:t>Gabriela M. de Carvalho</a:t>
            </a:r>
            <a:r>
              <a:rPr sz="3000" dirty="0"/>
              <a:t>, </a:t>
            </a:r>
            <a:r>
              <a:rPr lang="en-US" sz="3000" dirty="0"/>
              <a:t>Sabrina A. Cohen</a:t>
            </a:r>
            <a:r>
              <a:rPr sz="3000" dirty="0"/>
              <a:t>, </a:t>
            </a:r>
            <a:r>
              <a:rPr sz="3000" dirty="0" err="1"/>
              <a:t>Dhielly</a:t>
            </a:r>
            <a:r>
              <a:rPr sz="3000" dirty="0"/>
              <a:t> </a:t>
            </a:r>
            <a:r>
              <a:rPr lang="en-US" sz="3000" dirty="0"/>
              <a:t>S.</a:t>
            </a:r>
            <a:r>
              <a:rPr sz="3000" dirty="0"/>
              <a:t> </a:t>
            </a:r>
            <a:r>
              <a:rPr sz="3000" dirty="0" err="1"/>
              <a:t>Viterbin</a:t>
            </a:r>
            <a:r>
              <a:rPr lang="en-US" sz="3000" dirty="0" err="1"/>
              <a:t>o</a:t>
            </a:r>
            <a:r>
              <a:rPr lang="en-US" sz="3000" dirty="0"/>
              <a:t>, Jacob Moises Cohen, Alexia T, Caldas, Filipe S. Carvalho</a:t>
            </a:r>
            <a:endParaRPr sz="3000" baseline="30000" dirty="0"/>
          </a:p>
          <a:p>
            <a:pPr algn="ctr">
              <a:defRPr sz="2800" spc="1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spc="18" dirty="0"/>
              <a:t>Instituto de </a:t>
            </a:r>
            <a:r>
              <a:rPr sz="3200" spc="18" dirty="0" err="1"/>
              <a:t>Oftalmologia</a:t>
            </a:r>
            <a:r>
              <a:rPr sz="3200" spc="18" dirty="0"/>
              <a:t> </a:t>
            </a:r>
            <a:r>
              <a:rPr sz="3200" spc="18" dirty="0" err="1"/>
              <a:t>Oculistas</a:t>
            </a:r>
            <a:r>
              <a:rPr sz="3200" spc="18" dirty="0"/>
              <a:t> </a:t>
            </a:r>
            <a:r>
              <a:rPr sz="3200" spc="18" dirty="0" err="1"/>
              <a:t>Associados</a:t>
            </a:r>
            <a:r>
              <a:rPr sz="3200" spc="18" dirty="0"/>
              <a:t> de Manaus</a:t>
            </a:r>
          </a:p>
        </p:txBody>
      </p:sp>
      <p:sp>
        <p:nvSpPr>
          <p:cNvPr id="22" name="object 8"/>
          <p:cNvSpPr txBox="1"/>
          <p:nvPr/>
        </p:nvSpPr>
        <p:spPr>
          <a:xfrm>
            <a:off x="11533863" y="18546379"/>
            <a:ext cx="10158672" cy="5668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R="138595" indent="72400" algn="just">
              <a:lnSpc>
                <a:spcPct val="105900"/>
              </a:lnSpc>
              <a:spcBef>
                <a:spcPts val="500"/>
              </a:spcBef>
              <a:defRPr sz="2000"/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O carcinoma de células escamosas possui etiologia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multifatorial,sendo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lesões que com baixo grau de malignidade. As manifestações clínicas mais comuns são hiperemia, lacrimejamento e sensação de CE. O padrão ouro para diagnóstico consiste no estudo histológico da biópsia de espessura total e possui como tratamento de escolha a excisão cirúrgica através da técnica no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touch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podendo-se associar o uso de terapia tópica com quimioterápicos.</a:t>
            </a:r>
            <a:endParaRPr sz="35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3" name="object 9"/>
          <p:cNvSpPr/>
          <p:nvPr/>
        </p:nvSpPr>
        <p:spPr>
          <a:xfrm>
            <a:off x="11510452" y="17331195"/>
            <a:ext cx="10205494" cy="9906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2200"/>
            </a:pPr>
            <a:endParaRPr/>
          </a:p>
        </p:txBody>
      </p:sp>
      <p:sp>
        <p:nvSpPr>
          <p:cNvPr id="24" name="object 10"/>
          <p:cNvSpPr txBox="1"/>
          <p:nvPr/>
        </p:nvSpPr>
        <p:spPr>
          <a:xfrm>
            <a:off x="11533863" y="17297810"/>
            <a:ext cx="8004907" cy="826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6200">
              <a:spcBef>
                <a:spcPts val="100"/>
              </a:spcBef>
              <a:defRPr sz="5800" b="1" spc="1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Conclusão</a:t>
            </a:r>
            <a:endParaRPr dirty="0"/>
          </a:p>
        </p:txBody>
      </p:sp>
      <p:sp>
        <p:nvSpPr>
          <p:cNvPr id="25" name="object 11"/>
          <p:cNvSpPr txBox="1"/>
          <p:nvPr/>
        </p:nvSpPr>
        <p:spPr>
          <a:xfrm>
            <a:off x="579420" y="11983073"/>
            <a:ext cx="10323158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 defTabSz="457200">
              <a:defRPr sz="35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26" name="object 12"/>
          <p:cNvSpPr/>
          <p:nvPr/>
        </p:nvSpPr>
        <p:spPr>
          <a:xfrm>
            <a:off x="511126" y="19284405"/>
            <a:ext cx="10487175" cy="9906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2200"/>
            </a:pPr>
            <a:endParaRPr/>
          </a:p>
        </p:txBody>
      </p:sp>
      <p:sp>
        <p:nvSpPr>
          <p:cNvPr id="27" name="object 13"/>
          <p:cNvSpPr txBox="1"/>
          <p:nvPr/>
        </p:nvSpPr>
        <p:spPr>
          <a:xfrm>
            <a:off x="579420" y="19319545"/>
            <a:ext cx="10136038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6200">
              <a:spcBef>
                <a:spcPts val="100"/>
              </a:spcBef>
              <a:defRPr sz="5800" b="1" spc="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err="1"/>
              <a:t>Métodos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28" name="object 16"/>
          <p:cNvSpPr txBox="1"/>
          <p:nvPr/>
        </p:nvSpPr>
        <p:spPr>
          <a:xfrm>
            <a:off x="12301162" y="26404744"/>
            <a:ext cx="9565200" cy="1390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just" defTabSz="914400">
              <a:defRPr sz="1800"/>
            </a:pPr>
            <a:endParaRPr sz="1200" dirty="0">
              <a:ln w="0" cap="flat">
                <a:solidFill>
                  <a:srgbClr val="000000"/>
                </a:solidFill>
                <a:prstDash val="solid"/>
                <a:miter lim="400000"/>
              </a:ln>
            </a:endParaRPr>
          </a:p>
        </p:txBody>
      </p:sp>
      <p:sp>
        <p:nvSpPr>
          <p:cNvPr id="29" name="object 17"/>
          <p:cNvSpPr/>
          <p:nvPr/>
        </p:nvSpPr>
        <p:spPr>
          <a:xfrm>
            <a:off x="11533864" y="26175055"/>
            <a:ext cx="10323156" cy="92965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2200"/>
            </a:pPr>
            <a:endParaRPr/>
          </a:p>
        </p:txBody>
      </p:sp>
      <p:sp>
        <p:nvSpPr>
          <p:cNvPr id="30" name="object 18"/>
          <p:cNvSpPr txBox="1"/>
          <p:nvPr/>
        </p:nvSpPr>
        <p:spPr>
          <a:xfrm>
            <a:off x="11533864" y="26125635"/>
            <a:ext cx="8892289" cy="826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6200">
              <a:spcBef>
                <a:spcPts val="100"/>
              </a:spcBef>
              <a:defRPr sz="5800" b="1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Bibliografia</a:t>
            </a:r>
            <a:endParaRPr dirty="0"/>
          </a:p>
        </p:txBody>
      </p:sp>
      <p:sp>
        <p:nvSpPr>
          <p:cNvPr id="31" name="object 26"/>
          <p:cNvSpPr/>
          <p:nvPr/>
        </p:nvSpPr>
        <p:spPr>
          <a:xfrm>
            <a:off x="500138" y="7161194"/>
            <a:ext cx="10416155" cy="99060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2200"/>
            </a:pPr>
            <a:endParaRPr/>
          </a:p>
        </p:txBody>
      </p:sp>
      <p:sp>
        <p:nvSpPr>
          <p:cNvPr id="32" name="object 27"/>
          <p:cNvSpPr txBox="1"/>
          <p:nvPr/>
        </p:nvSpPr>
        <p:spPr>
          <a:xfrm>
            <a:off x="536096" y="7227705"/>
            <a:ext cx="10344239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6200">
              <a:spcBef>
                <a:spcPts val="100"/>
              </a:spcBef>
              <a:defRPr sz="5800" b="1" spc="1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Introdução</a:t>
            </a:r>
            <a:endParaRPr dirty="0"/>
          </a:p>
        </p:txBody>
      </p:sp>
      <p:sp>
        <p:nvSpPr>
          <p:cNvPr id="33" name="object 28"/>
          <p:cNvSpPr txBox="1"/>
          <p:nvPr/>
        </p:nvSpPr>
        <p:spPr>
          <a:xfrm>
            <a:off x="593136" y="8350055"/>
            <a:ext cx="10323157" cy="10772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just" defTabSz="457200">
              <a:defRPr sz="35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A neoplasia escamosa da superfície ocular é um termo que engloba um espectro de malignidades epiteliais escamosas, variando de displasia a carcinoma invasivo. Os fatores de risco incluem exposição solar e a produtos petrolíferos, tabagismo, imunodeficiência, idade e sexo masculino. </a:t>
            </a:r>
          </a:p>
          <a:p>
            <a:r>
              <a:rPr lang="pt-BR" dirty="0"/>
              <a:t>Atualmente, existem muitas opções de tratamento, embora a biópsia </a:t>
            </a:r>
            <a:r>
              <a:rPr lang="pt-BR" dirty="0" err="1"/>
              <a:t>excisional</a:t>
            </a:r>
            <a:r>
              <a:rPr lang="pt-BR" dirty="0"/>
              <a:t> continue sendo o padrão ouro para o diagnóstico e tratamento de lesões, pode-se ocasionar deficiência de células </a:t>
            </a:r>
            <a:r>
              <a:rPr lang="pt-BR" dirty="0" err="1"/>
              <a:t>limbais</a:t>
            </a:r>
            <a:r>
              <a:rPr lang="pt-BR" dirty="0"/>
              <a:t>, risco de </a:t>
            </a:r>
            <a:r>
              <a:rPr lang="pt-BR" dirty="0" err="1"/>
              <a:t>reicidivas</a:t>
            </a:r>
            <a:r>
              <a:rPr lang="pt-BR" dirty="0"/>
              <a:t> e proliferação de células cancerígenas. Assim, buscando tratar toda a superfície ocular, agentes </a:t>
            </a:r>
            <a:r>
              <a:rPr lang="pt-BR" dirty="0" err="1"/>
              <a:t>quimioterapêuticos</a:t>
            </a:r>
            <a:r>
              <a:rPr lang="pt-BR" dirty="0"/>
              <a:t> como a </a:t>
            </a:r>
            <a:r>
              <a:rPr lang="pt-BR" dirty="0" err="1"/>
              <a:t>mitomicina</a:t>
            </a:r>
            <a:r>
              <a:rPr lang="pt-BR" dirty="0"/>
              <a:t>-C, 5-fluorouracil e interferon-alfa-2b tem sido amplamente utilizados.</a:t>
            </a:r>
          </a:p>
          <a:p>
            <a:r>
              <a:rPr lang="pt-BR" dirty="0"/>
              <a:t>O objetivo deste relato de caso é apresentar os resultados obtidos com uso de MMC no tratamento de Neoplasia Escamosa da superfície ocular com evolução favorável.</a:t>
            </a:r>
          </a:p>
        </p:txBody>
      </p:sp>
      <p:pic>
        <p:nvPicPr>
          <p:cNvPr id="34" name="image1.jpeg" descr="image1.jpeg"/>
          <p:cNvPicPr>
            <a:picLocks noChangeAspect="1"/>
          </p:cNvPicPr>
          <p:nvPr/>
        </p:nvPicPr>
        <p:blipFill>
          <a:blip r:embed="rId6"/>
          <a:srcRect l="9431" t="23776" r="6311" b="23776"/>
          <a:stretch>
            <a:fillRect/>
          </a:stretch>
        </p:blipFill>
        <p:spPr>
          <a:xfrm>
            <a:off x="12141064" y="632735"/>
            <a:ext cx="7677888" cy="2203229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object 17"/>
          <p:cNvSpPr/>
          <p:nvPr/>
        </p:nvSpPr>
        <p:spPr>
          <a:xfrm>
            <a:off x="11533863" y="24363496"/>
            <a:ext cx="10332498" cy="92965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 indent="36200">
              <a:spcBef>
                <a:spcPts val="100"/>
              </a:spcBef>
              <a:defRPr sz="5800" b="1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err="1"/>
              <a:t>Palavras</a:t>
            </a:r>
            <a:r>
              <a:rPr lang="en-US" dirty="0"/>
              <a:t> </a:t>
            </a:r>
            <a:r>
              <a:rPr lang="en-US" dirty="0" err="1"/>
              <a:t>chave</a:t>
            </a:r>
            <a:endParaRPr dirty="0"/>
          </a:p>
        </p:txBody>
      </p:sp>
      <p:sp>
        <p:nvSpPr>
          <p:cNvPr id="37" name="1. Residente do segundo ano do Instituto de Oftalmologia Oculistas Associados de Manaus.…"/>
          <p:cNvSpPr txBox="1"/>
          <p:nvPr/>
        </p:nvSpPr>
        <p:spPr>
          <a:xfrm>
            <a:off x="11533864" y="25309882"/>
            <a:ext cx="9391374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914400">
              <a:defRPr sz="1800"/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Carcinoma / CEC / Conjuntiva /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Mitomicina</a:t>
            </a:r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65114DA-D2F2-C148-9349-3449CD3A08A5}"/>
              </a:ext>
            </a:extLst>
          </p:cNvPr>
          <p:cNvSpPr txBox="1"/>
          <p:nvPr/>
        </p:nvSpPr>
        <p:spPr>
          <a:xfrm>
            <a:off x="593136" y="20509336"/>
            <a:ext cx="10487175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Descrição de caso de paciente atendido com queixa de irritação e prurido em OE há 03 meses, sendo diagnosticado com Carcinoma de Células Escamosas.</a:t>
            </a:r>
            <a:endParaRPr kumimoji="0" lang="pt-B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41" name="object 17">
            <a:extLst>
              <a:ext uri="{FF2B5EF4-FFF2-40B4-BE49-F238E27FC236}">
                <a16:creationId xmlns:a16="http://schemas.microsoft.com/office/drawing/2014/main" id="{6AEBC9EF-4746-9843-BE90-8C113472CA95}"/>
              </a:ext>
            </a:extLst>
          </p:cNvPr>
          <p:cNvSpPr/>
          <p:nvPr/>
        </p:nvSpPr>
        <p:spPr>
          <a:xfrm>
            <a:off x="500138" y="23127462"/>
            <a:ext cx="10523133" cy="92965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2200"/>
            </a:pPr>
            <a:r>
              <a:rPr lang="en-US" sz="5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sz="5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13A588F-CFB4-C741-AB19-BB2C1BB2FA86}"/>
              </a:ext>
            </a:extLst>
          </p:cNvPr>
          <p:cNvSpPr txBox="1"/>
          <p:nvPr/>
        </p:nvSpPr>
        <p:spPr>
          <a:xfrm>
            <a:off x="579420" y="24171148"/>
            <a:ext cx="10443851" cy="65556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L. S. O, homem, 34a, natural de Manaus, procurou o serviço de Urgência queixando-se de prurido e irritação em OE por “carne crescida inflamada”. Relatou aparecimento da lesão há 03 meses e crescimento importante da mesma com piora dos sintomas há 01 mês, negava outros sintomas visuais ou sistêmicos e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comorbidades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Ao exame, AV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de 20/20 em AO, PIO de 14 mmHg em AO, à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biomicroscopia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foi observado lesão vegetante,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leucoplásica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 de aspecto gelatinoso, vascularizada, com bordas mal delimitadas e invadindo a córnea em OE. </a:t>
            </a:r>
            <a:endParaRPr kumimoji="0" lang="pt-BR" sz="3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4FF7EFD-1E5B-EF4F-8718-3781AD2AB9A1}"/>
              </a:ext>
            </a:extLst>
          </p:cNvPr>
          <p:cNvSpPr txBox="1"/>
          <p:nvPr/>
        </p:nvSpPr>
        <p:spPr>
          <a:xfrm flipH="1">
            <a:off x="11533864" y="7046179"/>
            <a:ext cx="10323156" cy="65556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Realizado sorologias para HIV, hepatites e sífilis com resultados negativos, os exames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anti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- HPV 16 e 18 não haviam sido realizados. Optou-se por terapia com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quimiorredução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neoadjuvante com uso tópico de MMC a 0,02% de 6/6 horas durante 1 semana, intercalada por 1 semana sem uso, e repetição do esquema na semana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subseqüente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em um total de 2 ciclos, visando aumentar a probabilidade de excisão cirúrgica subsequente com margens claras. Atualmente, segue programação expectante com acompanhamento mensal.</a:t>
            </a:r>
            <a:endParaRPr kumimoji="0" lang="pt-BR" sz="3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D54596F-3C48-E448-BB69-17013B521ECE}"/>
              </a:ext>
            </a:extLst>
          </p:cNvPr>
          <p:cNvSpPr txBox="1"/>
          <p:nvPr/>
        </p:nvSpPr>
        <p:spPr>
          <a:xfrm>
            <a:off x="11533864" y="27401610"/>
            <a:ext cx="10332498" cy="37087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1. Lee GA,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Hirst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LW. Neoplasia escamosa da superfície ocular.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Surv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Ophthalmol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 1995; 39 : 429–50. 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 Adler E, Turner JR, Stone DU. 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Neoplasia escamosa da superfície ocular: um levantamento das mudanças no padrão de atendimento de 2003 a 2012. 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Cornea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 2013; 32 : 1558–61.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3. Stone DU,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Butt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AL,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Chodosh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J. Neoplasia escamosa da superfície ocular: um padrão de pesquisa de cuidados. Córnea. 2005; 24 : 297–300. 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4. 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Othman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IS. Tumores da superfície ocular . 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Oman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Ophthalmol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 . 2009; 2 : 3-14. 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5. Stone DU,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Butt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AL,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Chodosh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J. Neoplasia escamosa da superfície ocular: um padrão de pesquisa de cuidados. Córnea. 2005; 24 : 297–300.</a:t>
            </a:r>
            <a:r>
              <a:rPr lang="pt-BR" sz="2000" dirty="0"/>
              <a:t> </a:t>
            </a:r>
          </a:p>
          <a:p>
            <a:pPr marL="0" marR="0" indent="0" algn="l" defTabSz="382622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687DF4E-4F5B-004F-AF5E-A2DF642CEC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512" y="521506"/>
            <a:ext cx="8211286" cy="2235295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080C7ABA-17FF-2B46-BF75-4727F350FFAF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1533863" y="13651239"/>
            <a:ext cx="4786792" cy="3324072"/>
          </a:xfrm>
          <a:prstGeom prst="rect">
            <a:avLst/>
          </a:prstGeom>
          <a:ln>
            <a:noFill/>
          </a:ln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BA083880-2E61-6448-94DA-B3E5BEE3E31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7" r="5427" b="26184"/>
          <a:stretch/>
        </p:blipFill>
        <p:spPr>
          <a:xfrm>
            <a:off x="16695442" y="13454771"/>
            <a:ext cx="4744439" cy="35795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1">
  <a:themeElements>
    <a:clrScheme name="Tema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382622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382622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1">
  <a:themeElements>
    <a:clrScheme name="Tema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382622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382622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499</Words>
  <Application>Microsoft Macintosh PowerPoint</Application>
  <PresentationFormat>Personalizar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Tema1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Microsoft Office User</cp:lastModifiedBy>
  <cp:revision>5</cp:revision>
  <dcterms:modified xsi:type="dcterms:W3CDTF">2020-01-21T04:03:26Z</dcterms:modified>
</cp:coreProperties>
</file>