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1620361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240038" indent="1200188" algn="l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485078" indent="2395377" algn="l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730114" indent="3590563" algn="l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975154" indent="4785752" algn="l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7201129" algn="l" defTabSz="1440226" rtl="0" eaLnBrk="1" latinLnBrk="0" hangingPunct="1"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8641354" algn="l" defTabSz="1440226" rtl="0" eaLnBrk="1" latinLnBrk="0" hangingPunct="1"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10081580" algn="l" defTabSz="1440226" rtl="0" eaLnBrk="1" latinLnBrk="0" hangingPunct="1"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11521806" algn="l" defTabSz="1440226" rtl="0" eaLnBrk="1" latinLnBrk="0" hangingPunct="1">
      <a:defRPr sz="47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04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0"/>
    <a:srgbClr val="7FBC05"/>
    <a:srgbClr val="E6E6E6"/>
    <a:srgbClr val="0033CC"/>
    <a:srgbClr val="000099"/>
    <a:srgbClr val="DDDDDD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30" d="100"/>
          <a:sy n="30" d="100"/>
        </p:scale>
        <p:origin x="-642" y="66"/>
      </p:cViewPr>
      <p:guideLst>
        <p:guide orient="horz" pos="5104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0DE363-B9D0-4843-9AFD-F092127F6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66756A-2877-C944-B7BB-AB248CCE60A9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0B16D4-955E-4D4D-A6BF-AAC3312B22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762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153988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309563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388163" algn="l" defTabSz="15526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465795" algn="l" defTabSz="15526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543428" algn="l" defTabSz="15526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621060" algn="l" defTabSz="15526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>
              <a:latin typeface="Calibri" charset="0"/>
              <a:ea typeface="MS PGothic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C78DCF3-B902-4945-8EDF-7A2EDFCB68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1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95" y="5033935"/>
            <a:ext cx="24483416" cy="34726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186" y="9181736"/>
            <a:ext cx="20163235" cy="4141547"/>
          </a:xfrm>
        </p:spPr>
        <p:txBody>
          <a:bodyPr/>
          <a:lstStyle>
            <a:lvl1pPr marL="0" indent="0" algn="ctr">
              <a:buNone/>
              <a:defRPr/>
            </a:lvl1pPr>
            <a:lvl2pPr marL="244552" indent="0" algn="ctr">
              <a:buNone/>
              <a:defRPr/>
            </a:lvl2pPr>
            <a:lvl3pPr marL="489100" indent="0" algn="ctr">
              <a:buNone/>
              <a:defRPr/>
            </a:lvl3pPr>
            <a:lvl4pPr marL="733652" indent="0" algn="ctr">
              <a:buNone/>
              <a:defRPr/>
            </a:lvl4pPr>
            <a:lvl5pPr marL="978201" indent="0" algn="ctr">
              <a:buNone/>
              <a:defRPr/>
            </a:lvl5pPr>
            <a:lvl6pPr marL="1222752" indent="0" algn="ctr">
              <a:buNone/>
              <a:defRPr/>
            </a:lvl6pPr>
            <a:lvl7pPr marL="1467301" indent="0" algn="ctr">
              <a:buNone/>
              <a:defRPr/>
            </a:lvl7pPr>
            <a:lvl8pPr marL="1711853" indent="0" algn="ctr">
              <a:buNone/>
              <a:defRPr/>
            </a:lvl8pPr>
            <a:lvl9pPr marL="19564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FD93-E652-D64E-B2B6-FAD2E8AAF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7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BB7E-887A-7347-AD7A-960CEF2E82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971" y="648584"/>
            <a:ext cx="6481166" cy="13825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465" y="648584"/>
            <a:ext cx="19357777" cy="13825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DF4A-1B06-BA47-BD6D-F1A5B3F18D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0A-24B2-5F4B-9E22-C6671517D0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10412481"/>
            <a:ext cx="24483416" cy="3217905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6867939"/>
            <a:ext cx="24483416" cy="3544542"/>
          </a:xfrm>
        </p:spPr>
        <p:txBody>
          <a:bodyPr anchor="b"/>
          <a:lstStyle>
            <a:lvl1pPr marL="0" indent="0">
              <a:buNone/>
              <a:defRPr sz="900"/>
            </a:lvl1pPr>
            <a:lvl2pPr marL="244552" indent="0">
              <a:buNone/>
              <a:defRPr sz="900"/>
            </a:lvl2pPr>
            <a:lvl3pPr marL="489100" indent="0">
              <a:buNone/>
              <a:defRPr sz="900"/>
            </a:lvl3pPr>
            <a:lvl4pPr marL="733652" indent="0">
              <a:buNone/>
              <a:defRPr sz="600"/>
            </a:lvl4pPr>
            <a:lvl5pPr marL="978201" indent="0">
              <a:buNone/>
              <a:defRPr sz="600"/>
            </a:lvl5pPr>
            <a:lvl6pPr marL="1222752" indent="0">
              <a:buNone/>
              <a:defRPr sz="600"/>
            </a:lvl6pPr>
            <a:lvl7pPr marL="1467301" indent="0">
              <a:buNone/>
              <a:defRPr sz="600"/>
            </a:lvl7pPr>
            <a:lvl8pPr marL="1711853" indent="0">
              <a:buNone/>
              <a:defRPr sz="600"/>
            </a:lvl8pPr>
            <a:lvl9pPr marL="195640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0B92-BB17-2249-8941-D6E0EF65DB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465" y="3780531"/>
            <a:ext cx="12919473" cy="106937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44662" y="3780531"/>
            <a:ext cx="12919473" cy="106937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EE25-9A33-A74F-B39F-1DC0D825E7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1" y="648582"/>
            <a:ext cx="25922884" cy="27006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360" y="3627374"/>
            <a:ext cx="12726592" cy="1511276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4552" indent="0">
              <a:buNone/>
              <a:defRPr sz="900" b="1"/>
            </a:lvl2pPr>
            <a:lvl3pPr marL="489100" indent="0">
              <a:buNone/>
              <a:defRPr sz="900" b="1"/>
            </a:lvl3pPr>
            <a:lvl4pPr marL="733652" indent="0">
              <a:buNone/>
              <a:defRPr sz="900" b="1"/>
            </a:lvl4pPr>
            <a:lvl5pPr marL="978201" indent="0">
              <a:buNone/>
              <a:defRPr sz="900" b="1"/>
            </a:lvl5pPr>
            <a:lvl6pPr marL="1222752" indent="0">
              <a:buNone/>
              <a:defRPr sz="900" b="1"/>
            </a:lvl6pPr>
            <a:lvl7pPr marL="1467301" indent="0">
              <a:buNone/>
              <a:defRPr sz="900" b="1"/>
            </a:lvl7pPr>
            <a:lvl8pPr marL="1711853" indent="0">
              <a:buNone/>
              <a:defRPr sz="900" b="1"/>
            </a:lvl8pPr>
            <a:lvl9pPr marL="195640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360" y="5138645"/>
            <a:ext cx="12726592" cy="9335675"/>
          </a:xfrm>
        </p:spPr>
        <p:txBody>
          <a:bodyPr/>
          <a:lstStyle>
            <a:lvl1pPr>
              <a:defRPr sz="13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6" y="3627374"/>
            <a:ext cx="12731056" cy="1511276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4552" indent="0">
              <a:buNone/>
              <a:defRPr sz="900" b="1"/>
            </a:lvl2pPr>
            <a:lvl3pPr marL="489100" indent="0">
              <a:buNone/>
              <a:defRPr sz="900" b="1"/>
            </a:lvl3pPr>
            <a:lvl4pPr marL="733652" indent="0">
              <a:buNone/>
              <a:defRPr sz="900" b="1"/>
            </a:lvl4pPr>
            <a:lvl5pPr marL="978201" indent="0">
              <a:buNone/>
              <a:defRPr sz="900" b="1"/>
            </a:lvl5pPr>
            <a:lvl6pPr marL="1222752" indent="0">
              <a:buNone/>
              <a:defRPr sz="900" b="1"/>
            </a:lvl6pPr>
            <a:lvl7pPr marL="1467301" indent="0">
              <a:buNone/>
              <a:defRPr sz="900" b="1"/>
            </a:lvl7pPr>
            <a:lvl8pPr marL="1711853" indent="0">
              <a:buNone/>
              <a:defRPr sz="900" b="1"/>
            </a:lvl8pPr>
            <a:lvl9pPr marL="195640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6" y="5138645"/>
            <a:ext cx="12731056" cy="9335675"/>
          </a:xfrm>
        </p:spPr>
        <p:txBody>
          <a:bodyPr/>
          <a:lstStyle>
            <a:lvl1pPr>
              <a:defRPr sz="13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9BB-A25D-5C42-84B1-DBF8630DB4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B507-88E2-DB45-BC44-333CF9DBE8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A20A-2E3C-844B-AD84-044F57BEEE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1" y="645459"/>
            <a:ext cx="9476186" cy="2745144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228" y="645457"/>
            <a:ext cx="16102013" cy="13828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3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1" y="3390600"/>
            <a:ext cx="9476186" cy="11083722"/>
          </a:xfrm>
        </p:spPr>
        <p:txBody>
          <a:bodyPr/>
          <a:lstStyle>
            <a:lvl1pPr marL="0" indent="0">
              <a:buNone/>
              <a:defRPr sz="600"/>
            </a:lvl1pPr>
            <a:lvl2pPr marL="244552" indent="0">
              <a:buNone/>
              <a:defRPr sz="600"/>
            </a:lvl2pPr>
            <a:lvl3pPr marL="489100" indent="0">
              <a:buNone/>
              <a:defRPr sz="600"/>
            </a:lvl3pPr>
            <a:lvl4pPr marL="733652" indent="0">
              <a:buNone/>
              <a:defRPr sz="600"/>
            </a:lvl4pPr>
            <a:lvl5pPr marL="978201" indent="0">
              <a:buNone/>
              <a:defRPr sz="600"/>
            </a:lvl5pPr>
            <a:lvl6pPr marL="1222752" indent="0">
              <a:buNone/>
              <a:defRPr sz="600"/>
            </a:lvl6pPr>
            <a:lvl7pPr marL="1467301" indent="0">
              <a:buNone/>
              <a:defRPr sz="600"/>
            </a:lvl7pPr>
            <a:lvl8pPr marL="1711853" indent="0">
              <a:buNone/>
              <a:defRPr sz="600"/>
            </a:lvl8pPr>
            <a:lvl9pPr marL="195640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F1FD-2C6C-124C-A056-3C7B8C46E0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350" y="11342375"/>
            <a:ext cx="17282516" cy="1339360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350" y="1447981"/>
            <a:ext cx="17282516" cy="9721698"/>
          </a:xfrm>
        </p:spPr>
        <p:txBody>
          <a:bodyPr/>
          <a:lstStyle>
            <a:lvl1pPr marL="0" indent="0">
              <a:buNone/>
              <a:defRPr sz="1600"/>
            </a:lvl1pPr>
            <a:lvl2pPr marL="244552" indent="0">
              <a:buNone/>
              <a:defRPr sz="1600"/>
            </a:lvl2pPr>
            <a:lvl3pPr marL="489100" indent="0">
              <a:buNone/>
              <a:defRPr sz="1300"/>
            </a:lvl3pPr>
            <a:lvl4pPr marL="733652" indent="0">
              <a:buNone/>
              <a:defRPr sz="900"/>
            </a:lvl4pPr>
            <a:lvl5pPr marL="978201" indent="0">
              <a:buNone/>
              <a:defRPr sz="900"/>
            </a:lvl5pPr>
            <a:lvl6pPr marL="1222752" indent="0">
              <a:buNone/>
              <a:defRPr sz="900"/>
            </a:lvl6pPr>
            <a:lvl7pPr marL="1467301" indent="0">
              <a:buNone/>
              <a:defRPr sz="900"/>
            </a:lvl7pPr>
            <a:lvl8pPr marL="1711853" indent="0">
              <a:buNone/>
              <a:defRPr sz="900"/>
            </a:lvl8pPr>
            <a:lvl9pPr marL="1956401" indent="0">
              <a:buNone/>
              <a:defRPr sz="9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350" y="12681735"/>
            <a:ext cx="17282516" cy="1901205"/>
          </a:xfrm>
        </p:spPr>
        <p:txBody>
          <a:bodyPr/>
          <a:lstStyle>
            <a:lvl1pPr marL="0" indent="0">
              <a:buNone/>
              <a:defRPr sz="600"/>
            </a:lvl1pPr>
            <a:lvl2pPr marL="244552" indent="0">
              <a:buNone/>
              <a:defRPr sz="600"/>
            </a:lvl2pPr>
            <a:lvl3pPr marL="489100" indent="0">
              <a:buNone/>
              <a:defRPr sz="600"/>
            </a:lvl3pPr>
            <a:lvl4pPr marL="733652" indent="0">
              <a:buNone/>
              <a:defRPr sz="600"/>
            </a:lvl4pPr>
            <a:lvl5pPr marL="978201" indent="0">
              <a:buNone/>
              <a:defRPr sz="600"/>
            </a:lvl5pPr>
            <a:lvl6pPr marL="1222752" indent="0">
              <a:buNone/>
              <a:defRPr sz="600"/>
            </a:lvl6pPr>
            <a:lvl7pPr marL="1467301" indent="0">
              <a:buNone/>
              <a:defRPr sz="600"/>
            </a:lvl7pPr>
            <a:lvl8pPr marL="1711853" indent="0">
              <a:buNone/>
              <a:defRPr sz="600"/>
            </a:lvl8pPr>
            <a:lvl9pPr marL="195640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4192-D3D1-D942-8ACC-B1A4538506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180" y="650145"/>
            <a:ext cx="25923240" cy="27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34755" tIns="117376" rIns="234755" bIns="1173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180" y="3780845"/>
            <a:ext cx="25923240" cy="106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34755" tIns="117376" rIns="234755" bIns="11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0180" y="14753290"/>
            <a:ext cx="6720840" cy="1125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34755" tIns="117376" rIns="234755" bIns="1173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5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0" y="14753290"/>
            <a:ext cx="9121140" cy="1125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34755" tIns="117376" rIns="234755" bIns="11737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14753290"/>
            <a:ext cx="6720840" cy="11252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34755" tIns="117376" rIns="234755" bIns="1173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500"/>
            </a:lvl1pPr>
          </a:lstStyle>
          <a:p>
            <a:pPr>
              <a:defRPr/>
            </a:pPr>
            <a:fld id="{78ED8180-CAA3-FA46-9BC1-570BFF109D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45369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2345369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2345369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2345369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2345369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44552" algn="ctr" defTabSz="2347004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6pPr>
      <a:lvl7pPr marL="489100" algn="ctr" defTabSz="2347004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7pPr>
      <a:lvl8pPr marL="733652" algn="ctr" defTabSz="2347004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8pPr>
      <a:lvl9pPr marL="978201" algn="ctr" defTabSz="2347004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9pPr>
    </p:titleStyle>
    <p:bodyStyle>
      <a:lvl1pPr marL="880138" indent="-880138" algn="l" defTabSz="2345369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905300" indent="-730114" algn="l" defTabSz="234536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2930459" indent="-585093" algn="l" defTabSz="2345369" rtl="0" eaLnBrk="0" fontAlgn="base" hangingPunct="0">
        <a:spcBef>
          <a:spcPct val="20000"/>
        </a:spcBef>
        <a:spcAft>
          <a:spcPct val="0"/>
        </a:spcAft>
        <a:buChar char="•"/>
        <a:defRPr sz="63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4105645" indent="-585093" algn="l" defTabSz="2345369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5280828" indent="-585093" algn="l" defTabSz="2345369" rtl="0" eaLnBrk="0" fontAlgn="base" hangingPunct="0">
        <a:spcBef>
          <a:spcPct val="2000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5526157" indent="-585903" algn="l" defTabSz="2347004" rtl="0" fontAlgn="base">
        <a:spcBef>
          <a:spcPct val="2000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</a:defRPr>
      </a:lvl6pPr>
      <a:lvl7pPr marL="5770709" indent="-585903" algn="l" defTabSz="2347004" rtl="0" fontAlgn="base">
        <a:spcBef>
          <a:spcPct val="2000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</a:defRPr>
      </a:lvl7pPr>
      <a:lvl8pPr marL="6015258" indent="-585903" algn="l" defTabSz="2347004" rtl="0" fontAlgn="base">
        <a:spcBef>
          <a:spcPct val="2000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</a:defRPr>
      </a:lvl8pPr>
      <a:lvl9pPr marL="6259809" indent="-585903" algn="l" defTabSz="2347004" rtl="0" fontAlgn="base">
        <a:spcBef>
          <a:spcPct val="2000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44552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89100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33652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8201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22752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67301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1853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56401" algn="l" defTabSz="4891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ncbi.nlm.nih.gov/pubmed/30457658" TargetMode="External"/><Relationship Id="rId7" Type="http://schemas.openxmlformats.org/officeDocument/2006/relationships/hyperlink" Target="https://www.ncbi.nlm.nih.gov/pubmed/28470647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ubmed/28506717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ncbi.nlm.nih.gov/pubmed/29121364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ncbi.nlm.nih.gov/pubmed/29780930" TargetMode="External"/><Relationship Id="rId9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429000" y="253206"/>
            <a:ext cx="21842730" cy="88038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lIns="48905" tIns="24454" rIns="48905" bIns="24454">
            <a:spAutoFit/>
          </a:bodyPr>
          <a:lstStyle>
            <a:lvl1pPr defTabSz="4387850"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387850"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387850"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387850"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387850"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5400" b="1" dirty="0" smtClean="0">
                <a:solidFill>
                  <a:srgbClr val="000000"/>
                </a:solidFill>
                <a:latin typeface="+mj-lt"/>
                <a:cs typeface="Calibri" charset="0"/>
              </a:rPr>
              <a:t>TORPEDO MACULOPATHY: A CASE REPORT</a:t>
            </a:r>
            <a:endParaRPr lang="en-US" sz="5400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3076" name="Text Box 112"/>
          <p:cNvSpPr txBox="1">
            <a:spLocks noChangeArrowheads="1"/>
          </p:cNvSpPr>
          <p:nvPr/>
        </p:nvSpPr>
        <p:spPr bwMode="auto">
          <a:xfrm>
            <a:off x="4141470" y="1320006"/>
            <a:ext cx="21842730" cy="143438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438785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MARTIRES , F.M; SWIECH, T.I; CLEMENTE, R.S.M</a:t>
            </a:r>
            <a:r>
              <a:rPr lang="bg-BG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;</a:t>
            </a:r>
            <a:r>
              <a:rPr lang="pt-BR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SIVIERO, R.B.; MOTA, B.A.N.; </a:t>
            </a:r>
            <a:endParaRPr lang="pt-BR" altLang="en-US" sz="3600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MIRANDA</a:t>
            </a:r>
            <a:r>
              <a:rPr lang="pt-BR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J.F.O;</a:t>
            </a:r>
            <a:r>
              <a:rPr lang="bg-BG" altLang="en-US" sz="3600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MOREIRA NETO, C.A.; MOREIRA JR, C.A.;    </a:t>
            </a:r>
            <a:endParaRPr lang="en-US" altLang="en-US" sz="36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366" name="Text Box 126"/>
          <p:cNvSpPr txBox="1">
            <a:spLocks noChangeArrowheads="1"/>
          </p:cNvSpPr>
          <p:nvPr/>
        </p:nvSpPr>
        <p:spPr bwMode="auto">
          <a:xfrm>
            <a:off x="12651583" y="3375754"/>
            <a:ext cx="8351044" cy="2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/>
          </a:p>
        </p:txBody>
      </p:sp>
      <p:sp>
        <p:nvSpPr>
          <p:cNvPr id="2054" name="Rectangle 132"/>
          <p:cNvSpPr>
            <a:spLocks noChangeArrowheads="1"/>
          </p:cNvSpPr>
          <p:nvPr/>
        </p:nvSpPr>
        <p:spPr bwMode="auto">
          <a:xfrm>
            <a:off x="225030" y="3565797"/>
            <a:ext cx="11890770" cy="42312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4105" name="Text Box 13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0040" y="3715832"/>
            <a:ext cx="5680710" cy="106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438785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pt-B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pt-B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pt-B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2" name="Rectangle 134"/>
          <p:cNvSpPr>
            <a:spLocks noChangeArrowheads="1"/>
          </p:cNvSpPr>
          <p:nvPr/>
        </p:nvSpPr>
        <p:spPr bwMode="auto">
          <a:xfrm>
            <a:off x="200025" y="2767806"/>
            <a:ext cx="11915775" cy="662961"/>
          </a:xfrm>
          <a:prstGeom prst="rect">
            <a:avLst/>
          </a:prstGeom>
          <a:solidFill>
            <a:srgbClr val="7FBC05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3081" name="Text Box 135"/>
          <p:cNvSpPr txBox="1">
            <a:spLocks noChangeArrowheads="1"/>
          </p:cNvSpPr>
          <p:nvPr/>
        </p:nvSpPr>
        <p:spPr bwMode="auto">
          <a:xfrm>
            <a:off x="330041" y="2885647"/>
            <a:ext cx="5285662" cy="5418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438785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202" name="Rectangle 154"/>
          <p:cNvSpPr>
            <a:spLocks noChangeArrowheads="1"/>
          </p:cNvSpPr>
          <p:nvPr/>
        </p:nvSpPr>
        <p:spPr bwMode="auto">
          <a:xfrm>
            <a:off x="20040600" y="13207206"/>
            <a:ext cx="8534400" cy="609600"/>
          </a:xfrm>
          <a:prstGeom prst="rect">
            <a:avLst/>
          </a:prstGeom>
          <a:solidFill>
            <a:srgbClr val="7FBC05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r>
              <a:rPr lang="bg-BG" sz="3200" b="1" dirty="0" smtClean="0">
                <a:latin typeface="+mn-lt"/>
                <a:ea typeface="+mn-ea"/>
                <a:cs typeface="Calibri"/>
              </a:rPr>
              <a:t>REFERENCES</a:t>
            </a:r>
            <a:endParaRPr lang="en-CA" sz="3200" b="1" dirty="0">
              <a:latin typeface="+mn-lt"/>
              <a:ea typeface="+mn-ea"/>
              <a:cs typeface="Calibri"/>
            </a:endParaRPr>
          </a:p>
        </p:txBody>
      </p:sp>
      <p:sp>
        <p:nvSpPr>
          <p:cNvPr id="2078" name="Rectangle 163"/>
          <p:cNvSpPr>
            <a:spLocks noChangeArrowheads="1"/>
          </p:cNvSpPr>
          <p:nvPr/>
        </p:nvSpPr>
        <p:spPr bwMode="auto">
          <a:xfrm>
            <a:off x="240032" y="8635206"/>
            <a:ext cx="11951968" cy="73152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28600" y="7873206"/>
            <a:ext cx="11887200" cy="609600"/>
          </a:xfrm>
          <a:prstGeom prst="rect">
            <a:avLst/>
          </a:prstGeom>
          <a:solidFill>
            <a:srgbClr val="7FBC05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15378" name="Text Box 139"/>
          <p:cNvSpPr txBox="1">
            <a:spLocks noChangeArrowheads="1"/>
          </p:cNvSpPr>
          <p:nvPr/>
        </p:nvSpPr>
        <p:spPr bwMode="auto">
          <a:xfrm>
            <a:off x="228600" y="7873206"/>
            <a:ext cx="9721215" cy="5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744538"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7445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3200" b="1" dirty="0">
                <a:solidFill>
                  <a:srgbClr val="000000"/>
                </a:solidFill>
                <a:latin typeface="+mn-lt"/>
                <a:cs typeface="Calibri" charset="0"/>
              </a:rPr>
              <a:t>CASE REPORT</a:t>
            </a:r>
            <a:endParaRPr lang="en-US" sz="3200" b="1" dirty="0">
              <a:solidFill>
                <a:srgbClr val="000000"/>
              </a:solidFill>
              <a:latin typeface="+mn-lt"/>
              <a:cs typeface="Calibri" charset="0"/>
            </a:endParaRPr>
          </a:p>
        </p:txBody>
      </p:sp>
      <p:sp>
        <p:nvSpPr>
          <p:cNvPr id="45" name="Rectangle 132"/>
          <p:cNvSpPr>
            <a:spLocks noChangeArrowheads="1"/>
          </p:cNvSpPr>
          <p:nvPr/>
        </p:nvSpPr>
        <p:spPr bwMode="auto">
          <a:xfrm>
            <a:off x="19964400" y="3606006"/>
            <a:ext cx="8610600" cy="94378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47" name="Rectangle 134"/>
          <p:cNvSpPr>
            <a:spLocks noChangeArrowheads="1"/>
          </p:cNvSpPr>
          <p:nvPr/>
        </p:nvSpPr>
        <p:spPr bwMode="auto">
          <a:xfrm>
            <a:off x="19964400" y="2844005"/>
            <a:ext cx="8554168" cy="586761"/>
          </a:xfrm>
          <a:prstGeom prst="rect">
            <a:avLst/>
          </a:prstGeom>
          <a:solidFill>
            <a:srgbClr val="7FBC05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endParaRPr lang="en-CA">
              <a:ea typeface="+mn-ea"/>
              <a:cs typeface="+mn-cs"/>
            </a:endParaRPr>
          </a:p>
        </p:txBody>
      </p:sp>
      <p:sp>
        <p:nvSpPr>
          <p:cNvPr id="48" name="Text Box 135"/>
          <p:cNvSpPr txBox="1">
            <a:spLocks noChangeArrowheads="1"/>
          </p:cNvSpPr>
          <p:nvPr/>
        </p:nvSpPr>
        <p:spPr bwMode="auto">
          <a:xfrm>
            <a:off x="20040600" y="2844006"/>
            <a:ext cx="5285662" cy="5418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438785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49" name="Rectangle 132"/>
          <p:cNvSpPr>
            <a:spLocks noChangeArrowheads="1"/>
          </p:cNvSpPr>
          <p:nvPr/>
        </p:nvSpPr>
        <p:spPr bwMode="auto">
          <a:xfrm>
            <a:off x="20040600" y="14045406"/>
            <a:ext cx="8534400" cy="21582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wrap="none" lIns="48912" tIns="24454" rIns="48912" bIns="24454" anchor="ctr"/>
          <a:lstStyle/>
          <a:p>
            <a:pPr marL="342900" lvl="0" indent="-342900">
              <a:buAutoNum type="arabicPeriod"/>
            </a:pPr>
            <a:r>
              <a:rPr lang="pt-BR" sz="1400" dirty="0" err="1">
                <a:latin typeface="Calibri" pitchFamily="34" charset="0"/>
                <a:hlinkClick r:id="rId3"/>
              </a:rPr>
              <a:t>Choroidal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r>
              <a:rPr lang="pt-BR" sz="1400" dirty="0" err="1">
                <a:latin typeface="Calibri" pitchFamily="34" charset="0"/>
                <a:hlinkClick r:id="rId3"/>
              </a:rPr>
              <a:t>Neovascularization</a:t>
            </a:r>
            <a:r>
              <a:rPr lang="pt-BR" sz="1400" dirty="0">
                <a:latin typeface="Calibri" pitchFamily="34" charset="0"/>
                <a:hlinkClick r:id="rId3"/>
              </a:rPr>
              <a:t> in </a:t>
            </a:r>
            <a:r>
              <a:rPr lang="pt-BR" sz="1400" b="1" dirty="0">
                <a:latin typeface="Calibri" pitchFamily="34" charset="0"/>
                <a:hlinkClick r:id="rId3"/>
              </a:rPr>
              <a:t>Torpedo</a:t>
            </a:r>
            <a:r>
              <a:rPr lang="pt-BR" sz="1400" dirty="0">
                <a:latin typeface="Calibri" pitchFamily="34" charset="0"/>
                <a:hlinkClick r:id="rId3"/>
              </a:rPr>
              <a:t> </a:t>
            </a:r>
            <a:r>
              <a:rPr lang="pt-BR" sz="1400" b="1" dirty="0" err="1">
                <a:latin typeface="Calibri" pitchFamily="34" charset="0"/>
                <a:hlinkClick r:id="rId3"/>
              </a:rPr>
              <a:t>Maculopathy</a:t>
            </a:r>
            <a:r>
              <a:rPr lang="pt-BR" sz="1400" dirty="0">
                <a:latin typeface="Calibri" pitchFamily="34" charset="0"/>
                <a:hlinkClick r:id="rId3"/>
              </a:rPr>
              <a:t> </a:t>
            </a:r>
            <a:r>
              <a:rPr lang="pt-BR" sz="1400" dirty="0" err="1">
                <a:latin typeface="Calibri" pitchFamily="34" charset="0"/>
                <a:hlinkClick r:id="rId3"/>
              </a:rPr>
              <a:t>Assessed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r>
              <a:rPr lang="pt-BR" sz="1400" dirty="0" err="1">
                <a:latin typeface="Calibri" pitchFamily="34" charset="0"/>
                <a:hlinkClick r:id="rId3"/>
              </a:rPr>
              <a:t>on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r>
              <a:rPr lang="pt-BR" sz="1400" dirty="0" err="1">
                <a:latin typeface="Calibri" pitchFamily="34" charset="0"/>
                <a:hlinkClick r:id="rId3"/>
              </a:rPr>
              <a:t>Optical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r>
              <a:rPr lang="pt-BR" sz="1400" dirty="0" err="1">
                <a:latin typeface="Calibri" pitchFamily="34" charset="0"/>
                <a:hlinkClick r:id="rId3"/>
              </a:rPr>
              <a:t>Coherence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r>
              <a:rPr lang="pt-BR" sz="1400" dirty="0" err="1">
                <a:latin typeface="Calibri" pitchFamily="34" charset="0"/>
                <a:hlinkClick r:id="rId3"/>
              </a:rPr>
              <a:t>Tomography</a:t>
            </a:r>
            <a:r>
              <a:rPr lang="pt-BR" sz="1400" dirty="0">
                <a:latin typeface="Calibri" pitchFamily="34" charset="0"/>
                <a:hlinkClick r:id="rId3"/>
              </a:rPr>
              <a:t> </a:t>
            </a:r>
            <a:endParaRPr lang="pt-BR" sz="1400" dirty="0" smtClean="0">
              <a:latin typeface="Calibri" pitchFamily="34" charset="0"/>
              <a:hlinkClick r:id="rId3"/>
            </a:endParaRPr>
          </a:p>
          <a:p>
            <a:pPr lvl="0"/>
            <a:r>
              <a:rPr lang="pt-BR" sz="1400" dirty="0" err="1" smtClean="0">
                <a:latin typeface="Calibri" pitchFamily="34" charset="0"/>
                <a:hlinkClick r:id="rId3"/>
              </a:rPr>
              <a:t>Angiography</a:t>
            </a:r>
            <a:r>
              <a:rPr lang="pt-BR" sz="1400" dirty="0">
                <a:latin typeface="Calibri" pitchFamily="34" charset="0"/>
                <a:hlinkClick r:id="rId3"/>
              </a:rPr>
              <a:t>.</a:t>
            </a:r>
            <a:r>
              <a:rPr lang="pt-BR" sz="1400" dirty="0">
                <a:latin typeface="Calibri" pitchFamily="34" charset="0"/>
              </a:rPr>
              <a:t> 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 err="1" smtClean="0">
                <a:latin typeface="Calibri" pitchFamily="34" charset="0"/>
              </a:rPr>
              <a:t>Parodi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MB, Romano F, Montagna M, Albertini GC, Pierro L, Arrigo A, </a:t>
            </a:r>
            <a:r>
              <a:rPr lang="pt-BR" sz="1400" dirty="0" err="1">
                <a:latin typeface="Calibri" pitchFamily="34" charset="0"/>
              </a:rPr>
              <a:t>Bandello</a:t>
            </a:r>
            <a:r>
              <a:rPr lang="pt-BR" sz="1400" dirty="0">
                <a:latin typeface="Calibri" pitchFamily="34" charset="0"/>
              </a:rPr>
              <a:t> F.</a:t>
            </a:r>
          </a:p>
          <a:p>
            <a:pPr lvl="0"/>
            <a:r>
              <a:rPr lang="pt-BR" sz="1400" dirty="0">
                <a:latin typeface="Calibri" pitchFamily="34" charset="0"/>
                <a:hlinkClick r:id="rId4"/>
              </a:rPr>
              <a:t>2.Morpho-functional </a:t>
            </a:r>
            <a:r>
              <a:rPr lang="pt-BR" sz="1400" dirty="0" err="1">
                <a:latin typeface="Calibri" pitchFamily="34" charset="0"/>
                <a:hlinkClick r:id="rId4"/>
              </a:rPr>
              <a:t>evaluation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of</a:t>
            </a:r>
            <a:r>
              <a:rPr lang="pt-BR" sz="1400" dirty="0">
                <a:latin typeface="Calibri" pitchFamily="34" charset="0"/>
                <a:hlinkClick r:id="rId4"/>
              </a:rPr>
              <a:t> </a:t>
            </a:r>
            <a:r>
              <a:rPr lang="pt-BR" sz="1400" b="1" dirty="0">
                <a:latin typeface="Calibri" pitchFamily="34" charset="0"/>
                <a:hlinkClick r:id="rId4"/>
              </a:rPr>
              <a:t>torpedo</a:t>
            </a:r>
            <a:r>
              <a:rPr lang="pt-BR" sz="1400" dirty="0">
                <a:latin typeface="Calibri" pitchFamily="34" charset="0"/>
                <a:hlinkClick r:id="rId4"/>
              </a:rPr>
              <a:t> </a:t>
            </a:r>
            <a:r>
              <a:rPr lang="pt-BR" sz="1400" b="1" dirty="0" err="1">
                <a:latin typeface="Calibri" pitchFamily="34" charset="0"/>
                <a:hlinkClick r:id="rId4"/>
              </a:rPr>
              <a:t>maculopathy</a:t>
            </a:r>
            <a:r>
              <a:rPr lang="pt-BR" sz="1400" dirty="0">
                <a:latin typeface="Calibri" pitchFamily="34" charset="0"/>
                <a:hlinkClick r:id="rId4"/>
              </a:rPr>
              <a:t> </a:t>
            </a:r>
            <a:r>
              <a:rPr lang="pt-BR" sz="1400" dirty="0" err="1">
                <a:latin typeface="Calibri" pitchFamily="34" charset="0"/>
                <a:hlinkClick r:id="rId4"/>
              </a:rPr>
              <a:t>with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optical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coherence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tomography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angiography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r>
              <a:rPr lang="pt-BR" sz="1400" dirty="0" err="1">
                <a:latin typeface="Calibri" pitchFamily="34" charset="0"/>
                <a:hlinkClick r:id="rId4"/>
              </a:rPr>
              <a:t>and</a:t>
            </a:r>
            <a:r>
              <a:rPr lang="pt-BR" sz="1400" dirty="0">
                <a:latin typeface="Calibri" pitchFamily="34" charset="0"/>
                <a:hlinkClick r:id="rId4"/>
              </a:rPr>
              <a:t> </a:t>
            </a:r>
            <a:endParaRPr lang="pt-BR" sz="1400" dirty="0" smtClean="0">
              <a:latin typeface="Calibri" pitchFamily="34" charset="0"/>
              <a:hlinkClick r:id="rId4"/>
            </a:endParaRPr>
          </a:p>
          <a:p>
            <a:pPr lvl="0"/>
            <a:r>
              <a:rPr lang="pt-BR" sz="1400" dirty="0" err="1" smtClean="0">
                <a:latin typeface="Calibri" pitchFamily="34" charset="0"/>
                <a:hlinkClick r:id="rId4"/>
              </a:rPr>
              <a:t>microperimetry</a:t>
            </a:r>
            <a:r>
              <a:rPr lang="pt-BR" sz="1400" dirty="0">
                <a:latin typeface="Calibri" pitchFamily="34" charset="0"/>
                <a:hlinkClick r:id="rId4"/>
              </a:rPr>
              <a:t>.</a:t>
            </a:r>
            <a:r>
              <a:rPr lang="pt-BR" sz="1400" dirty="0">
                <a:latin typeface="Calibri" pitchFamily="34" charset="0"/>
              </a:rPr>
              <a:t> Grimaldi G, </a:t>
            </a:r>
            <a:r>
              <a:rPr lang="pt-BR" sz="1400" dirty="0" err="1">
                <a:latin typeface="Calibri" pitchFamily="34" charset="0"/>
              </a:rPr>
              <a:t>Scupola</a:t>
            </a:r>
            <a:r>
              <a:rPr lang="pt-BR" sz="1400" dirty="0">
                <a:latin typeface="Calibri" pitchFamily="34" charset="0"/>
              </a:rPr>
              <a:t> A, </a:t>
            </a:r>
            <a:r>
              <a:rPr lang="pt-BR" sz="1400" dirty="0" err="1">
                <a:latin typeface="Calibri" pitchFamily="34" charset="0"/>
              </a:rPr>
              <a:t>Sammarco</a:t>
            </a:r>
            <a:r>
              <a:rPr lang="pt-BR" sz="1400" dirty="0">
                <a:latin typeface="Calibri" pitchFamily="34" charset="0"/>
              </a:rPr>
              <a:t> MG, </a:t>
            </a:r>
            <a:r>
              <a:rPr lang="pt-BR" sz="1400" dirty="0" err="1">
                <a:latin typeface="Calibri" pitchFamily="34" charset="0"/>
              </a:rPr>
              <a:t>Marullo</a:t>
            </a:r>
            <a:r>
              <a:rPr lang="pt-BR" sz="1400" dirty="0">
                <a:latin typeface="Calibri" pitchFamily="34" charset="0"/>
              </a:rPr>
              <a:t> M, </a:t>
            </a:r>
            <a:r>
              <a:rPr lang="pt-BR" sz="1400" dirty="0" err="1">
                <a:latin typeface="Calibri" pitchFamily="34" charset="0"/>
              </a:rPr>
              <a:t>Blasi</a:t>
            </a:r>
            <a:r>
              <a:rPr lang="pt-BR" sz="1400" dirty="0">
                <a:latin typeface="Calibri" pitchFamily="34" charset="0"/>
              </a:rPr>
              <a:t> MA.</a:t>
            </a:r>
          </a:p>
          <a:p>
            <a:r>
              <a:rPr lang="pt-BR" sz="1400" dirty="0">
                <a:latin typeface="Calibri" pitchFamily="34" charset="0"/>
                <a:hlinkClick r:id="rId5"/>
              </a:rPr>
              <a:t>3. </a:t>
            </a:r>
            <a:r>
              <a:rPr lang="pt-BR" sz="1400" dirty="0" err="1">
                <a:latin typeface="Calibri" pitchFamily="34" charset="0"/>
                <a:hlinkClick r:id="rId5"/>
              </a:rPr>
              <a:t>Swept-Source</a:t>
            </a:r>
            <a:r>
              <a:rPr lang="pt-BR" sz="1400" dirty="0">
                <a:latin typeface="Calibri" pitchFamily="34" charset="0"/>
                <a:hlinkClick r:id="rId5"/>
              </a:rPr>
              <a:t> </a:t>
            </a:r>
            <a:r>
              <a:rPr lang="pt-BR" sz="1400" dirty="0" err="1">
                <a:latin typeface="Calibri" pitchFamily="34" charset="0"/>
                <a:hlinkClick r:id="rId5"/>
              </a:rPr>
              <a:t>Optical</a:t>
            </a:r>
            <a:r>
              <a:rPr lang="pt-BR" sz="1400" dirty="0">
                <a:latin typeface="Calibri" pitchFamily="34" charset="0"/>
                <a:hlinkClick r:id="rId5"/>
              </a:rPr>
              <a:t> </a:t>
            </a:r>
            <a:r>
              <a:rPr lang="pt-BR" sz="1400" dirty="0" err="1">
                <a:latin typeface="Calibri" pitchFamily="34" charset="0"/>
                <a:hlinkClick r:id="rId5"/>
              </a:rPr>
              <a:t>Coherence</a:t>
            </a:r>
            <a:r>
              <a:rPr lang="pt-BR" sz="1400" dirty="0">
                <a:latin typeface="Calibri" pitchFamily="34" charset="0"/>
                <a:hlinkClick r:id="rId5"/>
              </a:rPr>
              <a:t> </a:t>
            </a:r>
            <a:r>
              <a:rPr lang="pt-BR" sz="1400" dirty="0" err="1">
                <a:latin typeface="Calibri" pitchFamily="34" charset="0"/>
                <a:hlinkClick r:id="rId5"/>
              </a:rPr>
              <a:t>Tomography</a:t>
            </a:r>
            <a:r>
              <a:rPr lang="pt-BR" sz="1400" dirty="0">
                <a:latin typeface="Calibri" pitchFamily="34" charset="0"/>
                <a:hlinkClick r:id="rId5"/>
              </a:rPr>
              <a:t> </a:t>
            </a:r>
            <a:r>
              <a:rPr lang="pt-BR" sz="1400" dirty="0" err="1">
                <a:latin typeface="Calibri" pitchFamily="34" charset="0"/>
                <a:hlinkClick r:id="rId5"/>
              </a:rPr>
              <a:t>Angiography</a:t>
            </a:r>
            <a:r>
              <a:rPr lang="pt-BR" sz="1400" dirty="0">
                <a:latin typeface="Calibri" pitchFamily="34" charset="0"/>
                <a:hlinkClick r:id="rId5"/>
              </a:rPr>
              <a:t> </a:t>
            </a:r>
            <a:r>
              <a:rPr lang="pt-BR" sz="1400" dirty="0" err="1">
                <a:latin typeface="Calibri" pitchFamily="34" charset="0"/>
                <a:hlinkClick r:id="rId5"/>
              </a:rPr>
              <a:t>Findings</a:t>
            </a:r>
            <a:r>
              <a:rPr lang="pt-BR" sz="1400" dirty="0">
                <a:latin typeface="Calibri" pitchFamily="34" charset="0"/>
                <a:hlinkClick r:id="rId5"/>
              </a:rPr>
              <a:t> in </a:t>
            </a:r>
            <a:r>
              <a:rPr lang="pt-BR" sz="1400" b="1" dirty="0">
                <a:latin typeface="Calibri" pitchFamily="34" charset="0"/>
                <a:hlinkClick r:id="rId5"/>
              </a:rPr>
              <a:t>Torpedo </a:t>
            </a:r>
            <a:r>
              <a:rPr lang="pt-BR" sz="1400" b="1" dirty="0" err="1">
                <a:latin typeface="Calibri" pitchFamily="34" charset="0"/>
                <a:hlinkClick r:id="rId5"/>
              </a:rPr>
              <a:t>Maculopathy</a:t>
            </a:r>
            <a:r>
              <a:rPr lang="pt-BR" sz="1400" b="1" dirty="0">
                <a:latin typeface="Calibri" pitchFamily="34" charset="0"/>
                <a:hlinkClick r:id="rId5"/>
              </a:rPr>
              <a:t>.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Ali Z, Shields CL, </a:t>
            </a:r>
            <a:endParaRPr lang="pt-BR" sz="1400" dirty="0" smtClean="0">
              <a:latin typeface="Calibri" pitchFamily="34" charset="0"/>
            </a:endParaRPr>
          </a:p>
          <a:p>
            <a:r>
              <a:rPr lang="pt-BR" sz="1400" dirty="0" err="1" smtClean="0">
                <a:latin typeface="Calibri" pitchFamily="34" charset="0"/>
              </a:rPr>
              <a:t>Jasani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K, </a:t>
            </a:r>
            <a:r>
              <a:rPr lang="pt-BR" sz="1400" dirty="0" err="1">
                <a:latin typeface="Calibri" pitchFamily="34" charset="0"/>
              </a:rPr>
              <a:t>Aslam</a:t>
            </a:r>
            <a:r>
              <a:rPr lang="pt-BR" sz="1400" dirty="0">
                <a:latin typeface="Calibri" pitchFamily="34" charset="0"/>
              </a:rPr>
              <a:t> TM, </a:t>
            </a:r>
            <a:r>
              <a:rPr lang="pt-BR" sz="1400" dirty="0" err="1">
                <a:latin typeface="Calibri" pitchFamily="34" charset="0"/>
              </a:rPr>
              <a:t>Balaskas</a:t>
            </a:r>
            <a:r>
              <a:rPr lang="pt-BR" sz="1400" dirty="0">
                <a:latin typeface="Calibri" pitchFamily="34" charset="0"/>
              </a:rPr>
              <a:t> K.</a:t>
            </a:r>
          </a:p>
          <a:p>
            <a:r>
              <a:rPr lang="pt-BR" sz="1400" b="1" dirty="0">
                <a:latin typeface="Calibri" pitchFamily="34" charset="0"/>
                <a:hlinkClick r:id="rId6"/>
              </a:rPr>
              <a:t>4. Torpedo</a:t>
            </a:r>
            <a:r>
              <a:rPr lang="pt-BR" sz="1400" dirty="0">
                <a:latin typeface="Calibri" pitchFamily="34" charset="0"/>
                <a:hlinkClick r:id="rId6"/>
              </a:rPr>
              <a:t> </a:t>
            </a:r>
            <a:r>
              <a:rPr lang="pt-BR" sz="1400" b="1" dirty="0" err="1">
                <a:latin typeface="Calibri" pitchFamily="34" charset="0"/>
                <a:hlinkClick r:id="rId6"/>
              </a:rPr>
              <a:t>maculopathy</a:t>
            </a:r>
            <a:r>
              <a:rPr lang="pt-BR" sz="1400" dirty="0">
                <a:latin typeface="Calibri" pitchFamily="34" charset="0"/>
                <a:hlinkClick r:id="rId6"/>
              </a:rPr>
              <a:t> </a:t>
            </a:r>
            <a:r>
              <a:rPr lang="pt-BR" sz="1400" dirty="0" err="1">
                <a:latin typeface="Calibri" pitchFamily="34" charset="0"/>
                <a:hlinkClick r:id="rId6"/>
              </a:rPr>
              <a:t>with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serous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detachment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of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retinal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pigment</a:t>
            </a:r>
            <a:r>
              <a:rPr lang="pt-BR" sz="1400" dirty="0">
                <a:latin typeface="Calibri" pitchFamily="34" charset="0"/>
                <a:hlinkClick r:id="rId6"/>
              </a:rPr>
              <a:t> </a:t>
            </a:r>
            <a:r>
              <a:rPr lang="pt-BR" sz="1400" dirty="0" err="1">
                <a:latin typeface="Calibri" pitchFamily="34" charset="0"/>
                <a:hlinkClick r:id="rId6"/>
              </a:rPr>
              <a:t>epithelium</a:t>
            </a:r>
            <a:r>
              <a:rPr lang="pt-BR" sz="1400" dirty="0">
                <a:latin typeface="Calibri" pitchFamily="34" charset="0"/>
                <a:hlinkClick r:id="rId6"/>
              </a:rPr>
              <a:t>.</a:t>
            </a:r>
            <a:r>
              <a:rPr lang="pt-BR" sz="1400" dirty="0">
                <a:latin typeface="Calibri" pitchFamily="34" charset="0"/>
              </a:rPr>
              <a:t> Arcos-</a:t>
            </a:r>
            <a:r>
              <a:rPr lang="pt-BR" sz="1400" dirty="0" err="1">
                <a:latin typeface="Calibri" pitchFamily="34" charset="0"/>
              </a:rPr>
              <a:t>Villegas</a:t>
            </a:r>
            <a:r>
              <a:rPr lang="pt-BR" sz="1400" dirty="0">
                <a:latin typeface="Calibri" pitchFamily="34" charset="0"/>
              </a:rPr>
              <a:t> G, Valor-Suarez C, </a:t>
            </a:r>
            <a:endParaRPr lang="pt-BR" sz="1400" dirty="0" smtClean="0">
              <a:latin typeface="Calibri" pitchFamily="34" charset="0"/>
            </a:endParaRPr>
          </a:p>
          <a:p>
            <a:r>
              <a:rPr lang="pt-BR" sz="1400" dirty="0" smtClean="0">
                <a:latin typeface="Calibri" pitchFamily="34" charset="0"/>
              </a:rPr>
              <a:t>Ruiz-</a:t>
            </a:r>
            <a:r>
              <a:rPr lang="pt-BR" sz="1400" dirty="0" err="1" smtClean="0">
                <a:latin typeface="Calibri" pitchFamily="34" charset="0"/>
              </a:rPr>
              <a:t>Medrano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J, Valverde-</a:t>
            </a:r>
            <a:r>
              <a:rPr lang="pt-BR" sz="1400" dirty="0" err="1">
                <a:latin typeface="Calibri" pitchFamily="34" charset="0"/>
              </a:rPr>
              <a:t>Megías</a:t>
            </a:r>
            <a:r>
              <a:rPr lang="pt-BR" sz="1400" dirty="0">
                <a:latin typeface="Calibri" pitchFamily="34" charset="0"/>
              </a:rPr>
              <a:t> A, Flores Moreno I, </a:t>
            </a:r>
            <a:r>
              <a:rPr lang="pt-BR" sz="1400" dirty="0" err="1">
                <a:latin typeface="Calibri" pitchFamily="34" charset="0"/>
              </a:rPr>
              <a:t>Donate</a:t>
            </a:r>
            <a:r>
              <a:rPr lang="pt-BR" sz="1400" dirty="0">
                <a:latin typeface="Calibri" pitchFamily="34" charset="0"/>
              </a:rPr>
              <a:t> López J.</a:t>
            </a:r>
          </a:p>
          <a:p>
            <a:pPr lvl="0"/>
            <a:r>
              <a:rPr lang="pt-BR" sz="1400" dirty="0">
                <a:latin typeface="Calibri" pitchFamily="34" charset="0"/>
              </a:rPr>
              <a:t>5. </a:t>
            </a:r>
            <a:r>
              <a:rPr lang="pt-BR" sz="1400" b="1" dirty="0">
                <a:latin typeface="Calibri" pitchFamily="34" charset="0"/>
                <a:hlinkClick r:id="rId7"/>
              </a:rPr>
              <a:t>Torpedo</a:t>
            </a:r>
            <a:r>
              <a:rPr lang="pt-BR" sz="1400" dirty="0">
                <a:latin typeface="Calibri" pitchFamily="34" charset="0"/>
                <a:hlinkClick r:id="rId7"/>
              </a:rPr>
              <a:t> </a:t>
            </a:r>
            <a:r>
              <a:rPr lang="pt-BR" sz="1400" b="1" dirty="0" err="1">
                <a:latin typeface="Calibri" pitchFamily="34" charset="0"/>
                <a:hlinkClick r:id="rId7"/>
              </a:rPr>
              <a:t>Maculopathy</a:t>
            </a:r>
            <a:r>
              <a:rPr lang="pt-BR" sz="1400" dirty="0">
                <a:latin typeface="Calibri" pitchFamily="34" charset="0"/>
                <a:hlinkClick r:id="rId7"/>
              </a:rPr>
              <a:t> Associated </a:t>
            </a:r>
            <a:r>
              <a:rPr lang="pt-BR" sz="1400" dirty="0" err="1">
                <a:latin typeface="Calibri" pitchFamily="34" charset="0"/>
                <a:hlinkClick r:id="rId7"/>
              </a:rPr>
              <a:t>with</a:t>
            </a:r>
            <a:r>
              <a:rPr lang="pt-BR" sz="1400" dirty="0">
                <a:latin typeface="Calibri" pitchFamily="34" charset="0"/>
                <a:hlinkClick r:id="rId7"/>
              </a:rPr>
              <a:t> </a:t>
            </a:r>
            <a:r>
              <a:rPr lang="pt-BR" sz="1400" dirty="0" err="1">
                <a:latin typeface="Calibri" pitchFamily="34" charset="0"/>
                <a:hlinkClick r:id="rId7"/>
              </a:rPr>
              <a:t>Choroidal</a:t>
            </a:r>
            <a:r>
              <a:rPr lang="pt-BR" sz="1400" dirty="0">
                <a:latin typeface="Calibri" pitchFamily="34" charset="0"/>
                <a:hlinkClick r:id="rId7"/>
              </a:rPr>
              <a:t> </a:t>
            </a:r>
            <a:r>
              <a:rPr lang="pt-BR" sz="1400" dirty="0" err="1">
                <a:latin typeface="Calibri" pitchFamily="34" charset="0"/>
                <a:hlinkClick r:id="rId7"/>
              </a:rPr>
              <a:t>Neovascularization</a:t>
            </a:r>
            <a:r>
              <a:rPr lang="pt-BR" sz="1400" dirty="0">
                <a:latin typeface="Calibri" pitchFamily="34" charset="0"/>
                <a:hlinkClick r:id="rId7"/>
              </a:rPr>
              <a:t>.</a:t>
            </a:r>
            <a:r>
              <a:rPr lang="pt-BR" sz="1400" dirty="0">
                <a:latin typeface="Calibri" pitchFamily="34" charset="0"/>
              </a:rPr>
              <a:t> </a:t>
            </a:r>
            <a:r>
              <a:rPr lang="pt-BR" sz="1400" dirty="0" err="1">
                <a:latin typeface="Calibri" pitchFamily="34" charset="0"/>
              </a:rPr>
              <a:t>Jurjevic</a:t>
            </a:r>
            <a:r>
              <a:rPr lang="pt-BR" sz="1400" dirty="0">
                <a:latin typeface="Calibri" pitchFamily="34" charset="0"/>
              </a:rPr>
              <a:t> D, </a:t>
            </a:r>
            <a:r>
              <a:rPr lang="pt-BR" sz="1400" dirty="0" err="1">
                <a:latin typeface="Calibri" pitchFamily="34" charset="0"/>
              </a:rPr>
              <a:t>Böni</a:t>
            </a:r>
            <a:r>
              <a:rPr lang="pt-BR" sz="1400" dirty="0">
                <a:latin typeface="Calibri" pitchFamily="34" charset="0"/>
              </a:rPr>
              <a:t> C, </a:t>
            </a:r>
            <a:r>
              <a:rPr lang="pt-BR" sz="1400" dirty="0" err="1">
                <a:latin typeface="Calibri" pitchFamily="34" charset="0"/>
              </a:rPr>
              <a:t>Barthelmes</a:t>
            </a:r>
            <a:r>
              <a:rPr lang="pt-BR" sz="1400" dirty="0">
                <a:latin typeface="Calibri" pitchFamily="34" charset="0"/>
              </a:rPr>
              <a:t> D, </a:t>
            </a:r>
            <a:r>
              <a:rPr lang="pt-BR" sz="1400" dirty="0" err="1">
                <a:latin typeface="Calibri" pitchFamily="34" charset="0"/>
              </a:rPr>
              <a:t>Fasler</a:t>
            </a:r>
            <a:r>
              <a:rPr lang="pt-BR" sz="1400" dirty="0">
                <a:latin typeface="Calibri" pitchFamily="34" charset="0"/>
              </a:rPr>
              <a:t> K, </a:t>
            </a:r>
            <a:endParaRPr lang="pt-BR" sz="1400" dirty="0" smtClean="0">
              <a:latin typeface="Calibri" pitchFamily="34" charset="0"/>
            </a:endParaRPr>
          </a:p>
          <a:p>
            <a:pPr lvl="0"/>
            <a:r>
              <a:rPr lang="pt-BR" sz="1400" dirty="0" smtClean="0">
                <a:latin typeface="Calibri" pitchFamily="34" charset="0"/>
              </a:rPr>
              <a:t>Becker </a:t>
            </a:r>
            <a:r>
              <a:rPr lang="pt-BR" sz="1400" dirty="0">
                <a:latin typeface="Calibri" pitchFamily="34" charset="0"/>
              </a:rPr>
              <a:t>M, </a:t>
            </a:r>
            <a:r>
              <a:rPr lang="pt-BR" sz="1400" dirty="0" err="1">
                <a:latin typeface="Calibri" pitchFamily="34" charset="0"/>
              </a:rPr>
              <a:t>Michels</a:t>
            </a:r>
            <a:r>
              <a:rPr lang="pt-BR" sz="1400" dirty="0">
                <a:latin typeface="Calibri" pitchFamily="34" charset="0"/>
              </a:rPr>
              <a:t> S, </a:t>
            </a:r>
            <a:r>
              <a:rPr lang="pt-BR" sz="1400" dirty="0" err="1">
                <a:latin typeface="Calibri" pitchFamily="34" charset="0"/>
              </a:rPr>
              <a:t>Stemmle</a:t>
            </a:r>
            <a:r>
              <a:rPr lang="pt-BR" sz="1400" dirty="0">
                <a:latin typeface="Calibri" pitchFamily="34" charset="0"/>
              </a:rPr>
              <a:t> J, </a:t>
            </a:r>
            <a:r>
              <a:rPr lang="pt-BR" sz="1400" dirty="0" err="1">
                <a:latin typeface="Calibri" pitchFamily="34" charset="0"/>
              </a:rPr>
              <a:t>Herbort</a:t>
            </a:r>
            <a:r>
              <a:rPr lang="pt-BR" sz="1400" dirty="0">
                <a:latin typeface="Calibri" pitchFamily="34" charset="0"/>
              </a:rPr>
              <a:t> C, </a:t>
            </a:r>
            <a:r>
              <a:rPr lang="pt-BR" sz="1400" dirty="0" err="1">
                <a:latin typeface="Calibri" pitchFamily="34" charset="0"/>
              </a:rPr>
              <a:t>Zweifel</a:t>
            </a:r>
            <a:r>
              <a:rPr lang="pt-BR" sz="1400" dirty="0">
                <a:latin typeface="Calibri" pitchFamily="34" charset="0"/>
              </a:rPr>
              <a:t> </a:t>
            </a:r>
            <a:r>
              <a:rPr lang="pt-BR" sz="1100" dirty="0">
                <a:latin typeface="Calibri" pitchFamily="34" charset="0"/>
              </a:rPr>
              <a:t>SA</a:t>
            </a:r>
            <a:r>
              <a:rPr lang="pt-BR" sz="1100" dirty="0"/>
              <a:t>.</a:t>
            </a:r>
          </a:p>
        </p:txBody>
      </p:sp>
      <p:sp>
        <p:nvSpPr>
          <p:cNvPr id="4204" name="Text Box 13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797853" y="3585801"/>
            <a:ext cx="5645704" cy="2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05" tIns="24454" rIns="48905" bIns="24454">
            <a:spAutoFit/>
          </a:bodyPr>
          <a:lstStyle>
            <a:lvl1pPr defTabSz="438785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5385" name="Imagem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80040"/>
            <a:ext cx="2142920" cy="234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34"/>
          <p:cNvSpPr>
            <a:spLocks noChangeArrowheads="1"/>
          </p:cNvSpPr>
          <p:nvPr/>
        </p:nvSpPr>
        <p:spPr bwMode="auto">
          <a:xfrm>
            <a:off x="12481560" y="2844005"/>
            <a:ext cx="7330440" cy="586761"/>
          </a:xfrm>
          <a:prstGeom prst="rect">
            <a:avLst/>
          </a:prstGeom>
          <a:solidFill>
            <a:srgbClr val="7FBC05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912" tIns="24454" rIns="48912" bIns="24454" anchor="ctr"/>
          <a:lstStyle/>
          <a:p>
            <a:pPr eaLnBrk="1" hangingPunct="1">
              <a:defRPr/>
            </a:pPr>
            <a:r>
              <a:rPr lang="bg-BG" sz="3200" b="1" dirty="0">
                <a:latin typeface="+mn-lt"/>
                <a:ea typeface="+mn-ea"/>
                <a:cs typeface="Calibri"/>
              </a:rPr>
              <a:t>PICTURES</a:t>
            </a:r>
            <a:endParaRPr lang="en-CA" sz="3200" b="1" dirty="0">
              <a:latin typeface="+mn-lt"/>
              <a:ea typeface="+mn-ea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36965"/>
            <a:ext cx="12192000" cy="3307069"/>
          </a:xfrm>
          <a:prstGeom prst="rect">
            <a:avLst/>
          </a:prstGeom>
        </p:spPr>
        <p:txBody>
          <a:bodyPr wrap="square" lIns="288045" tIns="144023" rIns="288045" bIns="144023">
            <a:spAutoFit/>
          </a:bodyPr>
          <a:lstStyle/>
          <a:p>
            <a:pPr algn="just"/>
            <a:r>
              <a:rPr lang="pt-BR" sz="2800" dirty="0" smtClean="0"/>
              <a:t>Torpedo </a:t>
            </a:r>
            <a:r>
              <a:rPr lang="pt-BR" sz="2800" dirty="0" err="1" smtClean="0"/>
              <a:t>Maculopathy</a:t>
            </a:r>
            <a:r>
              <a:rPr lang="pt-BR" sz="2800" dirty="0" smtClean="0"/>
              <a:t>, </a:t>
            </a:r>
            <a:r>
              <a:rPr lang="pt-BR" sz="2800" dirty="0" err="1" smtClean="0"/>
              <a:t>is</a:t>
            </a:r>
            <a:r>
              <a:rPr lang="pt-BR" sz="2800" dirty="0" smtClean="0"/>
              <a:t> a </a:t>
            </a:r>
            <a:r>
              <a:rPr lang="pt-BR" sz="2800" dirty="0"/>
              <a:t>congenital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rare</a:t>
            </a:r>
            <a:r>
              <a:rPr lang="pt-BR" sz="2800" dirty="0"/>
              <a:t> </a:t>
            </a:r>
            <a:r>
              <a:rPr lang="pt-BR" sz="2800" dirty="0" err="1"/>
              <a:t>asymptomatic</a:t>
            </a:r>
            <a:r>
              <a:rPr lang="pt-BR" sz="2800" dirty="0"/>
              <a:t> </a:t>
            </a:r>
            <a:r>
              <a:rPr lang="pt-BR" sz="2800" dirty="0" err="1"/>
              <a:t>change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retinal</a:t>
            </a:r>
            <a:r>
              <a:rPr lang="pt-BR" sz="2800" dirty="0"/>
              <a:t> </a:t>
            </a:r>
            <a:r>
              <a:rPr lang="pt-BR" sz="2800" dirty="0" err="1"/>
              <a:t>pigment</a:t>
            </a:r>
            <a:r>
              <a:rPr lang="pt-BR" sz="2800" dirty="0"/>
              <a:t> </a:t>
            </a:r>
            <a:r>
              <a:rPr lang="pt-BR" sz="2800" dirty="0" err="1"/>
              <a:t>epithelium</a:t>
            </a:r>
            <a:r>
              <a:rPr lang="pt-BR" sz="2800" dirty="0"/>
              <a:t> (RPE), temporal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macula.</a:t>
            </a:r>
          </a:p>
          <a:p>
            <a:pPr algn="just"/>
            <a:r>
              <a:rPr lang="pt-BR" sz="2800" dirty="0" err="1"/>
              <a:t>This</a:t>
            </a:r>
            <a:r>
              <a:rPr lang="pt-BR" sz="2800" dirty="0"/>
              <a:t> </a:t>
            </a:r>
            <a:r>
              <a:rPr lang="pt-BR" sz="2800" dirty="0" err="1"/>
              <a:t>lesion</a:t>
            </a:r>
            <a:r>
              <a:rPr lang="pt-BR" sz="2800" dirty="0"/>
              <a:t>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usually</a:t>
            </a:r>
            <a:r>
              <a:rPr lang="pt-BR" sz="2800" dirty="0"/>
              <a:t> unilateral, torpedo-</a:t>
            </a:r>
            <a:r>
              <a:rPr lang="pt-BR" sz="2800" dirty="0" err="1"/>
              <a:t>shaped</a:t>
            </a:r>
            <a:r>
              <a:rPr lang="pt-BR" sz="2800" dirty="0"/>
              <a:t>, temporal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fovea</a:t>
            </a:r>
            <a:r>
              <a:rPr lang="pt-BR" sz="2800" dirty="0"/>
              <a:t>. Visual </a:t>
            </a:r>
            <a:r>
              <a:rPr lang="pt-BR" sz="2800" dirty="0" err="1"/>
              <a:t>Acuity</a:t>
            </a:r>
            <a:r>
              <a:rPr lang="pt-BR" sz="2800" dirty="0"/>
              <a:t>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not</a:t>
            </a:r>
            <a:r>
              <a:rPr lang="pt-BR" sz="2800" dirty="0"/>
              <a:t>  </a:t>
            </a:r>
            <a:r>
              <a:rPr lang="pt-BR" sz="2800" dirty="0" err="1"/>
              <a:t>affected</a:t>
            </a:r>
            <a:r>
              <a:rPr lang="pt-BR" sz="2800" dirty="0"/>
              <a:t>, </a:t>
            </a:r>
            <a:r>
              <a:rPr lang="pt-BR" sz="2800" dirty="0" err="1"/>
              <a:t>but</a:t>
            </a:r>
            <a:r>
              <a:rPr lang="pt-BR" sz="2800" dirty="0"/>
              <a:t> it </a:t>
            </a:r>
            <a:r>
              <a:rPr lang="pt-BR" sz="2800" dirty="0" err="1"/>
              <a:t>may</a:t>
            </a:r>
            <a:r>
              <a:rPr lang="pt-BR" sz="2800" dirty="0"/>
              <a:t> </a:t>
            </a:r>
            <a:r>
              <a:rPr lang="pt-BR" sz="2800" dirty="0" err="1"/>
              <a:t>be</a:t>
            </a:r>
            <a:r>
              <a:rPr lang="pt-BR" sz="2800" dirty="0"/>
              <a:t> </a:t>
            </a:r>
            <a:r>
              <a:rPr lang="pt-BR" sz="2800" dirty="0" err="1"/>
              <a:t>associated</a:t>
            </a:r>
            <a:r>
              <a:rPr lang="pt-BR" sz="2800" dirty="0"/>
              <a:t>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other</a:t>
            </a:r>
            <a:r>
              <a:rPr lang="pt-BR" sz="2800" dirty="0"/>
              <a:t> </a:t>
            </a:r>
            <a:r>
              <a:rPr lang="pt-BR" sz="2800" dirty="0" err="1"/>
              <a:t>complications</a:t>
            </a:r>
            <a:r>
              <a:rPr lang="pt-BR" sz="2800" dirty="0"/>
              <a:t> </a:t>
            </a:r>
            <a:r>
              <a:rPr lang="pt-BR" sz="2800" dirty="0" err="1"/>
              <a:t>such</a:t>
            </a:r>
            <a:r>
              <a:rPr lang="pt-BR" sz="2800" dirty="0"/>
              <a:t> as Central </a:t>
            </a:r>
            <a:r>
              <a:rPr lang="pt-BR" sz="2800" dirty="0" err="1"/>
              <a:t>Serous</a:t>
            </a:r>
            <a:r>
              <a:rPr lang="pt-BR" sz="2800" dirty="0"/>
              <a:t> </a:t>
            </a:r>
            <a:r>
              <a:rPr lang="pt-BR" sz="2800" dirty="0" err="1"/>
              <a:t>choroidopathy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choroidal</a:t>
            </a:r>
            <a:r>
              <a:rPr lang="pt-BR" sz="2800" dirty="0"/>
              <a:t> </a:t>
            </a:r>
            <a:r>
              <a:rPr lang="pt-BR" sz="2800" dirty="0" err="1"/>
              <a:t>neovascularization</a:t>
            </a:r>
            <a:r>
              <a:rPr lang="pt-BR" sz="2800" dirty="0"/>
              <a:t>. </a:t>
            </a:r>
            <a:r>
              <a:rPr lang="pt-BR" sz="2800" dirty="0" err="1"/>
              <a:t>Therefore</a:t>
            </a:r>
            <a:r>
              <a:rPr lang="pt-BR" sz="2800" dirty="0"/>
              <a:t>, it must </a:t>
            </a:r>
            <a:r>
              <a:rPr lang="pt-BR" sz="2800" dirty="0" err="1"/>
              <a:t>be</a:t>
            </a:r>
            <a:r>
              <a:rPr lang="pt-BR" sz="2800" dirty="0"/>
              <a:t> </a:t>
            </a:r>
            <a:r>
              <a:rPr lang="pt-BR" sz="2800" dirty="0" err="1"/>
              <a:t>monitored</a:t>
            </a:r>
            <a:r>
              <a:rPr lang="pt-BR" sz="2800" dirty="0"/>
              <a:t> </a:t>
            </a:r>
            <a:r>
              <a:rPr lang="pt-BR" sz="2800" dirty="0" err="1"/>
              <a:t>periodically</a:t>
            </a:r>
            <a:r>
              <a:rPr lang="pt-BR" sz="2800" dirty="0"/>
              <a:t>.</a:t>
            </a:r>
          </a:p>
          <a:p>
            <a:pPr algn="just"/>
            <a:endParaRPr lang="pt-BR" sz="2800" dirty="0">
              <a:latin typeface="+mn-lt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8787606"/>
            <a:ext cx="11811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err="1"/>
              <a:t>Female</a:t>
            </a:r>
            <a:r>
              <a:rPr lang="pt-BR" sz="2600" dirty="0"/>
              <a:t> , 70 </a:t>
            </a:r>
            <a:r>
              <a:rPr lang="pt-BR" sz="2600" dirty="0" err="1"/>
              <a:t>years</a:t>
            </a:r>
            <a:r>
              <a:rPr lang="pt-BR" sz="2600" dirty="0"/>
              <a:t> </a:t>
            </a:r>
            <a:r>
              <a:rPr lang="pt-BR" sz="2600" dirty="0" err="1"/>
              <a:t>old</a:t>
            </a:r>
            <a:r>
              <a:rPr lang="pt-BR" sz="2600" dirty="0"/>
              <a:t>, comes </a:t>
            </a:r>
            <a:r>
              <a:rPr lang="pt-BR" sz="2600" dirty="0" err="1"/>
              <a:t>to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Retina Service </a:t>
            </a:r>
            <a:r>
              <a:rPr lang="pt-BR" sz="2600" dirty="0" err="1"/>
              <a:t>of</a:t>
            </a:r>
            <a:r>
              <a:rPr lang="pt-BR" sz="2600" dirty="0"/>
              <a:t> Hospital de Olhos do Paraná in August/2017 </a:t>
            </a:r>
            <a:r>
              <a:rPr lang="pt-BR" sz="2600" dirty="0" err="1"/>
              <a:t>with</a:t>
            </a:r>
            <a:r>
              <a:rPr lang="pt-BR" sz="2600" dirty="0"/>
              <a:t> </a:t>
            </a:r>
            <a:r>
              <a:rPr lang="pt-BR" sz="2600" dirty="0" err="1"/>
              <a:t>complaint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 </a:t>
            </a:r>
            <a:r>
              <a:rPr lang="pt-BR" sz="2600" dirty="0" err="1"/>
              <a:t>low</a:t>
            </a:r>
            <a:r>
              <a:rPr lang="pt-BR" sz="2600" dirty="0"/>
              <a:t> visual </a:t>
            </a:r>
            <a:r>
              <a:rPr lang="pt-BR" sz="2600" dirty="0" err="1"/>
              <a:t>acuity</a:t>
            </a:r>
            <a:r>
              <a:rPr lang="pt-BR" sz="2600" dirty="0"/>
              <a:t> in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left</a:t>
            </a:r>
            <a:r>
              <a:rPr lang="pt-BR" sz="2600" dirty="0"/>
              <a:t> </a:t>
            </a:r>
            <a:r>
              <a:rPr lang="pt-BR" sz="2600" dirty="0" err="1"/>
              <a:t>eye</a:t>
            </a:r>
            <a:r>
              <a:rPr lang="pt-BR" sz="2600" dirty="0"/>
              <a:t> (OS). Visual </a:t>
            </a:r>
            <a:r>
              <a:rPr lang="pt-BR" sz="2600" dirty="0" err="1"/>
              <a:t>acuity</a:t>
            </a:r>
            <a:r>
              <a:rPr lang="pt-BR" sz="2600" dirty="0"/>
              <a:t> in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right</a:t>
            </a:r>
            <a:r>
              <a:rPr lang="pt-BR" sz="2600" dirty="0"/>
              <a:t> </a:t>
            </a:r>
            <a:r>
              <a:rPr lang="pt-BR" sz="2600" dirty="0" err="1"/>
              <a:t>eye</a:t>
            </a:r>
            <a:r>
              <a:rPr lang="pt-BR" sz="2600" dirty="0"/>
              <a:t> (OD): 20/30 </a:t>
            </a:r>
            <a:r>
              <a:rPr lang="pt-BR" sz="2600" dirty="0" err="1"/>
              <a:t>and</a:t>
            </a:r>
            <a:r>
              <a:rPr lang="pt-BR" sz="2600" dirty="0"/>
              <a:t> </a:t>
            </a:r>
            <a:r>
              <a:rPr lang="pt-BR" sz="2600" dirty="0" err="1"/>
              <a:t>counting</a:t>
            </a:r>
            <a:r>
              <a:rPr lang="pt-BR" sz="2600" dirty="0"/>
              <a:t> </a:t>
            </a:r>
            <a:r>
              <a:rPr lang="pt-BR" sz="2600" dirty="0" err="1"/>
              <a:t>fingers</a:t>
            </a:r>
            <a:r>
              <a:rPr lang="pt-BR" sz="2600" dirty="0"/>
              <a:t> </a:t>
            </a:r>
            <a:r>
              <a:rPr lang="pt-BR" sz="2600" dirty="0" err="1"/>
              <a:t>at</a:t>
            </a:r>
            <a:r>
              <a:rPr lang="pt-BR" sz="2600" dirty="0"/>
              <a:t> 1 meter in OS. </a:t>
            </a:r>
            <a:r>
              <a:rPr lang="pt-BR" sz="2600" dirty="0" err="1"/>
              <a:t>Biomicroscopy</a:t>
            </a:r>
            <a:r>
              <a:rPr lang="pt-BR" sz="2600" dirty="0"/>
              <a:t> in </a:t>
            </a:r>
            <a:r>
              <a:rPr lang="pt-BR" sz="2600" dirty="0" err="1"/>
              <a:t>both</a:t>
            </a:r>
            <a:r>
              <a:rPr lang="pt-BR" sz="2600" dirty="0"/>
              <a:t> </a:t>
            </a:r>
            <a:r>
              <a:rPr lang="pt-BR" sz="2600" dirty="0" err="1"/>
              <a:t>eyes</a:t>
            </a:r>
            <a:r>
              <a:rPr lang="pt-BR" sz="2600" dirty="0"/>
              <a:t> (OU): </a:t>
            </a:r>
            <a:r>
              <a:rPr lang="pt-BR" sz="2600" dirty="0" err="1"/>
              <a:t>pseudophakic</a:t>
            </a:r>
            <a:r>
              <a:rPr lang="pt-BR" sz="2600" dirty="0"/>
              <a:t>, </a:t>
            </a:r>
            <a:r>
              <a:rPr lang="pt-BR" sz="2600" dirty="0" err="1"/>
              <a:t>without</a:t>
            </a:r>
            <a:r>
              <a:rPr lang="pt-BR" sz="2600" dirty="0"/>
              <a:t> </a:t>
            </a:r>
            <a:r>
              <a:rPr lang="pt-BR" sz="2600" dirty="0" err="1"/>
              <a:t>other</a:t>
            </a:r>
            <a:r>
              <a:rPr lang="pt-BR" sz="2600" dirty="0"/>
              <a:t> </a:t>
            </a:r>
            <a:r>
              <a:rPr lang="pt-BR" sz="2600" dirty="0" err="1"/>
              <a:t>changes</a:t>
            </a:r>
            <a:r>
              <a:rPr lang="pt-BR" sz="2600" dirty="0"/>
              <a:t>. </a:t>
            </a:r>
            <a:r>
              <a:rPr lang="pt-BR" sz="2600" dirty="0" err="1"/>
              <a:t>Patient</a:t>
            </a:r>
            <a:r>
              <a:rPr lang="pt-BR" sz="2600" dirty="0"/>
              <a:t> </a:t>
            </a:r>
            <a:r>
              <a:rPr lang="pt-BR" sz="2600" dirty="0" err="1"/>
              <a:t>deny</a:t>
            </a:r>
            <a:r>
              <a:rPr lang="pt-BR" sz="2600" dirty="0"/>
              <a:t> </a:t>
            </a:r>
            <a:r>
              <a:rPr lang="pt-BR" sz="2600" dirty="0" err="1"/>
              <a:t>any</a:t>
            </a:r>
            <a:r>
              <a:rPr lang="pt-BR" sz="2600" dirty="0"/>
              <a:t> </a:t>
            </a:r>
            <a:r>
              <a:rPr lang="pt-BR" sz="2600" dirty="0" err="1"/>
              <a:t>significant</a:t>
            </a:r>
            <a:r>
              <a:rPr lang="pt-BR" sz="2600" dirty="0"/>
              <a:t> </a:t>
            </a:r>
            <a:r>
              <a:rPr lang="pt-BR" sz="2600" dirty="0" err="1"/>
              <a:t>past</a:t>
            </a:r>
            <a:r>
              <a:rPr lang="pt-BR" sz="2600" dirty="0"/>
              <a:t> medical </a:t>
            </a:r>
            <a:r>
              <a:rPr lang="pt-BR" sz="2600" dirty="0" err="1"/>
              <a:t>or</a:t>
            </a:r>
            <a:r>
              <a:rPr lang="pt-BR" sz="2600" dirty="0"/>
              <a:t> ocular </a:t>
            </a:r>
            <a:r>
              <a:rPr lang="pt-BR" sz="2600" dirty="0" err="1"/>
              <a:t>history</a:t>
            </a:r>
            <a:r>
              <a:rPr lang="pt-BR" sz="2600" dirty="0"/>
              <a:t> </a:t>
            </a:r>
            <a:r>
              <a:rPr lang="pt-BR" sz="2600" dirty="0" err="1"/>
              <a:t>including</a:t>
            </a:r>
            <a:r>
              <a:rPr lang="pt-BR" sz="2600" dirty="0"/>
              <a:t> </a:t>
            </a:r>
            <a:r>
              <a:rPr lang="pt-BR" sz="2600" dirty="0" err="1"/>
              <a:t>infectious</a:t>
            </a:r>
            <a:r>
              <a:rPr lang="pt-BR" sz="2600" dirty="0"/>
              <a:t> </a:t>
            </a:r>
            <a:r>
              <a:rPr lang="pt-BR" sz="2600" dirty="0" err="1"/>
              <a:t>diseases</a:t>
            </a:r>
            <a:r>
              <a:rPr lang="pt-BR" sz="2600" dirty="0"/>
              <a:t> </a:t>
            </a:r>
            <a:r>
              <a:rPr lang="pt-BR" sz="2600" dirty="0" err="1"/>
              <a:t>or</a:t>
            </a:r>
            <a:r>
              <a:rPr lang="pt-BR" sz="2600" dirty="0"/>
              <a:t> </a:t>
            </a:r>
            <a:r>
              <a:rPr lang="pt-BR" sz="2600" dirty="0" err="1"/>
              <a:t>long-term</a:t>
            </a:r>
            <a:r>
              <a:rPr lang="pt-BR" sz="2600" dirty="0"/>
              <a:t> </a:t>
            </a:r>
            <a:r>
              <a:rPr lang="pt-BR" sz="2600" dirty="0" err="1"/>
              <a:t>exposure</a:t>
            </a:r>
            <a:r>
              <a:rPr lang="pt-BR" sz="2600" dirty="0"/>
              <a:t> </a:t>
            </a:r>
            <a:r>
              <a:rPr lang="pt-BR" sz="2600" dirty="0" err="1"/>
              <a:t>to</a:t>
            </a:r>
            <a:r>
              <a:rPr lang="pt-BR" sz="2600" dirty="0"/>
              <a:t> </a:t>
            </a:r>
            <a:r>
              <a:rPr lang="pt-BR" sz="2600" dirty="0" err="1"/>
              <a:t>retinotoxic</a:t>
            </a:r>
            <a:r>
              <a:rPr lang="pt-BR" sz="2600" dirty="0"/>
              <a:t> </a:t>
            </a:r>
            <a:r>
              <a:rPr lang="pt-BR" sz="2600" dirty="0" err="1"/>
              <a:t>drugs</a:t>
            </a:r>
            <a:endParaRPr lang="pt-BR" sz="2600" dirty="0"/>
          </a:p>
          <a:p>
            <a:pPr algn="just"/>
            <a:r>
              <a:rPr lang="pt-BR" sz="2600" dirty="0" err="1"/>
              <a:t>On</a:t>
            </a:r>
            <a:r>
              <a:rPr lang="pt-BR" sz="2600" dirty="0"/>
              <a:t> </a:t>
            </a:r>
            <a:r>
              <a:rPr lang="pt-BR" sz="2600" dirty="0" err="1"/>
              <a:t>this</a:t>
            </a:r>
            <a:r>
              <a:rPr lang="pt-BR" sz="2600" dirty="0"/>
              <a:t> </a:t>
            </a:r>
            <a:r>
              <a:rPr lang="pt-BR" sz="2600" dirty="0" err="1"/>
              <a:t>occasion</a:t>
            </a:r>
            <a:r>
              <a:rPr lang="pt-BR" sz="2600" dirty="0"/>
              <a:t>, </a:t>
            </a:r>
            <a:r>
              <a:rPr lang="pt-BR" sz="2600" dirty="0" err="1"/>
              <a:t>Polypoidal</a:t>
            </a:r>
            <a:r>
              <a:rPr lang="pt-BR" sz="2600" dirty="0"/>
              <a:t> </a:t>
            </a:r>
            <a:r>
              <a:rPr lang="pt-BR" sz="2600" dirty="0" err="1"/>
              <a:t>Vasculopathy</a:t>
            </a:r>
            <a:r>
              <a:rPr lang="pt-BR" sz="2600" dirty="0"/>
              <a:t> </a:t>
            </a:r>
            <a:r>
              <a:rPr lang="pt-BR" sz="2600" dirty="0" err="1"/>
              <a:t>was</a:t>
            </a:r>
            <a:r>
              <a:rPr lang="pt-BR" sz="2600" dirty="0"/>
              <a:t> </a:t>
            </a:r>
            <a:r>
              <a:rPr lang="pt-BR" sz="2600" dirty="0" err="1"/>
              <a:t>diagnosed</a:t>
            </a:r>
            <a:r>
              <a:rPr lang="pt-BR" sz="2600" dirty="0"/>
              <a:t> in OS </a:t>
            </a:r>
            <a:r>
              <a:rPr lang="pt-BR" sz="2600" dirty="0" err="1"/>
              <a:t>through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Optical</a:t>
            </a:r>
            <a:r>
              <a:rPr lang="pt-BR" sz="2600" dirty="0"/>
              <a:t> </a:t>
            </a:r>
            <a:r>
              <a:rPr lang="pt-BR" sz="2600" dirty="0" err="1"/>
              <a:t>Coherence</a:t>
            </a:r>
            <a:r>
              <a:rPr lang="pt-BR" sz="2600" dirty="0"/>
              <a:t> </a:t>
            </a:r>
            <a:r>
              <a:rPr lang="pt-BR" sz="2600" dirty="0" err="1"/>
              <a:t>Tomography</a:t>
            </a:r>
            <a:r>
              <a:rPr lang="pt-BR" sz="2600" dirty="0"/>
              <a:t> (OCT). Four </a:t>
            </a:r>
            <a:r>
              <a:rPr lang="pt-BR" sz="2600" dirty="0" err="1"/>
              <a:t>Intravitreal</a:t>
            </a:r>
            <a:r>
              <a:rPr lang="pt-BR" sz="2600" dirty="0"/>
              <a:t> </a:t>
            </a:r>
            <a:r>
              <a:rPr lang="pt-BR" sz="2600" dirty="0" err="1"/>
              <a:t>Injections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 </a:t>
            </a:r>
            <a:r>
              <a:rPr lang="pt-BR" sz="2600" dirty="0" err="1"/>
              <a:t>Ranibizumab</a:t>
            </a:r>
            <a:r>
              <a:rPr lang="pt-BR" sz="2600" dirty="0"/>
              <a:t> </a:t>
            </a:r>
            <a:r>
              <a:rPr lang="pt-BR" sz="2600" dirty="0" err="1"/>
              <a:t>were</a:t>
            </a:r>
            <a:r>
              <a:rPr lang="pt-BR" sz="2600" dirty="0"/>
              <a:t> </a:t>
            </a:r>
            <a:r>
              <a:rPr lang="pt-BR" sz="2600" dirty="0" err="1"/>
              <a:t>performed</a:t>
            </a:r>
            <a:r>
              <a:rPr lang="pt-BR" sz="2600" dirty="0"/>
              <a:t> in </a:t>
            </a:r>
            <a:r>
              <a:rPr lang="pt-BR" sz="2600" dirty="0" err="1"/>
              <a:t>the</a:t>
            </a:r>
            <a:r>
              <a:rPr lang="pt-BR" sz="2600" dirty="0"/>
              <a:t> OS </a:t>
            </a:r>
            <a:r>
              <a:rPr lang="pt-BR" sz="2600" dirty="0" err="1"/>
              <a:t>which</a:t>
            </a:r>
            <a:r>
              <a:rPr lang="pt-BR" sz="2600" dirty="0"/>
              <a:t> </a:t>
            </a:r>
            <a:r>
              <a:rPr lang="pt-BR" sz="2600" dirty="0" err="1"/>
              <a:t>currently</a:t>
            </a:r>
            <a:r>
              <a:rPr lang="pt-BR" sz="2600" dirty="0"/>
              <a:t> </a:t>
            </a:r>
            <a:r>
              <a:rPr lang="pt-BR" sz="2600" dirty="0" err="1"/>
              <a:t>has</a:t>
            </a:r>
            <a:r>
              <a:rPr lang="pt-BR" sz="2600" dirty="0"/>
              <a:t> visual </a:t>
            </a:r>
            <a:r>
              <a:rPr lang="pt-BR" sz="2600" dirty="0" err="1"/>
              <a:t>acuity</a:t>
            </a:r>
            <a:r>
              <a:rPr lang="pt-BR" sz="2600" dirty="0"/>
              <a:t>: 20/80.</a:t>
            </a:r>
          </a:p>
          <a:p>
            <a:pPr algn="just"/>
            <a:r>
              <a:rPr lang="pt-BR" sz="2600" dirty="0"/>
              <a:t>In a </a:t>
            </a:r>
            <a:r>
              <a:rPr lang="pt-BR" sz="2600" dirty="0" err="1"/>
              <a:t>routine</a:t>
            </a:r>
            <a:r>
              <a:rPr lang="pt-BR" sz="2600" dirty="0"/>
              <a:t> </a:t>
            </a:r>
            <a:r>
              <a:rPr lang="pt-BR" sz="2600" dirty="0" err="1"/>
              <a:t>examination</a:t>
            </a:r>
            <a:r>
              <a:rPr lang="pt-BR" sz="2600" dirty="0"/>
              <a:t> in 2013, for </a:t>
            </a:r>
            <a:r>
              <a:rPr lang="pt-BR" sz="2600" dirty="0" err="1"/>
              <a:t>evaluation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 </a:t>
            </a:r>
            <a:r>
              <a:rPr lang="pt-BR" sz="2600" dirty="0" err="1"/>
              <a:t>dermatochalasis</a:t>
            </a:r>
            <a:r>
              <a:rPr lang="pt-BR" sz="2600" dirty="0"/>
              <a:t>, Binocular </a:t>
            </a:r>
            <a:r>
              <a:rPr lang="pt-BR" sz="2600" dirty="0" err="1"/>
              <a:t>indirect</a:t>
            </a:r>
            <a:r>
              <a:rPr lang="pt-BR" sz="2600" dirty="0"/>
              <a:t> </a:t>
            </a:r>
            <a:r>
              <a:rPr lang="pt-BR" sz="2600" dirty="0" err="1"/>
              <a:t>ophthalmoscopy</a:t>
            </a:r>
            <a:r>
              <a:rPr lang="pt-BR" sz="2600" dirty="0"/>
              <a:t> </a:t>
            </a:r>
            <a:r>
              <a:rPr lang="pt-BR" sz="2600" dirty="0" err="1"/>
              <a:t>revealed</a:t>
            </a:r>
            <a:r>
              <a:rPr lang="pt-BR" sz="2600" dirty="0"/>
              <a:t> a temporal </a:t>
            </a:r>
            <a:r>
              <a:rPr lang="pt-BR" sz="2600" dirty="0" err="1"/>
              <a:t>scar</a:t>
            </a:r>
            <a:r>
              <a:rPr lang="pt-BR" sz="2600" dirty="0"/>
              <a:t> </a:t>
            </a:r>
            <a:r>
              <a:rPr lang="pt-BR" sz="2600" dirty="0" err="1"/>
              <a:t>alteration</a:t>
            </a:r>
            <a:r>
              <a:rPr lang="pt-BR" sz="2600" dirty="0"/>
              <a:t> </a:t>
            </a:r>
            <a:r>
              <a:rPr lang="pt-BR" sz="2600" dirty="0" err="1"/>
              <a:t>to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macula. No </a:t>
            </a:r>
            <a:r>
              <a:rPr lang="pt-BR" sz="2600" dirty="0" err="1"/>
              <a:t>changes</a:t>
            </a:r>
            <a:r>
              <a:rPr lang="pt-BR" sz="2600" dirty="0"/>
              <a:t> </a:t>
            </a:r>
            <a:r>
              <a:rPr lang="pt-BR" sz="2600" dirty="0" err="1"/>
              <a:t>were</a:t>
            </a:r>
            <a:r>
              <a:rPr lang="pt-BR" sz="2600" dirty="0"/>
              <a:t> </a:t>
            </a:r>
            <a:r>
              <a:rPr lang="pt-BR" sz="2600" dirty="0" err="1"/>
              <a:t>observed</a:t>
            </a:r>
            <a:r>
              <a:rPr lang="pt-BR" sz="2600" dirty="0"/>
              <a:t> in </a:t>
            </a:r>
            <a:r>
              <a:rPr lang="pt-BR" sz="2600" dirty="0" err="1"/>
              <a:t>the</a:t>
            </a:r>
            <a:r>
              <a:rPr lang="pt-BR" sz="2600" dirty="0"/>
              <a:t> OS </a:t>
            </a:r>
            <a:r>
              <a:rPr lang="pt-BR" sz="2600" dirty="0" err="1"/>
              <a:t>exam</a:t>
            </a:r>
            <a:r>
              <a:rPr lang="pt-BR" sz="2600" dirty="0"/>
              <a:t>. The visual </a:t>
            </a:r>
            <a:r>
              <a:rPr lang="pt-BR" sz="2600" dirty="0" err="1"/>
              <a:t>acuity</a:t>
            </a:r>
            <a:r>
              <a:rPr lang="pt-BR" sz="2600" dirty="0"/>
              <a:t> in </a:t>
            </a:r>
            <a:r>
              <a:rPr lang="pt-BR" sz="2600" dirty="0" err="1"/>
              <a:t>both</a:t>
            </a:r>
            <a:r>
              <a:rPr lang="pt-BR" sz="2600" dirty="0"/>
              <a:t> </a:t>
            </a:r>
            <a:r>
              <a:rPr lang="pt-BR" sz="2600" dirty="0" err="1"/>
              <a:t>eyes</a:t>
            </a:r>
            <a:r>
              <a:rPr lang="pt-BR" sz="2600" dirty="0"/>
              <a:t> </a:t>
            </a:r>
            <a:r>
              <a:rPr lang="pt-BR" sz="2600" dirty="0" err="1"/>
              <a:t>was</a:t>
            </a:r>
            <a:r>
              <a:rPr lang="pt-BR" sz="2600" dirty="0"/>
              <a:t> 20/25. In 2014, </a:t>
            </a:r>
            <a:r>
              <a:rPr lang="pt-BR" sz="2600" dirty="0" err="1"/>
              <a:t>Phacoemulsification</a:t>
            </a:r>
            <a:r>
              <a:rPr lang="pt-BR" sz="2600" dirty="0"/>
              <a:t> </a:t>
            </a:r>
            <a:r>
              <a:rPr lang="pt-BR" sz="2600" dirty="0" err="1"/>
              <a:t>with</a:t>
            </a:r>
            <a:r>
              <a:rPr lang="pt-BR" sz="2600" dirty="0"/>
              <a:t> intraocular </a:t>
            </a:r>
            <a:r>
              <a:rPr lang="pt-BR" sz="2600" dirty="0" err="1"/>
              <a:t>lens</a:t>
            </a:r>
            <a:r>
              <a:rPr lang="pt-BR" sz="2600" dirty="0"/>
              <a:t> </a:t>
            </a:r>
            <a:r>
              <a:rPr lang="pt-BR" sz="2600" dirty="0" err="1"/>
              <a:t>implant</a:t>
            </a:r>
            <a:r>
              <a:rPr lang="pt-BR" sz="2600" dirty="0"/>
              <a:t> </a:t>
            </a:r>
            <a:r>
              <a:rPr lang="pt-BR" sz="2600" dirty="0" err="1"/>
              <a:t>surgeries</a:t>
            </a:r>
            <a:r>
              <a:rPr lang="pt-BR" sz="2600" dirty="0"/>
              <a:t> </a:t>
            </a:r>
            <a:r>
              <a:rPr lang="pt-BR" sz="2600" dirty="0" err="1"/>
              <a:t>were</a:t>
            </a:r>
            <a:r>
              <a:rPr lang="pt-BR" sz="2600" dirty="0"/>
              <a:t> </a:t>
            </a:r>
            <a:r>
              <a:rPr lang="pt-BR" sz="2600" dirty="0" err="1"/>
              <a:t>perfomed</a:t>
            </a:r>
            <a:r>
              <a:rPr lang="pt-BR" sz="2600" dirty="0"/>
              <a:t> in </a:t>
            </a:r>
            <a:r>
              <a:rPr lang="pt-BR" sz="2600" dirty="0" err="1"/>
              <a:t>both</a:t>
            </a:r>
            <a:r>
              <a:rPr lang="pt-BR" sz="2600" dirty="0"/>
              <a:t> </a:t>
            </a:r>
            <a:r>
              <a:rPr lang="pt-BR" sz="2600" dirty="0" err="1"/>
              <a:t>eyes</a:t>
            </a:r>
            <a:r>
              <a:rPr lang="pt-BR" sz="2600" dirty="0"/>
              <a:t>. </a:t>
            </a:r>
            <a:r>
              <a:rPr lang="pt-BR" sz="2600" dirty="0" err="1"/>
              <a:t>After</a:t>
            </a:r>
            <a:r>
              <a:rPr lang="pt-BR" sz="2600" dirty="0"/>
              <a:t> </a:t>
            </a:r>
            <a:r>
              <a:rPr lang="pt-BR" sz="2600" dirty="0" err="1"/>
              <a:t>the</a:t>
            </a:r>
            <a:r>
              <a:rPr lang="pt-BR" sz="2600" dirty="0"/>
              <a:t> </a:t>
            </a:r>
            <a:r>
              <a:rPr lang="pt-BR" sz="2600" dirty="0" err="1"/>
              <a:t>surgeries</a:t>
            </a:r>
            <a:r>
              <a:rPr lang="pt-BR" sz="2600" dirty="0"/>
              <a:t>, </a:t>
            </a:r>
            <a:r>
              <a:rPr lang="pt-BR" sz="2600" dirty="0" err="1"/>
              <a:t>she</a:t>
            </a:r>
            <a:r>
              <a:rPr lang="pt-BR" sz="2600" dirty="0"/>
              <a:t> </a:t>
            </a:r>
            <a:r>
              <a:rPr lang="pt-BR" sz="2600" dirty="0" err="1"/>
              <a:t>presented</a:t>
            </a:r>
            <a:r>
              <a:rPr lang="pt-BR" sz="2600" dirty="0"/>
              <a:t> a visual </a:t>
            </a:r>
            <a:r>
              <a:rPr lang="pt-BR" sz="2600" dirty="0" err="1"/>
              <a:t>acuity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 20/20 in </a:t>
            </a:r>
            <a:r>
              <a:rPr lang="pt-BR" sz="2600" dirty="0" err="1"/>
              <a:t>both</a:t>
            </a:r>
            <a:r>
              <a:rPr lang="pt-BR" sz="2600" dirty="0"/>
              <a:t> </a:t>
            </a:r>
            <a:r>
              <a:rPr lang="pt-BR" sz="2600" dirty="0" err="1"/>
              <a:t>eyes</a:t>
            </a:r>
            <a:r>
              <a:rPr lang="pt-BR" sz="2600" dirty="0"/>
              <a:t>.</a:t>
            </a:r>
          </a:p>
          <a:p>
            <a:pPr algn="just"/>
            <a:r>
              <a:rPr lang="pt-BR" sz="2600" dirty="0" err="1"/>
              <a:t>She</a:t>
            </a:r>
            <a:r>
              <a:rPr lang="pt-BR" sz="2600" dirty="0"/>
              <a:t> </a:t>
            </a:r>
            <a:r>
              <a:rPr lang="pt-BR" sz="2600" dirty="0" err="1"/>
              <a:t>returned</a:t>
            </a:r>
            <a:r>
              <a:rPr lang="pt-BR" sz="2600" dirty="0"/>
              <a:t> in </a:t>
            </a:r>
            <a:r>
              <a:rPr lang="pt-BR" sz="2600" dirty="0" err="1"/>
              <a:t>October</a:t>
            </a:r>
            <a:r>
              <a:rPr lang="pt-BR" sz="2600" dirty="0"/>
              <a:t>/2019 </a:t>
            </a:r>
            <a:r>
              <a:rPr lang="pt-BR" sz="2600" dirty="0" err="1"/>
              <a:t>to</a:t>
            </a:r>
            <a:r>
              <a:rPr lang="pt-BR" sz="2600" dirty="0"/>
              <a:t> </a:t>
            </a:r>
            <a:r>
              <a:rPr lang="pt-BR" sz="2600" dirty="0" err="1"/>
              <a:t>perform</a:t>
            </a:r>
            <a:r>
              <a:rPr lang="pt-BR" sz="2600" dirty="0"/>
              <a:t> na </a:t>
            </a:r>
            <a:r>
              <a:rPr lang="pt-BR" sz="2600" dirty="0" err="1"/>
              <a:t>Angiography</a:t>
            </a:r>
            <a:r>
              <a:rPr lang="pt-BR" sz="2600" dirty="0"/>
              <a:t> in </a:t>
            </a:r>
            <a:r>
              <a:rPr lang="pt-BR" sz="2600" dirty="0" err="1"/>
              <a:t>both</a:t>
            </a:r>
            <a:r>
              <a:rPr lang="pt-BR" sz="2600" dirty="0"/>
              <a:t> </a:t>
            </a:r>
            <a:r>
              <a:rPr lang="pt-BR" sz="2600" dirty="0" err="1"/>
              <a:t>eyes</a:t>
            </a:r>
            <a:r>
              <a:rPr lang="pt-BR" sz="2600" dirty="0"/>
              <a:t>.</a:t>
            </a:r>
            <a:endParaRPr lang="pt-BR" sz="26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249400" y="612060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16800" y="3758406"/>
            <a:ext cx="8305800" cy="89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50" dirty="0"/>
              <a:t>The </a:t>
            </a:r>
            <a:r>
              <a:rPr lang="pt-BR" sz="1750" dirty="0" err="1"/>
              <a:t>nevus</a:t>
            </a:r>
            <a:r>
              <a:rPr lang="pt-BR" sz="1750" dirty="0"/>
              <a:t> </a:t>
            </a:r>
            <a:r>
              <a:rPr lang="pt-BR" sz="1750" dirty="0" err="1"/>
              <a:t>Solitary</a:t>
            </a:r>
            <a:r>
              <a:rPr lang="pt-BR" sz="1750" dirty="0"/>
              <a:t> </a:t>
            </a:r>
            <a:r>
              <a:rPr lang="pt-BR" sz="1750" dirty="0" err="1"/>
              <a:t>Pigmented</a:t>
            </a:r>
            <a:r>
              <a:rPr lang="pt-BR" sz="1750" dirty="0"/>
              <a:t> </a:t>
            </a:r>
            <a:r>
              <a:rPr lang="pt-BR" sz="1750" dirty="0" err="1"/>
              <a:t>Retinal</a:t>
            </a:r>
            <a:r>
              <a:rPr lang="pt-BR" sz="1750" dirty="0"/>
              <a:t> </a:t>
            </a:r>
            <a:r>
              <a:rPr lang="pt-BR" sz="1750" dirty="0" err="1"/>
              <a:t>Epithelium</a:t>
            </a:r>
            <a:r>
              <a:rPr lang="pt-BR" sz="1750" dirty="0"/>
              <a:t> (torpedo </a:t>
            </a:r>
            <a:r>
              <a:rPr lang="pt-BR" sz="1750" dirty="0" err="1"/>
              <a:t>maculopathy</a:t>
            </a:r>
            <a:r>
              <a:rPr lang="pt-BR" sz="1750" dirty="0"/>
              <a:t>), </a:t>
            </a:r>
            <a:r>
              <a:rPr lang="pt-BR" sz="1750" dirty="0" err="1"/>
              <a:t>first</a:t>
            </a:r>
            <a:r>
              <a:rPr lang="pt-BR" sz="1750" dirty="0"/>
              <a:t> </a:t>
            </a:r>
            <a:r>
              <a:rPr lang="pt-BR" sz="1750" dirty="0" err="1"/>
              <a:t>described</a:t>
            </a:r>
            <a:r>
              <a:rPr lang="pt-BR" sz="1750" dirty="0"/>
              <a:t> </a:t>
            </a:r>
            <a:r>
              <a:rPr lang="pt-BR" sz="1750" dirty="0" err="1"/>
              <a:t>by</a:t>
            </a:r>
            <a:r>
              <a:rPr lang="pt-BR" sz="1750" dirty="0"/>
              <a:t> </a:t>
            </a:r>
            <a:r>
              <a:rPr lang="pt-BR" sz="1750" dirty="0" err="1"/>
              <a:t>Roseman</a:t>
            </a:r>
            <a:r>
              <a:rPr lang="pt-BR" sz="1750" dirty="0"/>
              <a:t>, </a:t>
            </a:r>
            <a:r>
              <a:rPr lang="pt-BR" sz="1750" dirty="0" err="1"/>
              <a:t>Gass</a:t>
            </a:r>
            <a:r>
              <a:rPr lang="pt-BR" sz="1750" dirty="0"/>
              <a:t> in 1992, </a:t>
            </a:r>
            <a:r>
              <a:rPr lang="pt-BR" sz="1750" dirty="0" err="1"/>
              <a:t>is</a:t>
            </a:r>
            <a:r>
              <a:rPr lang="pt-BR" sz="1750" dirty="0"/>
              <a:t> a </a:t>
            </a:r>
            <a:r>
              <a:rPr lang="pt-BR" sz="1750" dirty="0" err="1"/>
              <a:t>rare</a:t>
            </a:r>
            <a:r>
              <a:rPr lang="pt-BR" sz="1750" dirty="0"/>
              <a:t> congenital </a:t>
            </a:r>
            <a:r>
              <a:rPr lang="pt-BR" sz="1750" dirty="0" err="1"/>
              <a:t>anomaly</a:t>
            </a:r>
            <a:r>
              <a:rPr lang="pt-BR" sz="1750" dirty="0"/>
              <a:t>, </a:t>
            </a:r>
            <a:r>
              <a:rPr lang="pt-BR" sz="1750" dirty="0" err="1"/>
              <a:t>with</a:t>
            </a:r>
            <a:r>
              <a:rPr lang="pt-BR" sz="1750" dirty="0"/>
              <a:t> no </a:t>
            </a:r>
            <a:r>
              <a:rPr lang="pt-BR" sz="1750" dirty="0" err="1"/>
              <a:t>known</a:t>
            </a:r>
            <a:r>
              <a:rPr lang="pt-BR" sz="1750" dirty="0"/>
              <a:t> </a:t>
            </a:r>
            <a:r>
              <a:rPr lang="pt-BR" sz="1750" dirty="0" err="1"/>
              <a:t>etiology</a:t>
            </a:r>
            <a:r>
              <a:rPr lang="pt-BR" sz="1750" dirty="0"/>
              <a:t>, </a:t>
            </a:r>
            <a:r>
              <a:rPr lang="pt-BR" sz="1750" dirty="0" err="1"/>
              <a:t>which</a:t>
            </a:r>
            <a:r>
              <a:rPr lang="pt-BR" sz="1750" dirty="0"/>
              <a:t> </a:t>
            </a:r>
            <a:r>
              <a:rPr lang="pt-BR" sz="1750" dirty="0" err="1"/>
              <a:t>produces</a:t>
            </a:r>
            <a:r>
              <a:rPr lang="pt-BR" sz="1750" dirty="0"/>
              <a:t> a </a:t>
            </a:r>
            <a:r>
              <a:rPr lang="pt-BR" sz="1750" dirty="0" err="1"/>
              <a:t>rupture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layers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outer</a:t>
            </a:r>
            <a:r>
              <a:rPr lang="pt-BR" sz="1750" dirty="0"/>
              <a:t> retina.</a:t>
            </a:r>
          </a:p>
          <a:p>
            <a:pPr algn="just"/>
            <a:r>
              <a:rPr lang="pt-BR" sz="1750" dirty="0"/>
              <a:t>It </a:t>
            </a:r>
            <a:r>
              <a:rPr lang="pt-BR" sz="1750" dirty="0" err="1"/>
              <a:t>is</a:t>
            </a:r>
            <a:r>
              <a:rPr lang="pt-BR" sz="1750" dirty="0"/>
              <a:t> </a:t>
            </a:r>
            <a:r>
              <a:rPr lang="pt-BR" sz="1750" dirty="0" err="1"/>
              <a:t>suspected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being</a:t>
            </a:r>
            <a:r>
              <a:rPr lang="pt-BR" sz="1750" dirty="0"/>
              <a:t> </a:t>
            </a:r>
            <a:r>
              <a:rPr lang="pt-BR" sz="1750" dirty="0" err="1"/>
              <a:t>qualified</a:t>
            </a:r>
            <a:r>
              <a:rPr lang="pt-BR" sz="1750" dirty="0"/>
              <a:t>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changes</a:t>
            </a:r>
            <a:r>
              <a:rPr lang="pt-BR" sz="1750" dirty="0"/>
              <a:t> in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development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choroidal</a:t>
            </a:r>
            <a:r>
              <a:rPr lang="pt-BR" sz="1750" dirty="0"/>
              <a:t> </a:t>
            </a:r>
            <a:r>
              <a:rPr lang="pt-BR" sz="1750" dirty="0" err="1"/>
              <a:t>or</a:t>
            </a:r>
            <a:r>
              <a:rPr lang="pt-BR" sz="1750" dirty="0"/>
              <a:t> </a:t>
            </a:r>
            <a:r>
              <a:rPr lang="pt-BR" sz="1750" dirty="0" err="1"/>
              <a:t>ciliary</a:t>
            </a:r>
            <a:r>
              <a:rPr lang="pt-BR" sz="1750" dirty="0"/>
              <a:t> </a:t>
            </a:r>
            <a:r>
              <a:rPr lang="pt-BR" sz="1750" dirty="0" err="1"/>
              <a:t>vascularization</a:t>
            </a:r>
            <a:r>
              <a:rPr lang="pt-BR" sz="1750" dirty="0"/>
              <a:t>. </a:t>
            </a:r>
            <a:r>
              <a:rPr lang="pt-BR" sz="1750" dirty="0" err="1"/>
              <a:t>Several</a:t>
            </a:r>
            <a:r>
              <a:rPr lang="pt-BR" sz="1750" dirty="0"/>
              <a:t> </a:t>
            </a:r>
            <a:r>
              <a:rPr lang="pt-BR" sz="1750" dirty="0" err="1"/>
              <a:t>theories</a:t>
            </a:r>
            <a:r>
              <a:rPr lang="pt-BR" sz="1750" dirty="0"/>
              <a:t> </a:t>
            </a:r>
            <a:r>
              <a:rPr lang="pt-BR" sz="1750" dirty="0" err="1"/>
              <a:t>have</a:t>
            </a:r>
            <a:r>
              <a:rPr lang="pt-BR" sz="1750" dirty="0"/>
              <a:t> </a:t>
            </a:r>
            <a:r>
              <a:rPr lang="pt-BR" sz="1750" dirty="0" err="1"/>
              <a:t>been</a:t>
            </a:r>
            <a:r>
              <a:rPr lang="pt-BR" sz="1750" dirty="0"/>
              <a:t> </a:t>
            </a:r>
            <a:r>
              <a:rPr lang="pt-BR" sz="1750" dirty="0" err="1"/>
              <a:t>proposed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explain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pathogenesis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lesion</a:t>
            </a:r>
            <a:r>
              <a:rPr lang="pt-BR" sz="1750" dirty="0"/>
              <a:t>:</a:t>
            </a:r>
          </a:p>
          <a:p>
            <a:pPr algn="just"/>
            <a:r>
              <a:rPr lang="pt-BR" sz="1750" dirty="0"/>
              <a:t>A) a </a:t>
            </a:r>
            <a:r>
              <a:rPr lang="pt-BR" sz="1750" dirty="0" err="1"/>
              <a:t>reduction</a:t>
            </a:r>
            <a:r>
              <a:rPr lang="pt-BR" sz="1750" dirty="0"/>
              <a:t> in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development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nerve</a:t>
            </a:r>
            <a:r>
              <a:rPr lang="pt-BR" sz="1750" dirty="0"/>
              <a:t> </a:t>
            </a:r>
            <a:r>
              <a:rPr lang="pt-BR" sz="1750" dirty="0" err="1"/>
              <a:t>fiber</a:t>
            </a:r>
            <a:r>
              <a:rPr lang="pt-BR" sz="1750" dirty="0"/>
              <a:t> </a:t>
            </a:r>
            <a:r>
              <a:rPr lang="pt-BR" sz="1750" dirty="0" err="1"/>
              <a:t>layer</a:t>
            </a:r>
            <a:r>
              <a:rPr lang="pt-BR" sz="1750" dirty="0"/>
              <a:t> </a:t>
            </a:r>
            <a:r>
              <a:rPr lang="pt-BR" sz="1750" dirty="0" err="1"/>
              <a:t>along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horizontal </a:t>
            </a:r>
            <a:r>
              <a:rPr lang="pt-BR" sz="1750" dirty="0" err="1"/>
              <a:t>raphe</a:t>
            </a:r>
            <a:r>
              <a:rPr lang="pt-BR" sz="1750" dirty="0"/>
              <a:t>;</a:t>
            </a:r>
          </a:p>
          <a:p>
            <a:pPr algn="just"/>
            <a:r>
              <a:rPr lang="pt-BR" sz="1750" dirty="0"/>
              <a:t>B) abnormal </a:t>
            </a:r>
            <a:r>
              <a:rPr lang="pt-BR" sz="1750" dirty="0" err="1"/>
              <a:t>choroidal</a:t>
            </a:r>
            <a:r>
              <a:rPr lang="pt-BR" sz="1750" dirty="0"/>
              <a:t> </a:t>
            </a:r>
            <a:r>
              <a:rPr lang="pt-BR" sz="1750" dirty="0" err="1"/>
              <a:t>circulation</a:t>
            </a:r>
            <a:r>
              <a:rPr lang="pt-BR" sz="1750" dirty="0"/>
              <a:t> </a:t>
            </a:r>
            <a:r>
              <a:rPr lang="pt-BR" sz="1750" dirty="0" err="1"/>
              <a:t>or</a:t>
            </a:r>
            <a:r>
              <a:rPr lang="pt-BR" sz="1750" dirty="0"/>
              <a:t> </a:t>
            </a:r>
            <a:r>
              <a:rPr lang="pt-BR" sz="1750" dirty="0" err="1"/>
              <a:t>development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ciliary</a:t>
            </a:r>
            <a:r>
              <a:rPr lang="pt-BR" sz="1750" dirty="0"/>
              <a:t> </a:t>
            </a:r>
            <a:r>
              <a:rPr lang="pt-BR" sz="1750" dirty="0" err="1"/>
              <a:t>vasculature</a:t>
            </a:r>
            <a:endParaRPr lang="pt-BR" sz="1750" dirty="0"/>
          </a:p>
          <a:p>
            <a:pPr algn="just"/>
            <a:r>
              <a:rPr lang="pt-BR" sz="1750" dirty="0"/>
              <a:t>C)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persistent</a:t>
            </a:r>
            <a:r>
              <a:rPr lang="pt-BR" sz="1750" dirty="0"/>
              <a:t> </a:t>
            </a:r>
            <a:r>
              <a:rPr lang="pt-BR" sz="1750" dirty="0" err="1"/>
              <a:t>developmental</a:t>
            </a:r>
            <a:r>
              <a:rPr lang="pt-BR" sz="1750" dirty="0"/>
              <a:t> </a:t>
            </a:r>
            <a:r>
              <a:rPr lang="pt-BR" sz="1750" dirty="0" err="1"/>
              <a:t>defect</a:t>
            </a:r>
            <a:r>
              <a:rPr lang="pt-BR" sz="1750" dirty="0"/>
              <a:t> in </a:t>
            </a:r>
            <a:r>
              <a:rPr lang="pt-BR" sz="1750" dirty="0" err="1"/>
              <a:t>the</a:t>
            </a:r>
            <a:r>
              <a:rPr lang="pt-BR" sz="1750" dirty="0"/>
              <a:t> RPE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fetal temporal </a:t>
            </a:r>
            <a:r>
              <a:rPr lang="pt-BR" sz="1750" dirty="0" err="1"/>
              <a:t>bulge</a:t>
            </a:r>
            <a:r>
              <a:rPr lang="pt-BR" sz="1750" dirty="0"/>
              <a:t>, </a:t>
            </a:r>
            <a:r>
              <a:rPr lang="pt-BR" sz="1750" dirty="0" err="1"/>
              <a:t>which</a:t>
            </a:r>
            <a:r>
              <a:rPr lang="pt-BR" sz="1750" dirty="0"/>
              <a:t> </a:t>
            </a:r>
            <a:r>
              <a:rPr lang="pt-BR" sz="1750" dirty="0" err="1"/>
              <a:t>is</a:t>
            </a:r>
            <a:r>
              <a:rPr lang="pt-BR" sz="1750" dirty="0"/>
              <a:t> </a:t>
            </a:r>
            <a:r>
              <a:rPr lang="pt-BR" sz="1750" dirty="0" err="1"/>
              <a:t>an</a:t>
            </a:r>
            <a:endParaRPr lang="pt-BR" sz="1750" dirty="0"/>
          </a:p>
          <a:p>
            <a:pPr algn="just"/>
            <a:r>
              <a:rPr lang="pt-BR" sz="1750" dirty="0" err="1"/>
              <a:t>aggregation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these</a:t>
            </a:r>
            <a:r>
              <a:rPr lang="pt-BR" sz="1750" dirty="0"/>
              <a:t> </a:t>
            </a:r>
            <a:r>
              <a:rPr lang="pt-BR" sz="1750" dirty="0" err="1"/>
              <a:t>cells</a:t>
            </a:r>
            <a:r>
              <a:rPr lang="pt-BR" sz="1750" dirty="0"/>
              <a:t> </a:t>
            </a:r>
            <a:r>
              <a:rPr lang="pt-BR" sz="1750" dirty="0" err="1"/>
              <a:t>that</a:t>
            </a:r>
            <a:r>
              <a:rPr lang="pt-BR" sz="1750" dirty="0"/>
              <a:t> </a:t>
            </a:r>
            <a:r>
              <a:rPr lang="pt-BR" sz="1750" dirty="0" err="1"/>
              <a:t>occurs</a:t>
            </a:r>
            <a:r>
              <a:rPr lang="pt-BR" sz="1750" dirty="0"/>
              <a:t> </a:t>
            </a:r>
            <a:r>
              <a:rPr lang="pt-BR" sz="1750" dirty="0" err="1"/>
              <a:t>between</a:t>
            </a:r>
            <a:r>
              <a:rPr lang="pt-BR" sz="1750" dirty="0"/>
              <a:t> 4 </a:t>
            </a:r>
            <a:r>
              <a:rPr lang="pt-BR" sz="1750" dirty="0" err="1"/>
              <a:t>and</a:t>
            </a:r>
            <a:r>
              <a:rPr lang="pt-BR" sz="1750" dirty="0"/>
              <a:t> 6 </a:t>
            </a:r>
            <a:r>
              <a:rPr lang="pt-BR" sz="1750" dirty="0" err="1"/>
              <a:t>months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gestation</a:t>
            </a:r>
            <a:r>
              <a:rPr lang="pt-BR" sz="1750" dirty="0"/>
              <a:t>.</a:t>
            </a:r>
          </a:p>
          <a:p>
            <a:pPr algn="just"/>
            <a:r>
              <a:rPr lang="pt-BR" sz="1750" dirty="0"/>
              <a:t>D) as a </a:t>
            </a:r>
            <a:r>
              <a:rPr lang="pt-BR" sz="1750" dirty="0" err="1"/>
              <a:t>consequence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intrauterine</a:t>
            </a:r>
            <a:r>
              <a:rPr lang="pt-BR" sz="1750" dirty="0"/>
              <a:t> </a:t>
            </a:r>
            <a:r>
              <a:rPr lang="pt-BR" sz="1750" dirty="0" err="1"/>
              <a:t>chorioretinitis</a:t>
            </a:r>
            <a:r>
              <a:rPr lang="pt-BR" sz="1750" dirty="0"/>
              <a:t>;</a:t>
            </a:r>
          </a:p>
          <a:p>
            <a:pPr algn="just"/>
            <a:r>
              <a:rPr lang="pt-BR" sz="1750" dirty="0"/>
              <a:t>The </a:t>
            </a:r>
            <a:r>
              <a:rPr lang="pt-BR" sz="1750" dirty="0" err="1"/>
              <a:t>patient</a:t>
            </a:r>
            <a:r>
              <a:rPr lang="pt-BR" sz="1750" dirty="0"/>
              <a:t> </a:t>
            </a:r>
            <a:r>
              <a:rPr lang="pt-BR" sz="1750" dirty="0" err="1"/>
              <a:t>is</a:t>
            </a:r>
            <a:r>
              <a:rPr lang="pt-BR" sz="1750" dirty="0"/>
              <a:t> </a:t>
            </a:r>
            <a:r>
              <a:rPr lang="pt-BR" sz="1750" dirty="0" err="1"/>
              <a:t>usually</a:t>
            </a:r>
            <a:r>
              <a:rPr lang="pt-BR" sz="1750" dirty="0"/>
              <a:t> </a:t>
            </a:r>
            <a:r>
              <a:rPr lang="pt-BR" sz="1750" dirty="0" err="1"/>
              <a:t>asymptomatic</a:t>
            </a:r>
            <a:r>
              <a:rPr lang="pt-BR" sz="1750" dirty="0"/>
              <a:t> </a:t>
            </a:r>
            <a:r>
              <a:rPr lang="pt-BR" sz="1750" dirty="0" err="1"/>
              <a:t>and</a:t>
            </a:r>
            <a:r>
              <a:rPr lang="pt-BR" sz="1750" dirty="0"/>
              <a:t> does </a:t>
            </a:r>
            <a:r>
              <a:rPr lang="pt-BR" sz="1750" dirty="0" err="1"/>
              <a:t>not</a:t>
            </a:r>
            <a:r>
              <a:rPr lang="pt-BR" sz="1750" dirty="0"/>
              <a:t> </a:t>
            </a:r>
            <a:r>
              <a:rPr lang="pt-BR" sz="1750" dirty="0" err="1"/>
              <a:t>affect</a:t>
            </a:r>
            <a:r>
              <a:rPr lang="pt-BR" sz="1750" dirty="0"/>
              <a:t> visual </a:t>
            </a:r>
            <a:r>
              <a:rPr lang="pt-BR" sz="1750" dirty="0" err="1"/>
              <a:t>acuity</a:t>
            </a:r>
            <a:r>
              <a:rPr lang="pt-BR" sz="1750" dirty="0"/>
              <a:t>. The common </a:t>
            </a:r>
            <a:r>
              <a:rPr lang="pt-BR" sz="1750" dirty="0" err="1"/>
              <a:t>lesion</a:t>
            </a:r>
            <a:r>
              <a:rPr lang="pt-BR" sz="1750" dirty="0"/>
              <a:t> </a:t>
            </a:r>
            <a:r>
              <a:rPr lang="pt-BR" sz="1750" dirty="0" err="1"/>
              <a:t>is</a:t>
            </a:r>
            <a:r>
              <a:rPr lang="pt-BR" sz="1750" dirty="0"/>
              <a:t> unilateral, flat, torpedo-</a:t>
            </a:r>
            <a:r>
              <a:rPr lang="pt-BR" sz="1750" dirty="0" err="1"/>
              <a:t>shaped</a:t>
            </a:r>
            <a:r>
              <a:rPr lang="pt-BR" sz="1750" dirty="0"/>
              <a:t>, temporal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fovea</a:t>
            </a:r>
            <a:r>
              <a:rPr lang="pt-BR" sz="1750" dirty="0"/>
              <a:t>,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tail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foveolar</a:t>
            </a:r>
            <a:r>
              <a:rPr lang="pt-BR" sz="1750" dirty="0"/>
              <a:t> region. In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literature</a:t>
            </a:r>
            <a:r>
              <a:rPr lang="pt-BR" sz="1750" dirty="0"/>
              <a:t>, </a:t>
            </a:r>
            <a:r>
              <a:rPr lang="pt-BR" sz="1750" dirty="0" err="1"/>
              <a:t>descriptions</a:t>
            </a:r>
            <a:r>
              <a:rPr lang="pt-BR" sz="1750" dirty="0"/>
              <a:t>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Sensorineural</a:t>
            </a:r>
            <a:r>
              <a:rPr lang="pt-BR" sz="1750" dirty="0"/>
              <a:t> </a:t>
            </a:r>
            <a:r>
              <a:rPr lang="pt-BR" sz="1750" dirty="0" err="1"/>
              <a:t>Detachment</a:t>
            </a:r>
            <a:r>
              <a:rPr lang="pt-BR" sz="1750" dirty="0"/>
              <a:t> </a:t>
            </a:r>
            <a:r>
              <a:rPr lang="pt-BR" sz="1750" dirty="0" err="1"/>
              <a:t>and</a:t>
            </a:r>
            <a:r>
              <a:rPr lang="pt-BR" sz="1750" dirty="0"/>
              <a:t> Central </a:t>
            </a:r>
            <a:r>
              <a:rPr lang="pt-BR" sz="1750" dirty="0" err="1"/>
              <a:t>Serous</a:t>
            </a:r>
            <a:r>
              <a:rPr lang="pt-BR" sz="1750" dirty="0"/>
              <a:t> </a:t>
            </a:r>
            <a:r>
              <a:rPr lang="pt-BR" sz="1750" dirty="0" err="1"/>
              <a:t>Choroidopathy</a:t>
            </a:r>
            <a:r>
              <a:rPr lang="pt-BR" sz="1750" dirty="0"/>
              <a:t> </a:t>
            </a:r>
            <a:r>
              <a:rPr lang="pt-BR" sz="1750" dirty="0" err="1"/>
              <a:t>have</a:t>
            </a:r>
            <a:r>
              <a:rPr lang="pt-BR" sz="1750" dirty="0"/>
              <a:t> </a:t>
            </a:r>
            <a:r>
              <a:rPr lang="pt-BR" sz="1750" dirty="0" err="1"/>
              <a:t>been</a:t>
            </a:r>
            <a:r>
              <a:rPr lang="pt-BR" sz="1750" dirty="0"/>
              <a:t> </a:t>
            </a:r>
            <a:r>
              <a:rPr lang="pt-BR" sz="1750" dirty="0" err="1"/>
              <a:t>described</a:t>
            </a:r>
            <a:r>
              <a:rPr lang="pt-BR" sz="1750" dirty="0"/>
              <a:t>. </a:t>
            </a:r>
            <a:r>
              <a:rPr lang="pt-BR" sz="1750" dirty="0" err="1"/>
              <a:t>There</a:t>
            </a:r>
            <a:r>
              <a:rPr lang="pt-BR" sz="1750" dirty="0"/>
              <a:t> are some injuries </a:t>
            </a:r>
            <a:r>
              <a:rPr lang="pt-BR" sz="1750" dirty="0" err="1"/>
              <a:t>described</a:t>
            </a:r>
            <a:r>
              <a:rPr lang="pt-BR" sz="1750" dirty="0"/>
              <a:t> in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literature</a:t>
            </a:r>
            <a:r>
              <a:rPr lang="pt-BR" sz="1750" dirty="0"/>
              <a:t> </a:t>
            </a:r>
            <a:r>
              <a:rPr lang="pt-BR" sz="1750" dirty="0" err="1"/>
              <a:t>that</a:t>
            </a:r>
            <a:r>
              <a:rPr lang="pt-BR" sz="1750" dirty="0"/>
              <a:t> evolve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choroidal</a:t>
            </a:r>
            <a:r>
              <a:rPr lang="pt-BR" sz="1750" dirty="0"/>
              <a:t> </a:t>
            </a:r>
            <a:r>
              <a:rPr lang="pt-BR" sz="1750" dirty="0" err="1"/>
              <a:t>neovascularization</a:t>
            </a:r>
            <a:r>
              <a:rPr lang="pt-BR" sz="1750" dirty="0"/>
              <a:t>.</a:t>
            </a:r>
          </a:p>
          <a:p>
            <a:pPr algn="just"/>
            <a:r>
              <a:rPr lang="pt-BR" sz="1750" dirty="0" err="1"/>
              <a:t>Differential</a:t>
            </a:r>
            <a:r>
              <a:rPr lang="pt-BR" sz="1750" dirty="0"/>
              <a:t> </a:t>
            </a:r>
            <a:r>
              <a:rPr lang="pt-BR" sz="1750" dirty="0" err="1"/>
              <a:t>diagnosis</a:t>
            </a:r>
            <a:r>
              <a:rPr lang="pt-BR" sz="1750" dirty="0"/>
              <a:t> are: </a:t>
            </a:r>
            <a:r>
              <a:rPr lang="pt-BR" sz="1750" dirty="0" err="1"/>
              <a:t>Chorioretinal</a:t>
            </a:r>
            <a:r>
              <a:rPr lang="pt-BR" sz="1750" dirty="0"/>
              <a:t> </a:t>
            </a:r>
            <a:r>
              <a:rPr lang="pt-BR" sz="1750" dirty="0" err="1"/>
              <a:t>scar</a:t>
            </a:r>
            <a:r>
              <a:rPr lang="pt-BR" sz="1750" dirty="0"/>
              <a:t>, </a:t>
            </a:r>
            <a:r>
              <a:rPr lang="pt-BR" sz="1750" dirty="0" err="1"/>
              <a:t>retinal</a:t>
            </a:r>
            <a:r>
              <a:rPr lang="pt-BR" sz="1750" dirty="0"/>
              <a:t> trauma, congenital RPE </a:t>
            </a:r>
            <a:r>
              <a:rPr lang="pt-BR" sz="1750" dirty="0" err="1"/>
              <a:t>hypertrophy</a:t>
            </a:r>
            <a:r>
              <a:rPr lang="pt-BR" sz="1750" dirty="0"/>
              <a:t>, RPE </a:t>
            </a:r>
            <a:r>
              <a:rPr lang="pt-BR" sz="1750" dirty="0" err="1"/>
              <a:t>hamartoma</a:t>
            </a:r>
            <a:r>
              <a:rPr lang="pt-BR" sz="1750" dirty="0"/>
              <a:t> </a:t>
            </a:r>
            <a:r>
              <a:rPr lang="pt-BR" sz="1750" dirty="0" err="1"/>
              <a:t>and</a:t>
            </a:r>
            <a:r>
              <a:rPr lang="pt-BR" sz="1750" dirty="0"/>
              <a:t> </a:t>
            </a:r>
            <a:r>
              <a:rPr lang="pt-BR" sz="1750" dirty="0" err="1"/>
              <a:t>retinal</a:t>
            </a:r>
            <a:r>
              <a:rPr lang="pt-BR" sz="1750" dirty="0"/>
              <a:t> </a:t>
            </a:r>
            <a:r>
              <a:rPr lang="pt-BR" sz="1750" dirty="0" err="1"/>
              <a:t>dystrophies</a:t>
            </a:r>
            <a:r>
              <a:rPr lang="pt-BR" sz="1750" dirty="0"/>
              <a:t>.</a:t>
            </a:r>
          </a:p>
          <a:p>
            <a:pPr algn="just"/>
            <a:r>
              <a:rPr lang="pt-BR" sz="1750" dirty="0" err="1"/>
              <a:t>Autofluorescence</a:t>
            </a:r>
            <a:r>
              <a:rPr lang="pt-BR" sz="1750" dirty="0"/>
              <a:t> show a </a:t>
            </a:r>
            <a:r>
              <a:rPr lang="pt-BR" sz="1750" dirty="0" err="1"/>
              <a:t>lesion</a:t>
            </a:r>
            <a:r>
              <a:rPr lang="pt-BR" sz="1750" dirty="0"/>
              <a:t>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hyperautofluorescent</a:t>
            </a:r>
            <a:r>
              <a:rPr lang="pt-BR" sz="1750" dirty="0"/>
              <a:t> </a:t>
            </a:r>
            <a:r>
              <a:rPr lang="pt-BR" sz="1750" dirty="0" err="1"/>
              <a:t>borders</a:t>
            </a:r>
            <a:r>
              <a:rPr lang="pt-BR" sz="1750" dirty="0"/>
              <a:t> </a:t>
            </a:r>
            <a:r>
              <a:rPr lang="pt-BR" sz="1750" dirty="0" err="1"/>
              <a:t>due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dysfunction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RPE </a:t>
            </a:r>
            <a:r>
              <a:rPr lang="pt-BR" sz="1750" dirty="0" err="1"/>
              <a:t>cells</a:t>
            </a:r>
            <a:r>
              <a:rPr lang="pt-BR" sz="1750" dirty="0"/>
              <a:t>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a </a:t>
            </a:r>
            <a:r>
              <a:rPr lang="pt-BR" sz="1750" dirty="0" err="1"/>
              <a:t>hypoautofluorescent</a:t>
            </a:r>
            <a:r>
              <a:rPr lang="pt-BR" sz="1750" dirty="0"/>
              <a:t> center, </a:t>
            </a:r>
            <a:r>
              <a:rPr lang="pt-BR" sz="1750" dirty="0" err="1"/>
              <a:t>meaning</a:t>
            </a:r>
            <a:r>
              <a:rPr lang="pt-BR" sz="1750" dirty="0"/>
              <a:t> </a:t>
            </a:r>
            <a:r>
              <a:rPr lang="pt-BR" sz="1750" dirty="0" err="1"/>
              <a:t>atrophy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RPE.</a:t>
            </a:r>
          </a:p>
          <a:p>
            <a:pPr algn="just"/>
            <a:r>
              <a:rPr lang="pt-BR" sz="1750" dirty="0"/>
              <a:t>OCT shows </a:t>
            </a:r>
            <a:r>
              <a:rPr lang="pt-BR" sz="1750" dirty="0" err="1"/>
              <a:t>an</a:t>
            </a:r>
            <a:r>
              <a:rPr lang="pt-BR" sz="1750" dirty="0"/>
              <a:t> </a:t>
            </a:r>
            <a:r>
              <a:rPr lang="pt-BR" sz="1750" dirty="0" err="1"/>
              <a:t>attenuation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layers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outer</a:t>
            </a:r>
            <a:r>
              <a:rPr lang="pt-BR" sz="1750" dirty="0"/>
              <a:t> retina, </a:t>
            </a:r>
            <a:r>
              <a:rPr lang="pt-BR" sz="1750" dirty="0" err="1"/>
              <a:t>due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loss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photoreceptors</a:t>
            </a:r>
            <a:r>
              <a:rPr lang="pt-BR" sz="1750" dirty="0"/>
              <a:t>. OCT </a:t>
            </a:r>
            <a:r>
              <a:rPr lang="pt-BR" sz="1750" dirty="0" err="1"/>
              <a:t>Angiography</a:t>
            </a:r>
            <a:r>
              <a:rPr lang="pt-BR" sz="1750" dirty="0"/>
              <a:t>, </a:t>
            </a:r>
            <a:r>
              <a:rPr lang="pt-BR" sz="1750" dirty="0" err="1"/>
              <a:t>on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other</a:t>
            </a:r>
            <a:r>
              <a:rPr lang="pt-BR" sz="1750" dirty="0"/>
              <a:t> </a:t>
            </a:r>
            <a:r>
              <a:rPr lang="pt-BR" sz="1750" dirty="0" err="1"/>
              <a:t>hand</a:t>
            </a:r>
            <a:r>
              <a:rPr lang="pt-BR" sz="1750" dirty="0"/>
              <a:t>, shows a </a:t>
            </a:r>
            <a:r>
              <a:rPr lang="pt-BR" sz="1750" dirty="0" err="1"/>
              <a:t>malformation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RPE / </a:t>
            </a:r>
            <a:r>
              <a:rPr lang="pt-BR" sz="1750" dirty="0" err="1"/>
              <a:t>Choriocapillary</a:t>
            </a:r>
            <a:r>
              <a:rPr lang="pt-BR" sz="1750" dirty="0"/>
              <a:t> </a:t>
            </a:r>
            <a:r>
              <a:rPr lang="pt-BR" sz="1750" dirty="0" err="1"/>
              <a:t>complex</a:t>
            </a:r>
            <a:r>
              <a:rPr lang="pt-BR" sz="1750" dirty="0"/>
              <a:t>, </a:t>
            </a:r>
            <a:r>
              <a:rPr lang="pt-BR" sz="1750" dirty="0" err="1"/>
              <a:t>which</a:t>
            </a:r>
            <a:r>
              <a:rPr lang="pt-BR" sz="1750" dirty="0"/>
              <a:t> </a:t>
            </a:r>
            <a:r>
              <a:rPr lang="pt-BR" sz="1750" dirty="0" err="1"/>
              <a:t>may</a:t>
            </a:r>
            <a:r>
              <a:rPr lang="pt-BR" sz="1750" dirty="0"/>
              <a:t> </a:t>
            </a:r>
            <a:r>
              <a:rPr lang="pt-BR" sz="1750" dirty="0" err="1"/>
              <a:t>change</a:t>
            </a:r>
            <a:r>
              <a:rPr lang="pt-BR" sz="1750" dirty="0"/>
              <a:t> in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deep</a:t>
            </a:r>
            <a:r>
              <a:rPr lang="pt-BR" sz="1750" dirty="0"/>
              <a:t> </a:t>
            </a:r>
            <a:r>
              <a:rPr lang="pt-BR" sz="1750" dirty="0" err="1"/>
              <a:t>depths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retina over time.</a:t>
            </a:r>
          </a:p>
          <a:p>
            <a:pPr algn="just"/>
            <a:r>
              <a:rPr lang="pt-BR" sz="1750" dirty="0" err="1"/>
              <a:t>Microperimetry</a:t>
            </a:r>
            <a:r>
              <a:rPr lang="pt-BR" sz="1750" dirty="0"/>
              <a:t> shows a </a:t>
            </a:r>
            <a:r>
              <a:rPr lang="pt-BR" sz="1750" dirty="0" err="1"/>
              <a:t>reduced</a:t>
            </a:r>
            <a:r>
              <a:rPr lang="pt-BR" sz="1750" dirty="0"/>
              <a:t> </a:t>
            </a:r>
            <a:r>
              <a:rPr lang="pt-BR" sz="1750" dirty="0" err="1"/>
              <a:t>sensitivity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retina </a:t>
            </a:r>
            <a:r>
              <a:rPr lang="pt-BR" sz="1750" dirty="0" err="1"/>
              <a:t>along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lesion</a:t>
            </a:r>
            <a:r>
              <a:rPr lang="pt-BR" sz="1750" dirty="0"/>
              <a:t> </a:t>
            </a:r>
            <a:r>
              <a:rPr lang="pt-BR" sz="1750" dirty="0" err="1"/>
              <a:t>and</a:t>
            </a:r>
            <a:r>
              <a:rPr lang="pt-BR" sz="1750" dirty="0"/>
              <a:t> </a:t>
            </a:r>
            <a:r>
              <a:rPr lang="pt-BR" sz="1750" dirty="0" err="1"/>
              <a:t>remains</a:t>
            </a:r>
            <a:r>
              <a:rPr lang="pt-BR" sz="1750" dirty="0"/>
              <a:t> </a:t>
            </a:r>
            <a:r>
              <a:rPr lang="pt-BR" sz="1750" dirty="0" err="1"/>
              <a:t>stable</a:t>
            </a:r>
            <a:r>
              <a:rPr lang="pt-BR" sz="1750" dirty="0"/>
              <a:t> </a:t>
            </a:r>
            <a:r>
              <a:rPr lang="pt-BR" sz="1750" dirty="0" err="1"/>
              <a:t>with</a:t>
            </a:r>
            <a:r>
              <a:rPr lang="pt-BR" sz="1750" dirty="0"/>
              <a:t> </a:t>
            </a:r>
            <a:r>
              <a:rPr lang="pt-BR" sz="1750" dirty="0" err="1"/>
              <a:t>monitoring</a:t>
            </a:r>
            <a:r>
              <a:rPr lang="pt-BR" sz="1750" dirty="0"/>
              <a:t>.</a:t>
            </a:r>
          </a:p>
          <a:p>
            <a:pPr algn="just"/>
            <a:r>
              <a:rPr lang="pt-BR" sz="1750" dirty="0"/>
              <a:t>In </a:t>
            </a:r>
            <a:r>
              <a:rPr lang="pt-BR" sz="1750" dirty="0" err="1"/>
              <a:t>summary</a:t>
            </a:r>
            <a:r>
              <a:rPr lang="pt-BR" sz="1750" dirty="0"/>
              <a:t>, Torpedo </a:t>
            </a:r>
            <a:r>
              <a:rPr lang="pt-BR" sz="1750" dirty="0" err="1"/>
              <a:t>Maculopathy</a:t>
            </a:r>
            <a:r>
              <a:rPr lang="pt-BR" sz="1750" dirty="0"/>
              <a:t> </a:t>
            </a:r>
            <a:r>
              <a:rPr lang="pt-BR" sz="1750" dirty="0" err="1"/>
              <a:t>is</a:t>
            </a:r>
            <a:r>
              <a:rPr lang="pt-BR" sz="1750" dirty="0"/>
              <a:t> a congenital </a:t>
            </a:r>
            <a:r>
              <a:rPr lang="pt-BR" sz="1750" dirty="0" err="1"/>
              <a:t>asymptomatic</a:t>
            </a:r>
            <a:r>
              <a:rPr lang="pt-BR" sz="1750" dirty="0"/>
              <a:t> </a:t>
            </a:r>
            <a:r>
              <a:rPr lang="pt-BR" sz="1750" dirty="0" err="1"/>
              <a:t>lesion</a:t>
            </a:r>
            <a:r>
              <a:rPr lang="pt-BR" sz="1750" dirty="0"/>
              <a:t> </a:t>
            </a:r>
            <a:r>
              <a:rPr lang="pt-BR" sz="1750" dirty="0" err="1"/>
              <a:t>that</a:t>
            </a:r>
            <a:r>
              <a:rPr lang="pt-BR" sz="1750" dirty="0"/>
              <a:t> </a:t>
            </a:r>
            <a:r>
              <a:rPr lang="pt-BR" sz="1750" dirty="0" err="1"/>
              <a:t>remains</a:t>
            </a:r>
            <a:r>
              <a:rPr lang="pt-BR" sz="1750" dirty="0"/>
              <a:t> </a:t>
            </a:r>
            <a:r>
              <a:rPr lang="pt-BR" sz="1750" dirty="0" err="1"/>
              <a:t>stable</a:t>
            </a:r>
            <a:r>
              <a:rPr lang="pt-BR" sz="1750" dirty="0"/>
              <a:t> over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years</a:t>
            </a:r>
            <a:r>
              <a:rPr lang="pt-BR" sz="1750" dirty="0"/>
              <a:t> </a:t>
            </a:r>
            <a:r>
              <a:rPr lang="pt-BR" sz="1750" dirty="0" err="1"/>
              <a:t>and</a:t>
            </a:r>
            <a:r>
              <a:rPr lang="pt-BR" sz="1750" dirty="0"/>
              <a:t> does </a:t>
            </a:r>
            <a:r>
              <a:rPr lang="pt-BR" sz="1750" dirty="0" err="1"/>
              <a:t>not</a:t>
            </a:r>
            <a:r>
              <a:rPr lang="pt-BR" sz="1750" dirty="0"/>
              <a:t> </a:t>
            </a:r>
            <a:r>
              <a:rPr lang="pt-BR" sz="1750" dirty="0" err="1"/>
              <a:t>alter</a:t>
            </a:r>
            <a:r>
              <a:rPr lang="pt-BR" sz="1750" dirty="0"/>
              <a:t> visual </a:t>
            </a:r>
            <a:r>
              <a:rPr lang="pt-BR" sz="1750" dirty="0" err="1"/>
              <a:t>acuity</a:t>
            </a:r>
            <a:r>
              <a:rPr lang="pt-BR" sz="1750" dirty="0"/>
              <a:t>. </a:t>
            </a:r>
            <a:r>
              <a:rPr lang="pt-BR" sz="1750" dirty="0" err="1"/>
              <a:t>However</a:t>
            </a:r>
            <a:r>
              <a:rPr lang="pt-BR" sz="1750" dirty="0"/>
              <a:t>, it must </a:t>
            </a:r>
            <a:r>
              <a:rPr lang="pt-BR" sz="1750" dirty="0" err="1"/>
              <a:t>be</a:t>
            </a:r>
            <a:r>
              <a:rPr lang="pt-BR" sz="1750" dirty="0"/>
              <a:t> </a:t>
            </a:r>
            <a:r>
              <a:rPr lang="pt-BR" sz="1750" dirty="0" err="1"/>
              <a:t>monitored</a:t>
            </a:r>
            <a:r>
              <a:rPr lang="pt-BR" sz="1750" dirty="0"/>
              <a:t> </a:t>
            </a:r>
            <a:r>
              <a:rPr lang="pt-BR" sz="1750" dirty="0" err="1"/>
              <a:t>periodically</a:t>
            </a:r>
            <a:r>
              <a:rPr lang="pt-BR" sz="1750" dirty="0"/>
              <a:t> </a:t>
            </a:r>
            <a:r>
              <a:rPr lang="pt-BR" sz="1750" dirty="0" err="1"/>
              <a:t>due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the</a:t>
            </a:r>
            <a:r>
              <a:rPr lang="pt-BR" sz="1750" dirty="0"/>
              <a:t> </a:t>
            </a:r>
            <a:r>
              <a:rPr lang="pt-BR" sz="1750" dirty="0" err="1"/>
              <a:t>possibility</a:t>
            </a:r>
            <a:r>
              <a:rPr lang="pt-BR" sz="1750" dirty="0"/>
              <a:t> </a:t>
            </a:r>
            <a:r>
              <a:rPr lang="pt-BR" sz="1750" dirty="0" err="1"/>
              <a:t>of</a:t>
            </a:r>
            <a:r>
              <a:rPr lang="pt-BR" sz="1750" dirty="0"/>
              <a:t> </a:t>
            </a:r>
            <a:r>
              <a:rPr lang="pt-BR" sz="1750" dirty="0" err="1"/>
              <a:t>progress</a:t>
            </a:r>
            <a:r>
              <a:rPr lang="pt-BR" sz="1750" dirty="0"/>
              <a:t> </a:t>
            </a:r>
            <a:r>
              <a:rPr lang="pt-BR" sz="1750" dirty="0" err="1"/>
              <a:t>or</a:t>
            </a:r>
            <a:r>
              <a:rPr lang="pt-BR" sz="1750" dirty="0"/>
              <a:t> </a:t>
            </a:r>
            <a:r>
              <a:rPr lang="pt-BR" sz="1750" dirty="0" err="1"/>
              <a:t>progression</a:t>
            </a:r>
            <a:r>
              <a:rPr lang="pt-BR" sz="1750" dirty="0"/>
              <a:t> </a:t>
            </a:r>
            <a:r>
              <a:rPr lang="pt-BR" sz="1750" dirty="0" err="1"/>
              <a:t>to</a:t>
            </a:r>
            <a:r>
              <a:rPr lang="pt-BR" sz="1750" dirty="0"/>
              <a:t> </a:t>
            </a:r>
            <a:r>
              <a:rPr lang="pt-BR" sz="1750" dirty="0" err="1"/>
              <a:t>choroidal</a:t>
            </a:r>
            <a:r>
              <a:rPr lang="pt-BR" sz="1750" dirty="0"/>
              <a:t> </a:t>
            </a:r>
            <a:r>
              <a:rPr lang="pt-BR" sz="1750" dirty="0" err="1"/>
              <a:t>neovascularization</a:t>
            </a:r>
            <a:r>
              <a:rPr lang="pt-BR" sz="1750" dirty="0"/>
              <a:t>.</a:t>
            </a:r>
            <a:endParaRPr lang="pt-BR" sz="1750" dirty="0">
              <a:latin typeface="+mn-lt"/>
              <a:cs typeface="Calibri"/>
            </a:endParaRPr>
          </a:p>
        </p:txBody>
      </p:sp>
      <p:sp>
        <p:nvSpPr>
          <p:cNvPr id="39" name="Rectangle 134"/>
          <p:cNvSpPr>
            <a:spLocks noChangeArrowheads="1"/>
          </p:cNvSpPr>
          <p:nvPr/>
        </p:nvSpPr>
        <p:spPr bwMode="auto">
          <a:xfrm>
            <a:off x="14173200" y="6577807"/>
            <a:ext cx="3733800" cy="38100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48912" tIns="24454" rIns="48912" bIns="24454" anchor="ctr"/>
          <a:lstStyle/>
          <a:p>
            <a:r>
              <a:rPr lang="bg-BG" sz="2400" dirty="0">
                <a:solidFill>
                  <a:schemeClr val="tx1"/>
                </a:solidFill>
              </a:rPr>
              <a:t>1- </a:t>
            </a:r>
            <a:r>
              <a:rPr lang="bg-BG" sz="2400" dirty="0" smtClean="0">
                <a:solidFill>
                  <a:schemeClr val="tx1"/>
                </a:solidFill>
              </a:rPr>
              <a:t>O</a:t>
            </a:r>
            <a:r>
              <a:rPr lang="pt-BR" sz="2400" dirty="0">
                <a:solidFill>
                  <a:schemeClr val="tx1"/>
                </a:solidFill>
              </a:rPr>
              <a:t>D</a:t>
            </a:r>
            <a:r>
              <a:rPr lang="bg-BG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bg-BG" sz="2400" dirty="0" smtClean="0">
                <a:solidFill>
                  <a:schemeClr val="tx1"/>
                </a:solidFill>
              </a:rPr>
              <a:t>etinography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ectangle 134"/>
          <p:cNvSpPr>
            <a:spLocks noChangeArrowheads="1"/>
          </p:cNvSpPr>
          <p:nvPr/>
        </p:nvSpPr>
        <p:spPr bwMode="auto">
          <a:xfrm>
            <a:off x="14706600" y="11302206"/>
            <a:ext cx="3505200" cy="45720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48912" tIns="24454" rIns="48912" bIns="24454" anchor="ctr"/>
          <a:lstStyle/>
          <a:p>
            <a:r>
              <a:rPr lang="bg-BG" sz="2400" dirty="0" smtClean="0">
                <a:solidFill>
                  <a:schemeClr val="tx1"/>
                </a:solidFill>
              </a:rPr>
              <a:t>2- O</a:t>
            </a:r>
            <a:r>
              <a:rPr lang="pt-BR" sz="2400" dirty="0">
                <a:solidFill>
                  <a:schemeClr val="tx1"/>
                </a:solidFill>
              </a:rPr>
              <a:t>D</a:t>
            </a:r>
            <a:r>
              <a:rPr lang="bg-BG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Angiography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134"/>
          <p:cNvSpPr>
            <a:spLocks noChangeArrowheads="1"/>
          </p:cNvSpPr>
          <p:nvPr/>
        </p:nvSpPr>
        <p:spPr bwMode="auto">
          <a:xfrm>
            <a:off x="12420600" y="15417006"/>
            <a:ext cx="7391400" cy="634207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48912" tIns="24454" rIns="48912" bIns="24454" anchor="ctr"/>
          <a:lstStyle/>
          <a:p>
            <a:r>
              <a:rPr lang="bg-BG" sz="2400" dirty="0" smtClean="0">
                <a:solidFill>
                  <a:schemeClr val="tx1"/>
                </a:solidFill>
              </a:rPr>
              <a:t>3 - O</a:t>
            </a:r>
            <a:r>
              <a:rPr lang="pt-BR" sz="2400" dirty="0" smtClean="0">
                <a:solidFill>
                  <a:schemeClr val="tx1"/>
                </a:solidFill>
              </a:rPr>
              <a:t>D </a:t>
            </a:r>
            <a:r>
              <a:rPr lang="pt-BR" sz="2400" dirty="0" err="1" smtClean="0">
                <a:solidFill>
                  <a:schemeClr val="tx1"/>
                </a:solidFill>
              </a:rPr>
              <a:t>Optical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Coherence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Tomography</a:t>
            </a:r>
            <a:r>
              <a:rPr lang="pt-BR" sz="2400" dirty="0" smtClean="0">
                <a:solidFill>
                  <a:schemeClr val="tx1"/>
                </a:solidFill>
              </a:rPr>
              <a:t> (OCT)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/>
          <p:nvPr/>
        </p:nvPicPr>
        <p:blipFill>
          <a:blip r:embed="rId9"/>
          <a:stretch>
            <a:fillRect/>
          </a:stretch>
        </p:blipFill>
        <p:spPr>
          <a:xfrm>
            <a:off x="13074262" y="3492637"/>
            <a:ext cx="6120130" cy="3064316"/>
          </a:xfrm>
          <a:prstGeom prst="rect">
            <a:avLst/>
          </a:prstGeom>
        </p:spPr>
      </p:pic>
      <p:pic>
        <p:nvPicPr>
          <p:cNvPr id="50" name="Imagem 49" descr="luzm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12111240"/>
            <a:ext cx="7415530" cy="3077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3192026" y="5681401"/>
            <a:ext cx="7854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26200" y="1435020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3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" name="Imagem 5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7416006"/>
            <a:ext cx="6119495" cy="370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13258800" y="10311606"/>
            <a:ext cx="3927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AutoShape 4" descr="Resultado de imagem para instituto professor mor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instituto professor mor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instituto professor moreir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455" y="141371"/>
            <a:ext cx="4006145" cy="25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7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7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701</Words>
  <Application>Microsoft Office PowerPoint</Application>
  <PresentationFormat>Personalizar</PresentationFormat>
  <Paragraphs>47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Default Design</vt:lpstr>
      <vt:lpstr>Apresentação do PowerPoint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neuroph</dc:creator>
  <cp:lastModifiedBy>Felipe</cp:lastModifiedBy>
  <cp:revision>141</cp:revision>
  <cp:lastPrinted>2008-04-01T15:01:59Z</cp:lastPrinted>
  <dcterms:created xsi:type="dcterms:W3CDTF">2004-04-20T17:43:25Z</dcterms:created>
  <dcterms:modified xsi:type="dcterms:W3CDTF">2020-02-03T12:04:52Z</dcterms:modified>
</cp:coreProperties>
</file>