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3"/>
  </p:notesMasterIdLst>
  <p:sldIdLst>
    <p:sldId id="257" r:id="rId2"/>
    <p:sldId id="259" r:id="rId3"/>
    <p:sldId id="307" r:id="rId4"/>
    <p:sldId id="258" r:id="rId5"/>
    <p:sldId id="260" r:id="rId6"/>
    <p:sldId id="311" r:id="rId7"/>
    <p:sldId id="310" r:id="rId8"/>
    <p:sldId id="317" r:id="rId9"/>
    <p:sldId id="318" r:id="rId10"/>
    <p:sldId id="319" r:id="rId11"/>
    <p:sldId id="312" r:id="rId12"/>
    <p:sldId id="320" r:id="rId13"/>
    <p:sldId id="321" r:id="rId14"/>
    <p:sldId id="323" r:id="rId15"/>
    <p:sldId id="313" r:id="rId16"/>
    <p:sldId id="314" r:id="rId17"/>
    <p:sldId id="326" r:id="rId18"/>
    <p:sldId id="315" r:id="rId19"/>
    <p:sldId id="316" r:id="rId20"/>
    <p:sldId id="324" r:id="rId21"/>
    <p:sldId id="325" r:id="rId22"/>
  </p:sldIdLst>
  <p:sldSz cx="9144000" cy="5143500" type="screen16x9"/>
  <p:notesSz cx="6858000" cy="9144000"/>
  <p:defaultText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1"/>
    <p:restoredTop sz="94649"/>
  </p:normalViewPr>
  <p:slideViewPr>
    <p:cSldViewPr snapToGrid="0" snapToObjects="1">
      <p:cViewPr varScale="1">
        <p:scale>
          <a:sx n="102" d="100"/>
          <a:sy n="102" d="100"/>
        </p:scale>
        <p:origin x="200"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C7F3C9-D1B5-524D-A2E6-F614FEFB74CC}" type="datetimeFigureOut">
              <a:rPr lang="pt-BR" smtClean="0"/>
              <a:t>02/12/2019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pt-BR"/>
              <a:t>Editar estilos de texto Mestre
Segundo nível
Terceiro nível
Quarto nível
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DCA18-6B9B-EC41-AC66-B6335FD9AEE5}" type="slidenum">
              <a:rPr lang="pt-BR" smtClean="0"/>
              <a:t>‹nº›</a:t>
            </a:fld>
            <a:endParaRPr lang="pt-BR"/>
          </a:p>
        </p:txBody>
      </p:sp>
    </p:spTree>
    <p:extLst>
      <p:ext uri="{BB962C8B-B14F-4D97-AF65-F5344CB8AC3E}">
        <p14:creationId xmlns:p14="http://schemas.microsoft.com/office/powerpoint/2010/main" val="272819098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F7C99B7-B00D-B445-89BB-ADEF4ED3EAC5}" type="slidenum">
              <a:rPr lang="pt-BR" smtClean="0"/>
              <a:t>2</a:t>
            </a:fld>
            <a:endParaRPr lang="pt-BR"/>
          </a:p>
        </p:txBody>
      </p:sp>
    </p:spTree>
    <p:extLst>
      <p:ext uri="{BB962C8B-B14F-4D97-AF65-F5344CB8AC3E}">
        <p14:creationId xmlns:p14="http://schemas.microsoft.com/office/powerpoint/2010/main" val="2507361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F7C99B7-B00D-B445-89BB-ADEF4ED3EAC5}" type="slidenum">
              <a:rPr lang="pt-BR" smtClean="0"/>
              <a:t>3</a:t>
            </a:fld>
            <a:endParaRPr lang="pt-BR"/>
          </a:p>
        </p:txBody>
      </p:sp>
    </p:spTree>
    <p:extLst>
      <p:ext uri="{BB962C8B-B14F-4D97-AF65-F5344CB8AC3E}">
        <p14:creationId xmlns:p14="http://schemas.microsoft.com/office/powerpoint/2010/main" val="3745269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pt-BR"/>
              <a:t>Clique para editar o título Mestre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2335211-3420-434C-9D7D-080447940EBE}" type="datetimeFigureOut">
              <a:rPr lang="pt-BR" smtClean="0"/>
              <a:t>02/12/2019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38C3555-408F-DA44-805E-189CA00F7374}" type="slidenum">
              <a:rPr lang="pt-BR" smtClean="0"/>
              <a:t>‹nº›</a:t>
            </a:fld>
            <a:endParaRPr lang="pt-BR"/>
          </a:p>
        </p:txBody>
      </p:sp>
    </p:spTree>
    <p:extLst>
      <p:ext uri="{BB962C8B-B14F-4D97-AF65-F5344CB8AC3E}">
        <p14:creationId xmlns:p14="http://schemas.microsoft.com/office/powerpoint/2010/main" val="1708677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
Segundo nível
Terceiro nível
Quarto nível
Quinto nível</a:t>
            </a:r>
            <a:endParaRPr lang="en-US" dirty="0"/>
          </a:p>
        </p:txBody>
      </p:sp>
      <p:sp>
        <p:nvSpPr>
          <p:cNvPr id="4" name="Date Placeholder 3"/>
          <p:cNvSpPr>
            <a:spLocks noGrp="1"/>
          </p:cNvSpPr>
          <p:nvPr>
            <p:ph type="dt" sz="half" idx="10"/>
          </p:nvPr>
        </p:nvSpPr>
        <p:spPr/>
        <p:txBody>
          <a:bodyPr/>
          <a:lstStyle/>
          <a:p>
            <a:fld id="{B2335211-3420-434C-9D7D-080447940EBE}" type="datetimeFigureOut">
              <a:rPr lang="pt-BR" smtClean="0"/>
              <a:t>02/12/2019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38C3555-408F-DA44-805E-189CA00F7374}" type="slidenum">
              <a:rPr lang="pt-BR" smtClean="0"/>
              <a:t>‹nº›</a:t>
            </a:fld>
            <a:endParaRPr lang="pt-BR"/>
          </a:p>
        </p:txBody>
      </p:sp>
    </p:spTree>
    <p:extLst>
      <p:ext uri="{BB962C8B-B14F-4D97-AF65-F5344CB8AC3E}">
        <p14:creationId xmlns:p14="http://schemas.microsoft.com/office/powerpoint/2010/main" val="3441209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pt-BR"/>
              <a:t>Editar estilos de texto Mestre
Segundo nível
Terceiro nível
Quarto nível
Quinto nível</a:t>
            </a:r>
            <a:endParaRPr lang="en-US" dirty="0"/>
          </a:p>
        </p:txBody>
      </p:sp>
      <p:sp>
        <p:nvSpPr>
          <p:cNvPr id="4" name="Date Placeholder 3"/>
          <p:cNvSpPr>
            <a:spLocks noGrp="1"/>
          </p:cNvSpPr>
          <p:nvPr>
            <p:ph type="dt" sz="half" idx="10"/>
          </p:nvPr>
        </p:nvSpPr>
        <p:spPr/>
        <p:txBody>
          <a:bodyPr/>
          <a:lstStyle/>
          <a:p>
            <a:fld id="{B2335211-3420-434C-9D7D-080447940EBE}" type="datetimeFigureOut">
              <a:rPr lang="pt-BR" smtClean="0"/>
              <a:t>02/12/2019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38C3555-408F-DA44-805E-189CA00F7374}" type="slidenum">
              <a:rPr lang="pt-BR" smtClean="0"/>
              <a:t>‹nº›</a:t>
            </a:fld>
            <a:endParaRPr lang="pt-BR"/>
          </a:p>
        </p:txBody>
      </p:sp>
    </p:spTree>
    <p:extLst>
      <p:ext uri="{BB962C8B-B14F-4D97-AF65-F5344CB8AC3E}">
        <p14:creationId xmlns:p14="http://schemas.microsoft.com/office/powerpoint/2010/main" val="566774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
Segundo nível
Terceiro nível
Quarto nível
Quinto nível</a:t>
            </a:r>
            <a:endParaRPr lang="en-US" dirty="0"/>
          </a:p>
        </p:txBody>
      </p:sp>
      <p:sp>
        <p:nvSpPr>
          <p:cNvPr id="4" name="Date Placeholder 3"/>
          <p:cNvSpPr>
            <a:spLocks noGrp="1"/>
          </p:cNvSpPr>
          <p:nvPr>
            <p:ph type="dt" sz="half" idx="10"/>
          </p:nvPr>
        </p:nvSpPr>
        <p:spPr/>
        <p:txBody>
          <a:bodyPr/>
          <a:lstStyle/>
          <a:p>
            <a:fld id="{B2335211-3420-434C-9D7D-080447940EBE}" type="datetimeFigureOut">
              <a:rPr lang="pt-BR" smtClean="0"/>
              <a:t>02/12/2019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38C3555-408F-DA44-805E-189CA00F7374}" type="slidenum">
              <a:rPr lang="pt-BR" smtClean="0"/>
              <a:t>‹nº›</a:t>
            </a:fld>
            <a:endParaRPr lang="pt-BR"/>
          </a:p>
        </p:txBody>
      </p:sp>
    </p:spTree>
    <p:extLst>
      <p:ext uri="{BB962C8B-B14F-4D97-AF65-F5344CB8AC3E}">
        <p14:creationId xmlns:p14="http://schemas.microsoft.com/office/powerpoint/2010/main" val="233580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pt-BR"/>
              <a:t>Clique para editar o título Mestre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Editar estilos de texto Mestre
Segundo nível
Terceiro nível
Quarto nível
Quinto nível</a:t>
            </a:r>
            <a:endParaRPr lang="en-US" dirty="0"/>
          </a:p>
        </p:txBody>
      </p:sp>
      <p:sp>
        <p:nvSpPr>
          <p:cNvPr id="4" name="Date Placeholder 3"/>
          <p:cNvSpPr>
            <a:spLocks noGrp="1"/>
          </p:cNvSpPr>
          <p:nvPr>
            <p:ph type="dt" sz="half" idx="10"/>
          </p:nvPr>
        </p:nvSpPr>
        <p:spPr/>
        <p:txBody>
          <a:bodyPr/>
          <a:lstStyle/>
          <a:p>
            <a:fld id="{B2335211-3420-434C-9D7D-080447940EBE}" type="datetimeFigureOut">
              <a:rPr lang="pt-BR" smtClean="0"/>
              <a:t>02/12/2019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38C3555-408F-DA44-805E-189CA00F7374}" type="slidenum">
              <a:rPr lang="pt-BR" smtClean="0"/>
              <a:t>‹nº›</a:t>
            </a:fld>
            <a:endParaRPr lang="pt-BR"/>
          </a:p>
        </p:txBody>
      </p:sp>
    </p:spTree>
    <p:extLst>
      <p:ext uri="{BB962C8B-B14F-4D97-AF65-F5344CB8AC3E}">
        <p14:creationId xmlns:p14="http://schemas.microsoft.com/office/powerpoint/2010/main" val="2317929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pt-BR"/>
              <a:t>Editar estilos de texto Mestre
Segundo nível
Terceiro nível
Quarto nível
Quinto nível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pt-BR"/>
              <a:t>Editar estilos de texto Mestre
Segundo nível
Terceiro nível
Quarto nível
Quinto nível</a:t>
            </a:r>
            <a:endParaRPr lang="en-US" dirty="0"/>
          </a:p>
        </p:txBody>
      </p:sp>
      <p:sp>
        <p:nvSpPr>
          <p:cNvPr id="5" name="Date Placeholder 4"/>
          <p:cNvSpPr>
            <a:spLocks noGrp="1"/>
          </p:cNvSpPr>
          <p:nvPr>
            <p:ph type="dt" sz="half" idx="10"/>
          </p:nvPr>
        </p:nvSpPr>
        <p:spPr/>
        <p:txBody>
          <a:bodyPr/>
          <a:lstStyle/>
          <a:p>
            <a:fld id="{B2335211-3420-434C-9D7D-080447940EBE}" type="datetimeFigureOut">
              <a:rPr lang="pt-BR" smtClean="0"/>
              <a:t>02/12/2019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38C3555-408F-DA44-805E-189CA00F7374}" type="slidenum">
              <a:rPr lang="pt-BR" smtClean="0"/>
              <a:t>‹nº›</a:t>
            </a:fld>
            <a:endParaRPr lang="pt-BR"/>
          </a:p>
        </p:txBody>
      </p:sp>
    </p:spTree>
    <p:extLst>
      <p:ext uri="{BB962C8B-B14F-4D97-AF65-F5344CB8AC3E}">
        <p14:creationId xmlns:p14="http://schemas.microsoft.com/office/powerpoint/2010/main" val="136233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
Segundo nível
Terceiro nível
Quarto nível
Quinto nível</a:t>
            </a:r>
            <a:endParaRPr lang="en-US" dirty="0"/>
          </a:p>
        </p:txBody>
      </p:sp>
      <p:sp>
        <p:nvSpPr>
          <p:cNvPr id="4" name="Content Placeholder 3"/>
          <p:cNvSpPr>
            <a:spLocks noGrp="1"/>
          </p:cNvSpPr>
          <p:nvPr>
            <p:ph sz="half" idx="2"/>
          </p:nvPr>
        </p:nvSpPr>
        <p:spPr>
          <a:xfrm>
            <a:off x="629842" y="1878806"/>
            <a:ext cx="3868340" cy="2763441"/>
          </a:xfrm>
        </p:spPr>
        <p:txBody>
          <a:bodyPr/>
          <a:lstStyle/>
          <a:p>
            <a:pPr lvl="0"/>
            <a:r>
              <a:rPr lang="pt-BR"/>
              <a:t>Editar estilos de texto Mestre
Segundo nível
Terceiro nível
Quarto nível
Quinto nível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Editar estilos de texto Mestre
Segundo nível
Terceiro nível
Quarto nível
Quinto nível</a:t>
            </a:r>
            <a:endParaRPr lang="en-US" dirty="0"/>
          </a:p>
        </p:txBody>
      </p:sp>
      <p:sp>
        <p:nvSpPr>
          <p:cNvPr id="6" name="Content Placeholder 5"/>
          <p:cNvSpPr>
            <a:spLocks noGrp="1"/>
          </p:cNvSpPr>
          <p:nvPr>
            <p:ph sz="quarter" idx="4"/>
          </p:nvPr>
        </p:nvSpPr>
        <p:spPr>
          <a:xfrm>
            <a:off x="4629150" y="1878806"/>
            <a:ext cx="3887391" cy="2763441"/>
          </a:xfrm>
        </p:spPr>
        <p:txBody>
          <a:bodyPr/>
          <a:lstStyle/>
          <a:p>
            <a:pPr lvl="0"/>
            <a:r>
              <a:rPr lang="pt-BR"/>
              <a:t>Editar estilos de texto Mestre
Segundo nível
Terceiro nível
Quarto nível
Quinto nível</a:t>
            </a:r>
            <a:endParaRPr lang="en-US" dirty="0"/>
          </a:p>
        </p:txBody>
      </p:sp>
      <p:sp>
        <p:nvSpPr>
          <p:cNvPr id="7" name="Date Placeholder 6"/>
          <p:cNvSpPr>
            <a:spLocks noGrp="1"/>
          </p:cNvSpPr>
          <p:nvPr>
            <p:ph type="dt" sz="half" idx="10"/>
          </p:nvPr>
        </p:nvSpPr>
        <p:spPr/>
        <p:txBody>
          <a:bodyPr/>
          <a:lstStyle/>
          <a:p>
            <a:fld id="{B2335211-3420-434C-9D7D-080447940EBE}" type="datetimeFigureOut">
              <a:rPr lang="pt-BR" smtClean="0"/>
              <a:t>02/12/2019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338C3555-408F-DA44-805E-189CA00F7374}" type="slidenum">
              <a:rPr lang="pt-BR" smtClean="0"/>
              <a:t>‹nº›</a:t>
            </a:fld>
            <a:endParaRPr lang="pt-BR"/>
          </a:p>
        </p:txBody>
      </p:sp>
    </p:spTree>
    <p:extLst>
      <p:ext uri="{BB962C8B-B14F-4D97-AF65-F5344CB8AC3E}">
        <p14:creationId xmlns:p14="http://schemas.microsoft.com/office/powerpoint/2010/main" val="3769136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2335211-3420-434C-9D7D-080447940EBE}" type="datetimeFigureOut">
              <a:rPr lang="pt-BR" smtClean="0"/>
              <a:t>02/12/2019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338C3555-408F-DA44-805E-189CA00F7374}" type="slidenum">
              <a:rPr lang="pt-BR" smtClean="0"/>
              <a:t>‹nº›</a:t>
            </a:fld>
            <a:endParaRPr lang="pt-BR"/>
          </a:p>
        </p:txBody>
      </p:sp>
    </p:spTree>
    <p:extLst>
      <p:ext uri="{BB962C8B-B14F-4D97-AF65-F5344CB8AC3E}">
        <p14:creationId xmlns:p14="http://schemas.microsoft.com/office/powerpoint/2010/main" val="95299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335211-3420-434C-9D7D-080447940EBE}" type="datetimeFigureOut">
              <a:rPr lang="pt-BR" smtClean="0"/>
              <a:t>02/12/2019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338C3555-408F-DA44-805E-189CA00F7374}" type="slidenum">
              <a:rPr lang="pt-BR" smtClean="0"/>
              <a:t>‹nº›</a:t>
            </a:fld>
            <a:endParaRPr lang="pt-BR"/>
          </a:p>
        </p:txBody>
      </p:sp>
    </p:spTree>
    <p:extLst>
      <p:ext uri="{BB962C8B-B14F-4D97-AF65-F5344CB8AC3E}">
        <p14:creationId xmlns:p14="http://schemas.microsoft.com/office/powerpoint/2010/main" val="242475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pt-BR"/>
              <a:t>Clique para editar o título Mestre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Editar estilos de texto Mestre
Segundo nível
Terceiro nível
Quarto nível
Quinto nível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Editar estilos de texto Mestre
Segundo nível
Terceiro nível
Quarto nível
Quinto nível</a:t>
            </a:r>
            <a:endParaRPr lang="en-US" dirty="0"/>
          </a:p>
        </p:txBody>
      </p:sp>
      <p:sp>
        <p:nvSpPr>
          <p:cNvPr id="5" name="Date Placeholder 4"/>
          <p:cNvSpPr>
            <a:spLocks noGrp="1"/>
          </p:cNvSpPr>
          <p:nvPr>
            <p:ph type="dt" sz="half" idx="10"/>
          </p:nvPr>
        </p:nvSpPr>
        <p:spPr/>
        <p:txBody>
          <a:bodyPr/>
          <a:lstStyle/>
          <a:p>
            <a:fld id="{B2335211-3420-434C-9D7D-080447940EBE}" type="datetimeFigureOut">
              <a:rPr lang="pt-BR" smtClean="0"/>
              <a:t>02/12/2019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38C3555-408F-DA44-805E-189CA00F7374}" type="slidenum">
              <a:rPr lang="pt-BR" smtClean="0"/>
              <a:t>‹nº›</a:t>
            </a:fld>
            <a:endParaRPr lang="pt-BR"/>
          </a:p>
        </p:txBody>
      </p:sp>
    </p:spTree>
    <p:extLst>
      <p:ext uri="{BB962C8B-B14F-4D97-AF65-F5344CB8AC3E}">
        <p14:creationId xmlns:p14="http://schemas.microsoft.com/office/powerpoint/2010/main" val="1722931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Editar estilos de texto Mestre
Segundo nível
Terceiro nível
Quarto nível
Quinto nível</a:t>
            </a:r>
            <a:endParaRPr lang="en-US" dirty="0"/>
          </a:p>
        </p:txBody>
      </p:sp>
      <p:sp>
        <p:nvSpPr>
          <p:cNvPr id="5" name="Date Placeholder 4"/>
          <p:cNvSpPr>
            <a:spLocks noGrp="1"/>
          </p:cNvSpPr>
          <p:nvPr>
            <p:ph type="dt" sz="half" idx="10"/>
          </p:nvPr>
        </p:nvSpPr>
        <p:spPr/>
        <p:txBody>
          <a:bodyPr/>
          <a:lstStyle/>
          <a:p>
            <a:fld id="{B2335211-3420-434C-9D7D-080447940EBE}" type="datetimeFigureOut">
              <a:rPr lang="pt-BR" smtClean="0"/>
              <a:t>02/12/2019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38C3555-408F-DA44-805E-189CA00F7374}" type="slidenum">
              <a:rPr lang="pt-BR" smtClean="0"/>
              <a:t>‹nº›</a:t>
            </a:fld>
            <a:endParaRPr lang="pt-BR"/>
          </a:p>
        </p:txBody>
      </p:sp>
    </p:spTree>
    <p:extLst>
      <p:ext uri="{BB962C8B-B14F-4D97-AF65-F5344CB8AC3E}">
        <p14:creationId xmlns:p14="http://schemas.microsoft.com/office/powerpoint/2010/main" val="1154432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pt-BR"/>
              <a:t>Editar estilos de texto Mestre
Segundo nível
Terceiro nível
Quarto nível
Quinto nível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2335211-3420-434C-9D7D-080447940EBE}" type="datetimeFigureOut">
              <a:rPr lang="pt-BR" smtClean="0"/>
              <a:t>02/12/2019</a:t>
            </a:fld>
            <a:endParaRPr lang="pt-B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38C3555-408F-DA44-805E-189CA00F7374}" type="slidenum">
              <a:rPr lang="pt-BR" smtClean="0"/>
              <a:t>‹nº›</a:t>
            </a:fld>
            <a:endParaRPr lang="pt-BR"/>
          </a:p>
        </p:txBody>
      </p:sp>
    </p:spTree>
    <p:extLst>
      <p:ext uri="{BB962C8B-B14F-4D97-AF65-F5344CB8AC3E}">
        <p14:creationId xmlns:p14="http://schemas.microsoft.com/office/powerpoint/2010/main" val="120132077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C863A-6285-0441-B1DB-880077280D5F}"/>
              </a:ext>
            </a:extLst>
          </p:cNvPr>
          <p:cNvSpPr>
            <a:spLocks noGrp="1"/>
          </p:cNvSpPr>
          <p:nvPr>
            <p:ph type="ctrTitle"/>
          </p:nvPr>
        </p:nvSpPr>
        <p:spPr>
          <a:xfrm>
            <a:off x="1142999" y="864902"/>
            <a:ext cx="6858000" cy="1790700"/>
          </a:xfrm>
        </p:spPr>
        <p:txBody>
          <a:bodyPr>
            <a:normAutofit/>
          </a:bodyPr>
          <a:lstStyle/>
          <a:p>
            <a:r>
              <a:rPr lang="pt-BR" sz="3200" dirty="0">
                <a:latin typeface="Athelas" panose="02000503000000020003" pitchFamily="2" charset="77"/>
              </a:rPr>
              <a:t>BILATERAL ENDOGENOUS ENDOPHTHALMITIS ASSOCIATED WITH INFECTIVE ENDOCARDITIS</a:t>
            </a:r>
          </a:p>
        </p:txBody>
      </p:sp>
      <p:sp>
        <p:nvSpPr>
          <p:cNvPr id="3" name="Subtítulo 2">
            <a:extLst>
              <a:ext uri="{FF2B5EF4-FFF2-40B4-BE49-F238E27FC236}">
                <a16:creationId xmlns:a16="http://schemas.microsoft.com/office/drawing/2014/main" id="{E3700CFD-0C9E-A64B-B867-306B22394088}"/>
              </a:ext>
            </a:extLst>
          </p:cNvPr>
          <p:cNvSpPr>
            <a:spLocks noGrp="1"/>
          </p:cNvSpPr>
          <p:nvPr>
            <p:ph type="subTitle" idx="1"/>
          </p:nvPr>
        </p:nvSpPr>
        <p:spPr>
          <a:xfrm>
            <a:off x="1142999" y="2938342"/>
            <a:ext cx="6858000" cy="1241822"/>
          </a:xfrm>
        </p:spPr>
        <p:txBody>
          <a:bodyPr>
            <a:normAutofit/>
          </a:bodyPr>
          <a:lstStyle/>
          <a:p>
            <a:r>
              <a:rPr lang="pt-BR" sz="2000" dirty="0">
                <a:latin typeface="Seravek ExtraLight" panose="020B0503040000020004" pitchFamily="34" charset="0"/>
              </a:rPr>
              <a:t>Felipe Muralha MD</a:t>
            </a:r>
          </a:p>
          <a:p>
            <a:r>
              <a:rPr lang="pt-BR" sz="1600" dirty="0">
                <a:latin typeface="Seravek ExtraLight" panose="020B0503040000020004" pitchFamily="34" charset="0"/>
              </a:rPr>
              <a:t>UNIFESP/EPM</a:t>
            </a:r>
          </a:p>
        </p:txBody>
      </p:sp>
      <p:pic>
        <p:nvPicPr>
          <p:cNvPr id="4" name="Imagem 3">
            <a:extLst>
              <a:ext uri="{FF2B5EF4-FFF2-40B4-BE49-F238E27FC236}">
                <a16:creationId xmlns:a16="http://schemas.microsoft.com/office/drawing/2014/main" id="{59DB1B22-3978-D44A-BB8B-830420D32E57}"/>
              </a:ext>
            </a:extLst>
          </p:cNvPr>
          <p:cNvPicPr>
            <a:picLocks noChangeAspect="1"/>
          </p:cNvPicPr>
          <p:nvPr/>
        </p:nvPicPr>
        <p:blipFill>
          <a:blip r:embed="rId2"/>
          <a:stretch>
            <a:fillRect/>
          </a:stretch>
        </p:blipFill>
        <p:spPr>
          <a:xfrm>
            <a:off x="378853" y="3772655"/>
            <a:ext cx="899054" cy="1039053"/>
          </a:xfrm>
          <a:prstGeom prst="rect">
            <a:avLst/>
          </a:prstGeom>
        </p:spPr>
      </p:pic>
      <p:sp>
        <p:nvSpPr>
          <p:cNvPr id="6" name="Subtítulo 2">
            <a:extLst>
              <a:ext uri="{FF2B5EF4-FFF2-40B4-BE49-F238E27FC236}">
                <a16:creationId xmlns:a16="http://schemas.microsoft.com/office/drawing/2014/main" id="{FCD7278C-6F4E-E54D-BC17-4189547B9C5E}"/>
              </a:ext>
            </a:extLst>
          </p:cNvPr>
          <p:cNvSpPr txBox="1">
            <a:spLocks/>
          </p:cNvSpPr>
          <p:nvPr/>
        </p:nvSpPr>
        <p:spPr>
          <a:xfrm>
            <a:off x="1143000" y="1821289"/>
            <a:ext cx="6858000"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pt-BR" sz="1950" dirty="0">
              <a:latin typeface="Seravek ExtraLight" panose="020B0503040000020004" pitchFamily="34" charset="0"/>
            </a:endParaRPr>
          </a:p>
        </p:txBody>
      </p:sp>
      <p:pic>
        <p:nvPicPr>
          <p:cNvPr id="7" name="Imagem 6">
            <a:extLst>
              <a:ext uri="{FF2B5EF4-FFF2-40B4-BE49-F238E27FC236}">
                <a16:creationId xmlns:a16="http://schemas.microsoft.com/office/drawing/2014/main" id="{7708C03C-D0A5-A34B-833F-487BE55E5694}"/>
              </a:ext>
            </a:extLst>
          </p:cNvPr>
          <p:cNvPicPr>
            <a:picLocks noChangeAspect="1"/>
          </p:cNvPicPr>
          <p:nvPr/>
        </p:nvPicPr>
        <p:blipFill>
          <a:blip r:embed="rId3"/>
          <a:stretch>
            <a:fillRect/>
          </a:stretch>
        </p:blipFill>
        <p:spPr>
          <a:xfrm>
            <a:off x="7183063" y="3772654"/>
            <a:ext cx="1635874" cy="962279"/>
          </a:xfrm>
          <a:prstGeom prst="rect">
            <a:avLst/>
          </a:prstGeom>
        </p:spPr>
      </p:pic>
    </p:spTree>
    <p:extLst>
      <p:ext uri="{BB962C8B-B14F-4D97-AF65-F5344CB8AC3E}">
        <p14:creationId xmlns:p14="http://schemas.microsoft.com/office/powerpoint/2010/main" val="184886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492383-D5B6-CC4E-BBA0-86E55AFA4D92}"/>
              </a:ext>
            </a:extLst>
          </p:cNvPr>
          <p:cNvSpPr>
            <a:spLocks noGrp="1"/>
          </p:cNvSpPr>
          <p:nvPr>
            <p:ph type="title"/>
          </p:nvPr>
        </p:nvSpPr>
        <p:spPr/>
        <p:txBody>
          <a:bodyPr/>
          <a:lstStyle/>
          <a:p>
            <a:r>
              <a:rPr lang="pt-BR" dirty="0">
                <a:latin typeface="Athelas" panose="02000503000000020003" pitchFamily="2" charset="77"/>
              </a:rPr>
              <a:t>Management</a:t>
            </a:r>
          </a:p>
        </p:txBody>
      </p:sp>
      <p:sp>
        <p:nvSpPr>
          <p:cNvPr id="3" name="Espaço Reservado para Conteúdo 2">
            <a:extLst>
              <a:ext uri="{FF2B5EF4-FFF2-40B4-BE49-F238E27FC236}">
                <a16:creationId xmlns:a16="http://schemas.microsoft.com/office/drawing/2014/main" id="{DBC45C0D-E78D-2E49-9B82-200B6B4FBF60}"/>
              </a:ext>
            </a:extLst>
          </p:cNvPr>
          <p:cNvSpPr>
            <a:spLocks noGrp="1"/>
          </p:cNvSpPr>
          <p:nvPr>
            <p:ph idx="1"/>
          </p:nvPr>
        </p:nvSpPr>
        <p:spPr/>
        <p:txBody>
          <a:bodyPr numCol="2">
            <a:normAutofit fontScale="92500"/>
          </a:bodyPr>
          <a:lstStyle/>
          <a:p>
            <a:r>
              <a:rPr lang="pt-BR" dirty="0" err="1">
                <a:solidFill>
                  <a:srgbClr val="FF0000"/>
                </a:solidFill>
              </a:rPr>
              <a:t>Blood</a:t>
            </a:r>
            <a:r>
              <a:rPr lang="pt-BR" dirty="0">
                <a:solidFill>
                  <a:srgbClr val="FF0000"/>
                </a:solidFill>
              </a:rPr>
              <a:t> </a:t>
            </a:r>
            <a:r>
              <a:rPr lang="pt-BR" dirty="0" err="1">
                <a:solidFill>
                  <a:srgbClr val="FF0000"/>
                </a:solidFill>
              </a:rPr>
              <a:t>pressure</a:t>
            </a:r>
            <a:r>
              <a:rPr lang="pt-BR" dirty="0">
                <a:solidFill>
                  <a:srgbClr val="FF0000"/>
                </a:solidFill>
              </a:rPr>
              <a:t>: 82 </a:t>
            </a:r>
            <a:r>
              <a:rPr lang="pt-BR" dirty="0" err="1">
                <a:solidFill>
                  <a:srgbClr val="FF0000"/>
                </a:solidFill>
              </a:rPr>
              <a:t>x</a:t>
            </a:r>
            <a:r>
              <a:rPr lang="pt-BR" dirty="0">
                <a:solidFill>
                  <a:srgbClr val="FF0000"/>
                </a:solidFill>
              </a:rPr>
              <a:t> 64 </a:t>
            </a:r>
          </a:p>
          <a:p>
            <a:r>
              <a:rPr lang="pt-BR" dirty="0" err="1">
                <a:solidFill>
                  <a:srgbClr val="FF0000"/>
                </a:solidFill>
              </a:rPr>
              <a:t>Blood</a:t>
            </a:r>
            <a:r>
              <a:rPr lang="pt-BR" dirty="0">
                <a:solidFill>
                  <a:srgbClr val="FF0000"/>
                </a:solidFill>
              </a:rPr>
              <a:t> glucose: 811 mg/</a:t>
            </a:r>
            <a:r>
              <a:rPr lang="pt-BR" dirty="0" err="1">
                <a:solidFill>
                  <a:srgbClr val="FF0000"/>
                </a:solidFill>
              </a:rPr>
              <a:t>dL</a:t>
            </a:r>
            <a:endParaRPr lang="pt-BR" dirty="0">
              <a:solidFill>
                <a:srgbClr val="FF0000"/>
              </a:solidFill>
            </a:endParaRPr>
          </a:p>
          <a:p>
            <a:r>
              <a:rPr lang="pt-BR" dirty="0"/>
              <a:t>Pulse rate: 96 </a:t>
            </a:r>
          </a:p>
          <a:p>
            <a:r>
              <a:rPr lang="pt-BR" dirty="0" err="1">
                <a:solidFill>
                  <a:srgbClr val="FF0000"/>
                </a:solidFill>
              </a:rPr>
              <a:t>Respiratory</a:t>
            </a:r>
            <a:r>
              <a:rPr lang="pt-BR" dirty="0">
                <a:solidFill>
                  <a:srgbClr val="FF0000"/>
                </a:solidFill>
              </a:rPr>
              <a:t> rate: 36</a:t>
            </a:r>
          </a:p>
          <a:p>
            <a:r>
              <a:rPr lang="pt-BR" dirty="0" err="1"/>
              <a:t>Oxygen</a:t>
            </a:r>
            <a:r>
              <a:rPr lang="pt-BR" dirty="0"/>
              <a:t> </a:t>
            </a:r>
            <a:r>
              <a:rPr lang="pt-BR" dirty="0" err="1"/>
              <a:t>saturation</a:t>
            </a:r>
            <a:r>
              <a:rPr lang="pt-BR" dirty="0"/>
              <a:t> </a:t>
            </a:r>
            <a:r>
              <a:rPr lang="pt-BR" dirty="0" err="1"/>
              <a:t>on</a:t>
            </a:r>
            <a:r>
              <a:rPr lang="pt-BR" dirty="0"/>
              <a:t> </a:t>
            </a:r>
            <a:r>
              <a:rPr lang="pt-BR" dirty="0" err="1"/>
              <a:t>room</a:t>
            </a:r>
            <a:r>
              <a:rPr lang="pt-BR" dirty="0"/>
              <a:t> </a:t>
            </a:r>
            <a:r>
              <a:rPr lang="pt-BR" dirty="0" err="1"/>
              <a:t>air</a:t>
            </a:r>
            <a:r>
              <a:rPr lang="pt-BR" dirty="0"/>
              <a:t>: 95%</a:t>
            </a:r>
          </a:p>
          <a:p>
            <a:r>
              <a:rPr lang="pt-BR" dirty="0" err="1"/>
              <a:t>Body</a:t>
            </a:r>
            <a:r>
              <a:rPr lang="pt-BR" dirty="0"/>
              <a:t> </a:t>
            </a:r>
            <a:r>
              <a:rPr lang="pt-BR" dirty="0" err="1"/>
              <a:t>temperature</a:t>
            </a:r>
            <a:r>
              <a:rPr lang="pt-BR" dirty="0"/>
              <a:t>: 36,7°C</a:t>
            </a:r>
          </a:p>
          <a:p>
            <a:r>
              <a:rPr lang="pt-BR" dirty="0" err="1">
                <a:solidFill>
                  <a:srgbClr val="FF0000"/>
                </a:solidFill>
              </a:rPr>
              <a:t>Leukocytes</a:t>
            </a:r>
            <a:r>
              <a:rPr lang="pt-BR" dirty="0">
                <a:solidFill>
                  <a:srgbClr val="FF0000"/>
                </a:solidFill>
              </a:rPr>
              <a:t>: 22400 </a:t>
            </a:r>
            <a:r>
              <a:rPr lang="pt-BR" dirty="0" err="1">
                <a:solidFill>
                  <a:srgbClr val="FF0000"/>
                </a:solidFill>
              </a:rPr>
              <a:t>cells</a:t>
            </a:r>
            <a:r>
              <a:rPr lang="pt-BR" dirty="0">
                <a:solidFill>
                  <a:srgbClr val="FF0000"/>
                </a:solidFill>
              </a:rPr>
              <a:t> </a:t>
            </a:r>
          </a:p>
          <a:p>
            <a:r>
              <a:rPr lang="pt-BR" dirty="0">
                <a:solidFill>
                  <a:srgbClr val="FF0000"/>
                </a:solidFill>
              </a:rPr>
              <a:t>CRP: 239</a:t>
            </a:r>
          </a:p>
          <a:p>
            <a:r>
              <a:rPr lang="pt-BR" dirty="0"/>
              <a:t>ESR: 13</a:t>
            </a:r>
          </a:p>
          <a:p>
            <a:r>
              <a:rPr lang="pt-BR" dirty="0"/>
              <a:t>VDRL </a:t>
            </a:r>
            <a:r>
              <a:rPr lang="pt-BR" dirty="0" err="1"/>
              <a:t>and</a:t>
            </a:r>
            <a:r>
              <a:rPr lang="pt-BR" dirty="0"/>
              <a:t> </a:t>
            </a:r>
            <a:r>
              <a:rPr lang="pt-BR" dirty="0" err="1"/>
              <a:t>treponemic</a:t>
            </a:r>
            <a:r>
              <a:rPr lang="pt-BR" dirty="0"/>
              <a:t> </a:t>
            </a:r>
            <a:r>
              <a:rPr lang="pt-BR" dirty="0" err="1"/>
              <a:t>tests</a:t>
            </a:r>
            <a:r>
              <a:rPr lang="pt-BR" dirty="0"/>
              <a:t>: negatives</a:t>
            </a:r>
          </a:p>
          <a:p>
            <a:r>
              <a:rPr lang="pt-BR" dirty="0" err="1"/>
              <a:t>Toxoplasmosis</a:t>
            </a:r>
            <a:r>
              <a:rPr lang="pt-BR" dirty="0"/>
              <a:t> </a:t>
            </a:r>
            <a:r>
              <a:rPr lang="pt-BR" dirty="0" err="1"/>
              <a:t>IgG</a:t>
            </a:r>
            <a:r>
              <a:rPr lang="pt-BR" dirty="0"/>
              <a:t> 592 // </a:t>
            </a:r>
            <a:r>
              <a:rPr lang="pt-BR" dirty="0" err="1"/>
              <a:t>IgM</a:t>
            </a:r>
            <a:r>
              <a:rPr lang="pt-BR" dirty="0"/>
              <a:t> NR</a:t>
            </a:r>
          </a:p>
          <a:p>
            <a:r>
              <a:rPr lang="pt-BR" dirty="0"/>
              <a:t>CMV </a:t>
            </a:r>
            <a:r>
              <a:rPr lang="pt-BR" dirty="0" err="1"/>
              <a:t>IgG</a:t>
            </a:r>
            <a:r>
              <a:rPr lang="pt-BR" dirty="0"/>
              <a:t> 500 // </a:t>
            </a:r>
            <a:r>
              <a:rPr lang="pt-BR" dirty="0" err="1"/>
              <a:t>IgM</a:t>
            </a:r>
            <a:r>
              <a:rPr lang="pt-BR" dirty="0"/>
              <a:t> NR</a:t>
            </a:r>
          </a:p>
          <a:p>
            <a:r>
              <a:rPr lang="pt-BR" dirty="0"/>
              <a:t>HIV negative</a:t>
            </a:r>
          </a:p>
          <a:p>
            <a:r>
              <a:rPr lang="pt-BR" dirty="0">
                <a:solidFill>
                  <a:srgbClr val="FF0000"/>
                </a:solidFill>
              </a:rPr>
              <a:t>PPD 17 mm</a:t>
            </a:r>
          </a:p>
          <a:p>
            <a:r>
              <a:rPr lang="pt-BR" dirty="0"/>
              <a:t>Cranial </a:t>
            </a:r>
            <a:r>
              <a:rPr lang="pt-BR" dirty="0" err="1"/>
              <a:t>and</a:t>
            </a:r>
            <a:r>
              <a:rPr lang="pt-BR" dirty="0"/>
              <a:t> orbital CT </a:t>
            </a:r>
            <a:r>
              <a:rPr lang="pt-BR" dirty="0" err="1"/>
              <a:t>scan</a:t>
            </a:r>
            <a:r>
              <a:rPr lang="pt-BR" dirty="0"/>
              <a:t>: NR</a:t>
            </a:r>
          </a:p>
          <a:p>
            <a:endParaRPr lang="pt-BR" dirty="0"/>
          </a:p>
          <a:p>
            <a:endParaRPr lang="pt-BR" dirty="0"/>
          </a:p>
        </p:txBody>
      </p:sp>
    </p:spTree>
    <p:extLst>
      <p:ext uri="{BB962C8B-B14F-4D97-AF65-F5344CB8AC3E}">
        <p14:creationId xmlns:p14="http://schemas.microsoft.com/office/powerpoint/2010/main" val="4114835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F7FFD06E-8DC0-2E4A-A0F7-9F5CCBE25768}"/>
              </a:ext>
            </a:extLst>
          </p:cNvPr>
          <p:cNvPicPr>
            <a:picLocks noChangeAspect="1"/>
          </p:cNvPicPr>
          <p:nvPr/>
        </p:nvPicPr>
        <p:blipFill rotWithShape="1">
          <a:blip r:embed="rId2"/>
          <a:srcRect l="3208"/>
          <a:stretch/>
        </p:blipFill>
        <p:spPr>
          <a:xfrm>
            <a:off x="702489" y="671990"/>
            <a:ext cx="2175206" cy="1682103"/>
          </a:xfrm>
          <a:prstGeom prst="rect">
            <a:avLst/>
          </a:prstGeom>
        </p:spPr>
      </p:pic>
      <p:pic>
        <p:nvPicPr>
          <p:cNvPr id="3" name="Imagem 2">
            <a:extLst>
              <a:ext uri="{FF2B5EF4-FFF2-40B4-BE49-F238E27FC236}">
                <a16:creationId xmlns:a16="http://schemas.microsoft.com/office/drawing/2014/main" id="{C27E0244-436D-514E-A554-A31B52C599D5}"/>
              </a:ext>
            </a:extLst>
          </p:cNvPr>
          <p:cNvPicPr>
            <a:picLocks noChangeAspect="1"/>
          </p:cNvPicPr>
          <p:nvPr/>
        </p:nvPicPr>
        <p:blipFill>
          <a:blip r:embed="rId3"/>
          <a:stretch>
            <a:fillRect/>
          </a:stretch>
        </p:blipFill>
        <p:spPr>
          <a:xfrm>
            <a:off x="3429076" y="671991"/>
            <a:ext cx="2247289" cy="1682102"/>
          </a:xfrm>
          <a:prstGeom prst="rect">
            <a:avLst/>
          </a:prstGeom>
        </p:spPr>
      </p:pic>
      <p:pic>
        <p:nvPicPr>
          <p:cNvPr id="4" name="Imagem 3">
            <a:extLst>
              <a:ext uri="{FF2B5EF4-FFF2-40B4-BE49-F238E27FC236}">
                <a16:creationId xmlns:a16="http://schemas.microsoft.com/office/drawing/2014/main" id="{72459088-D6F6-A649-8FFF-9B1991EB37A2}"/>
              </a:ext>
            </a:extLst>
          </p:cNvPr>
          <p:cNvPicPr>
            <a:picLocks noChangeAspect="1"/>
          </p:cNvPicPr>
          <p:nvPr/>
        </p:nvPicPr>
        <p:blipFill>
          <a:blip r:embed="rId4"/>
          <a:stretch>
            <a:fillRect/>
          </a:stretch>
        </p:blipFill>
        <p:spPr>
          <a:xfrm>
            <a:off x="6227747" y="671991"/>
            <a:ext cx="2237927" cy="1682102"/>
          </a:xfrm>
          <a:prstGeom prst="rect">
            <a:avLst/>
          </a:prstGeom>
        </p:spPr>
      </p:pic>
      <p:pic>
        <p:nvPicPr>
          <p:cNvPr id="5" name="Imagem 4">
            <a:extLst>
              <a:ext uri="{FF2B5EF4-FFF2-40B4-BE49-F238E27FC236}">
                <a16:creationId xmlns:a16="http://schemas.microsoft.com/office/drawing/2014/main" id="{FC7F757E-36E6-4343-B9A7-30490394CADA}"/>
              </a:ext>
            </a:extLst>
          </p:cNvPr>
          <p:cNvPicPr>
            <a:picLocks noChangeAspect="1"/>
          </p:cNvPicPr>
          <p:nvPr/>
        </p:nvPicPr>
        <p:blipFill>
          <a:blip r:embed="rId5"/>
          <a:stretch>
            <a:fillRect/>
          </a:stretch>
        </p:blipFill>
        <p:spPr>
          <a:xfrm>
            <a:off x="745687" y="3057760"/>
            <a:ext cx="2135719" cy="1601789"/>
          </a:xfrm>
          <a:prstGeom prst="rect">
            <a:avLst/>
          </a:prstGeom>
        </p:spPr>
      </p:pic>
      <p:pic>
        <p:nvPicPr>
          <p:cNvPr id="6" name="Imagem 5">
            <a:extLst>
              <a:ext uri="{FF2B5EF4-FFF2-40B4-BE49-F238E27FC236}">
                <a16:creationId xmlns:a16="http://schemas.microsoft.com/office/drawing/2014/main" id="{566159DE-CA65-664D-A83E-D4670B31C02A}"/>
              </a:ext>
            </a:extLst>
          </p:cNvPr>
          <p:cNvPicPr>
            <a:picLocks noChangeAspect="1"/>
          </p:cNvPicPr>
          <p:nvPr/>
        </p:nvPicPr>
        <p:blipFill>
          <a:blip r:embed="rId6"/>
          <a:stretch>
            <a:fillRect/>
          </a:stretch>
        </p:blipFill>
        <p:spPr>
          <a:xfrm>
            <a:off x="3429076" y="3057760"/>
            <a:ext cx="2247288" cy="1664131"/>
          </a:xfrm>
          <a:prstGeom prst="rect">
            <a:avLst/>
          </a:prstGeom>
        </p:spPr>
      </p:pic>
      <p:pic>
        <p:nvPicPr>
          <p:cNvPr id="7" name="Imagem 6">
            <a:extLst>
              <a:ext uri="{FF2B5EF4-FFF2-40B4-BE49-F238E27FC236}">
                <a16:creationId xmlns:a16="http://schemas.microsoft.com/office/drawing/2014/main" id="{779BC304-957A-8442-9EB3-F2E6B60409E2}"/>
              </a:ext>
            </a:extLst>
          </p:cNvPr>
          <p:cNvPicPr>
            <a:picLocks noChangeAspect="1"/>
          </p:cNvPicPr>
          <p:nvPr/>
        </p:nvPicPr>
        <p:blipFill>
          <a:blip r:embed="rId7"/>
          <a:stretch>
            <a:fillRect/>
          </a:stretch>
        </p:blipFill>
        <p:spPr>
          <a:xfrm>
            <a:off x="6224035" y="3057761"/>
            <a:ext cx="2241640" cy="1681230"/>
          </a:xfrm>
          <a:prstGeom prst="rect">
            <a:avLst/>
          </a:prstGeom>
        </p:spPr>
      </p:pic>
      <p:sp>
        <p:nvSpPr>
          <p:cNvPr id="8" name="CaixaDeTexto 7">
            <a:extLst>
              <a:ext uri="{FF2B5EF4-FFF2-40B4-BE49-F238E27FC236}">
                <a16:creationId xmlns:a16="http://schemas.microsoft.com/office/drawing/2014/main" id="{A957F280-5A80-C94D-972A-3BFFA689DEBC}"/>
              </a:ext>
            </a:extLst>
          </p:cNvPr>
          <p:cNvSpPr txBox="1"/>
          <p:nvPr/>
        </p:nvSpPr>
        <p:spPr>
          <a:xfrm>
            <a:off x="424408" y="223591"/>
            <a:ext cx="1326686" cy="307777"/>
          </a:xfrm>
          <a:prstGeom prst="rect">
            <a:avLst/>
          </a:prstGeom>
          <a:noFill/>
        </p:spPr>
        <p:txBody>
          <a:bodyPr wrap="square" rtlCol="0">
            <a:spAutoFit/>
          </a:bodyPr>
          <a:lstStyle/>
          <a:p>
            <a:r>
              <a:rPr lang="pt-BR" sz="1400" b="1" dirty="0" err="1">
                <a:latin typeface="Athelas" panose="02000503000000020003" pitchFamily="2" charset="77"/>
              </a:rPr>
              <a:t>Right</a:t>
            </a:r>
            <a:r>
              <a:rPr lang="pt-BR" sz="1400" b="1" dirty="0">
                <a:latin typeface="Athelas" panose="02000503000000020003" pitchFamily="2" charset="77"/>
              </a:rPr>
              <a:t> </a:t>
            </a:r>
            <a:r>
              <a:rPr lang="pt-BR" sz="1400" b="1" dirty="0" err="1">
                <a:latin typeface="Athelas" panose="02000503000000020003" pitchFamily="2" charset="77"/>
              </a:rPr>
              <a:t>Eye</a:t>
            </a:r>
            <a:endParaRPr lang="pt-BR" sz="1400" b="1" dirty="0">
              <a:latin typeface="Athelas" panose="02000503000000020003" pitchFamily="2" charset="77"/>
            </a:endParaRPr>
          </a:p>
        </p:txBody>
      </p:sp>
      <p:sp>
        <p:nvSpPr>
          <p:cNvPr id="9" name="CaixaDeTexto 8">
            <a:extLst>
              <a:ext uri="{FF2B5EF4-FFF2-40B4-BE49-F238E27FC236}">
                <a16:creationId xmlns:a16="http://schemas.microsoft.com/office/drawing/2014/main" id="{0D9F31AA-4783-B14F-9ADA-DFA09136165E}"/>
              </a:ext>
            </a:extLst>
          </p:cNvPr>
          <p:cNvSpPr txBox="1"/>
          <p:nvPr/>
        </p:nvSpPr>
        <p:spPr>
          <a:xfrm>
            <a:off x="490333" y="2515040"/>
            <a:ext cx="988271" cy="307777"/>
          </a:xfrm>
          <a:prstGeom prst="rect">
            <a:avLst/>
          </a:prstGeom>
          <a:noFill/>
        </p:spPr>
        <p:txBody>
          <a:bodyPr wrap="square" rtlCol="0">
            <a:spAutoFit/>
          </a:bodyPr>
          <a:lstStyle/>
          <a:p>
            <a:r>
              <a:rPr lang="pt-BR" sz="1400" b="1" dirty="0" err="1">
                <a:latin typeface="Athelas" panose="02000503000000020003" pitchFamily="2" charset="77"/>
              </a:rPr>
              <a:t>Left</a:t>
            </a:r>
            <a:r>
              <a:rPr lang="pt-BR" sz="1400" b="1" dirty="0">
                <a:latin typeface="Athelas" panose="02000503000000020003" pitchFamily="2" charset="77"/>
              </a:rPr>
              <a:t> </a:t>
            </a:r>
            <a:r>
              <a:rPr lang="pt-BR" sz="1400" b="1" dirty="0" err="1">
                <a:latin typeface="Athelas" panose="02000503000000020003" pitchFamily="2" charset="77"/>
              </a:rPr>
              <a:t>Eye</a:t>
            </a:r>
            <a:endParaRPr lang="pt-BR" sz="1400" b="1" dirty="0">
              <a:latin typeface="Athelas" panose="02000503000000020003" pitchFamily="2" charset="77"/>
            </a:endParaRPr>
          </a:p>
        </p:txBody>
      </p:sp>
    </p:spTree>
    <p:extLst>
      <p:ext uri="{BB962C8B-B14F-4D97-AF65-F5344CB8AC3E}">
        <p14:creationId xmlns:p14="http://schemas.microsoft.com/office/powerpoint/2010/main" val="1885576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492383-D5B6-CC4E-BBA0-86E55AFA4D92}"/>
              </a:ext>
            </a:extLst>
          </p:cNvPr>
          <p:cNvSpPr>
            <a:spLocks noGrp="1"/>
          </p:cNvSpPr>
          <p:nvPr>
            <p:ph type="title"/>
          </p:nvPr>
        </p:nvSpPr>
        <p:spPr/>
        <p:txBody>
          <a:bodyPr/>
          <a:lstStyle/>
          <a:p>
            <a:r>
              <a:rPr lang="pt-BR" dirty="0">
                <a:latin typeface="Athelas" panose="02000503000000020003" pitchFamily="2" charset="77"/>
              </a:rPr>
              <a:t>Management</a:t>
            </a:r>
          </a:p>
        </p:txBody>
      </p:sp>
      <p:sp>
        <p:nvSpPr>
          <p:cNvPr id="3" name="Espaço Reservado para Conteúdo 2">
            <a:extLst>
              <a:ext uri="{FF2B5EF4-FFF2-40B4-BE49-F238E27FC236}">
                <a16:creationId xmlns:a16="http://schemas.microsoft.com/office/drawing/2014/main" id="{DBC45C0D-E78D-2E49-9B82-200B6B4FBF60}"/>
              </a:ext>
            </a:extLst>
          </p:cNvPr>
          <p:cNvSpPr>
            <a:spLocks noGrp="1"/>
          </p:cNvSpPr>
          <p:nvPr>
            <p:ph idx="1"/>
          </p:nvPr>
        </p:nvSpPr>
        <p:spPr/>
        <p:txBody>
          <a:bodyPr/>
          <a:lstStyle/>
          <a:p>
            <a:r>
              <a:rPr lang="pt-BR" dirty="0" err="1">
                <a:latin typeface="Seravek Light" panose="020B0503040000020004" pitchFamily="34" charset="0"/>
              </a:rPr>
              <a:t>Clinical</a:t>
            </a:r>
            <a:r>
              <a:rPr lang="pt-BR" dirty="0">
                <a:latin typeface="Seravek Light" panose="020B0503040000020004" pitchFamily="34" charset="0"/>
              </a:rPr>
              <a:t> </a:t>
            </a:r>
            <a:r>
              <a:rPr lang="pt-BR" dirty="0" err="1">
                <a:latin typeface="Seravek Light" panose="020B0503040000020004" pitchFamily="34" charset="0"/>
              </a:rPr>
              <a:t>emergency</a:t>
            </a:r>
            <a:r>
              <a:rPr lang="pt-BR" dirty="0">
                <a:latin typeface="Seravek Light" panose="020B0503040000020004" pitchFamily="34" charset="0"/>
              </a:rPr>
              <a:t> </a:t>
            </a:r>
            <a:r>
              <a:rPr lang="pt-BR" dirty="0" err="1">
                <a:latin typeface="Seravek Light" panose="020B0503040000020004" pitchFamily="34" charset="0"/>
              </a:rPr>
              <a:t>room</a:t>
            </a:r>
            <a:r>
              <a:rPr lang="pt-BR" dirty="0">
                <a:latin typeface="Seravek Light" panose="020B0503040000020004" pitchFamily="34" charset="0"/>
              </a:rPr>
              <a:t>: </a:t>
            </a:r>
            <a:r>
              <a:rPr lang="pt-BR" dirty="0" err="1">
                <a:latin typeface="Seravek Light" panose="020B0503040000020004" pitchFamily="34" charset="0"/>
              </a:rPr>
              <a:t>hyperglicemic</a:t>
            </a:r>
            <a:r>
              <a:rPr lang="pt-BR" dirty="0">
                <a:latin typeface="Seravek Light" panose="020B0503040000020004" pitchFamily="34" charset="0"/>
              </a:rPr>
              <a:t> </a:t>
            </a:r>
            <a:r>
              <a:rPr lang="pt-BR" dirty="0" err="1">
                <a:latin typeface="Seravek Light" panose="020B0503040000020004" pitchFamily="34" charset="0"/>
              </a:rPr>
              <a:t>hyperosmolar</a:t>
            </a:r>
            <a:r>
              <a:rPr lang="pt-BR" dirty="0">
                <a:latin typeface="Seravek Light" panose="020B0503040000020004" pitchFamily="34" charset="0"/>
              </a:rPr>
              <a:t> </a:t>
            </a:r>
            <a:r>
              <a:rPr lang="pt-BR" dirty="0" err="1">
                <a:latin typeface="Seravek Light" panose="020B0503040000020004" pitchFamily="34" charset="0"/>
              </a:rPr>
              <a:t>state</a:t>
            </a:r>
            <a:r>
              <a:rPr lang="pt-BR" dirty="0">
                <a:latin typeface="Seravek Light" panose="020B0503040000020004" pitchFamily="34" charset="0"/>
              </a:rPr>
              <a:t> (</a:t>
            </a:r>
            <a:r>
              <a:rPr lang="pt-BR" dirty="0" err="1">
                <a:latin typeface="Seravek Light" panose="020B0503040000020004" pitchFamily="34" charset="0"/>
              </a:rPr>
              <a:t>secondary</a:t>
            </a:r>
            <a:r>
              <a:rPr lang="pt-BR" dirty="0">
                <a:latin typeface="Seravek Light" panose="020B0503040000020004" pitchFamily="34" charset="0"/>
              </a:rPr>
              <a:t> </a:t>
            </a:r>
            <a:r>
              <a:rPr lang="pt-BR" dirty="0" err="1">
                <a:latin typeface="Seravek Light" panose="020B0503040000020004" pitchFamily="34" charset="0"/>
              </a:rPr>
              <a:t>to</a:t>
            </a:r>
            <a:r>
              <a:rPr lang="pt-BR" dirty="0">
                <a:latin typeface="Seravek Light" panose="020B0503040000020004" pitchFamily="34" charset="0"/>
              </a:rPr>
              <a:t> diabetes)</a:t>
            </a:r>
          </a:p>
          <a:p>
            <a:r>
              <a:rPr lang="pt-BR" dirty="0" err="1">
                <a:latin typeface="Seravek Light" panose="020B0503040000020004" pitchFamily="34" charset="0"/>
              </a:rPr>
              <a:t>Hemoculture</a:t>
            </a:r>
            <a:r>
              <a:rPr lang="pt-BR" dirty="0">
                <a:latin typeface="Seravek Light" panose="020B0503040000020004" pitchFamily="34" charset="0"/>
              </a:rPr>
              <a:t>: MRSA (</a:t>
            </a:r>
            <a:r>
              <a:rPr lang="pt-BR" dirty="0" err="1">
                <a:latin typeface="Seravek Light" panose="020B0503040000020004" pitchFamily="34" charset="0"/>
              </a:rPr>
              <a:t>Meticilin</a:t>
            </a:r>
            <a:r>
              <a:rPr lang="pt-BR" dirty="0">
                <a:latin typeface="Seravek Light" panose="020B0503040000020004" pitchFamily="34" charset="0"/>
              </a:rPr>
              <a:t> </a:t>
            </a:r>
            <a:r>
              <a:rPr lang="pt-BR" dirty="0" err="1">
                <a:latin typeface="Seravek Light" panose="020B0503040000020004" pitchFamily="34" charset="0"/>
              </a:rPr>
              <a:t>resistant</a:t>
            </a:r>
            <a:r>
              <a:rPr lang="pt-BR" dirty="0">
                <a:latin typeface="Seravek Light" panose="020B0503040000020004" pitchFamily="34" charset="0"/>
              </a:rPr>
              <a:t> </a:t>
            </a:r>
            <a:r>
              <a:rPr lang="pt-BR" dirty="0" err="1">
                <a:latin typeface="Seravek Light" panose="020B0503040000020004" pitchFamily="34" charset="0"/>
              </a:rPr>
              <a:t>Staphylococcus</a:t>
            </a:r>
            <a:r>
              <a:rPr lang="pt-BR" dirty="0">
                <a:latin typeface="Seravek Light" panose="020B0503040000020004" pitchFamily="34" charset="0"/>
              </a:rPr>
              <a:t> Aureus) </a:t>
            </a:r>
            <a:r>
              <a:rPr lang="pt-BR" dirty="0" err="1">
                <a:latin typeface="Seravek Light" panose="020B0503040000020004" pitchFamily="34" charset="0"/>
              </a:rPr>
              <a:t>from</a:t>
            </a:r>
            <a:r>
              <a:rPr lang="pt-BR" dirty="0">
                <a:latin typeface="Seravek Light" panose="020B0503040000020004" pitchFamily="34" charset="0"/>
              </a:rPr>
              <a:t> </a:t>
            </a:r>
            <a:r>
              <a:rPr lang="pt-BR" dirty="0" err="1">
                <a:latin typeface="Seravek Light" panose="020B0503040000020004" pitchFamily="34" charset="0"/>
              </a:rPr>
              <a:t>two</a:t>
            </a:r>
            <a:r>
              <a:rPr lang="pt-BR" dirty="0">
                <a:latin typeface="Seravek Light" panose="020B0503040000020004" pitchFamily="34" charset="0"/>
              </a:rPr>
              <a:t> sites</a:t>
            </a:r>
          </a:p>
          <a:p>
            <a:pPr lvl="1"/>
            <a:r>
              <a:rPr lang="pt-BR" dirty="0" err="1">
                <a:latin typeface="Seravek Light" panose="020B0503040000020004" pitchFamily="34" charset="0"/>
              </a:rPr>
              <a:t>Investigation</a:t>
            </a:r>
            <a:r>
              <a:rPr lang="pt-BR" dirty="0">
                <a:latin typeface="Seravek Light" panose="020B0503040000020004" pitchFamily="34" charset="0"/>
              </a:rPr>
              <a:t> for </a:t>
            </a:r>
            <a:r>
              <a:rPr lang="pt-BR" dirty="0" err="1">
                <a:latin typeface="Seravek Light" panose="020B0503040000020004" pitchFamily="34" charset="0"/>
              </a:rPr>
              <a:t>sepsis</a:t>
            </a:r>
            <a:r>
              <a:rPr lang="pt-BR" dirty="0">
                <a:latin typeface="Seravek Light" panose="020B0503040000020004" pitchFamily="34" charset="0"/>
              </a:rPr>
              <a:t> site </a:t>
            </a:r>
          </a:p>
          <a:p>
            <a:pPr lvl="2"/>
            <a:r>
              <a:rPr lang="pt-BR" dirty="0" err="1">
                <a:latin typeface="Seravek Light" panose="020B0503040000020004" pitchFamily="34" charset="0"/>
              </a:rPr>
              <a:t>Transesophageal</a:t>
            </a:r>
            <a:r>
              <a:rPr lang="pt-BR" dirty="0">
                <a:latin typeface="Seravek Light" panose="020B0503040000020004" pitchFamily="34" charset="0"/>
              </a:rPr>
              <a:t> </a:t>
            </a:r>
            <a:r>
              <a:rPr lang="pt-BR" dirty="0" err="1">
                <a:latin typeface="Seravek Light" panose="020B0503040000020004" pitchFamily="34" charset="0"/>
              </a:rPr>
              <a:t>echocardiogram</a:t>
            </a:r>
            <a:endParaRPr lang="pt-BR" dirty="0">
              <a:latin typeface="Seravek Light" panose="020B0503040000020004" pitchFamily="34" charset="0"/>
            </a:endParaRPr>
          </a:p>
          <a:p>
            <a:pPr lvl="2"/>
            <a:r>
              <a:rPr lang="pt-BR" dirty="0" err="1">
                <a:latin typeface="Seravek Light" panose="020B0503040000020004" pitchFamily="34" charset="0"/>
              </a:rPr>
              <a:t>Chest</a:t>
            </a:r>
            <a:r>
              <a:rPr lang="pt-BR" dirty="0">
                <a:latin typeface="Seravek Light" panose="020B0503040000020004" pitchFamily="34" charset="0"/>
              </a:rPr>
              <a:t> CT </a:t>
            </a:r>
            <a:r>
              <a:rPr lang="pt-BR" dirty="0" err="1">
                <a:latin typeface="Seravek Light" panose="020B0503040000020004" pitchFamily="34" charset="0"/>
              </a:rPr>
              <a:t>scan</a:t>
            </a:r>
            <a:endParaRPr lang="pt-BR" dirty="0">
              <a:latin typeface="Seravek Light" panose="020B0503040000020004" pitchFamily="34" charset="0"/>
            </a:endParaRPr>
          </a:p>
          <a:p>
            <a:pPr lvl="2"/>
            <a:r>
              <a:rPr lang="pt-BR" dirty="0">
                <a:latin typeface="Seravek Light" panose="020B0503040000020004" pitchFamily="34" charset="0"/>
              </a:rPr>
              <a:t>Abdominal </a:t>
            </a:r>
            <a:r>
              <a:rPr lang="pt-BR" dirty="0" err="1">
                <a:latin typeface="Seravek Light" panose="020B0503040000020004" pitchFamily="34" charset="0"/>
              </a:rPr>
              <a:t>ultrasound</a:t>
            </a:r>
            <a:endParaRPr lang="pt-BR" dirty="0">
              <a:latin typeface="Seravek Light" panose="020B0503040000020004" pitchFamily="34" charset="0"/>
            </a:endParaRPr>
          </a:p>
          <a:p>
            <a:endParaRPr lang="pt-BR" dirty="0"/>
          </a:p>
        </p:txBody>
      </p:sp>
    </p:spTree>
    <p:extLst>
      <p:ext uri="{BB962C8B-B14F-4D97-AF65-F5344CB8AC3E}">
        <p14:creationId xmlns:p14="http://schemas.microsoft.com/office/powerpoint/2010/main" val="4154273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492383-D5B6-CC4E-BBA0-86E55AFA4D92}"/>
              </a:ext>
            </a:extLst>
          </p:cNvPr>
          <p:cNvSpPr>
            <a:spLocks noGrp="1"/>
          </p:cNvSpPr>
          <p:nvPr>
            <p:ph type="title"/>
          </p:nvPr>
        </p:nvSpPr>
        <p:spPr/>
        <p:txBody>
          <a:bodyPr/>
          <a:lstStyle/>
          <a:p>
            <a:r>
              <a:rPr lang="pt-BR" dirty="0">
                <a:latin typeface="Athelas" panose="02000503000000020003" pitchFamily="2" charset="77"/>
              </a:rPr>
              <a:t>Management</a:t>
            </a:r>
          </a:p>
        </p:txBody>
      </p:sp>
      <p:sp>
        <p:nvSpPr>
          <p:cNvPr id="3" name="Espaço Reservado para Conteúdo 2">
            <a:extLst>
              <a:ext uri="{FF2B5EF4-FFF2-40B4-BE49-F238E27FC236}">
                <a16:creationId xmlns:a16="http://schemas.microsoft.com/office/drawing/2014/main" id="{DBC45C0D-E78D-2E49-9B82-200B6B4FBF60}"/>
              </a:ext>
            </a:extLst>
          </p:cNvPr>
          <p:cNvSpPr>
            <a:spLocks noGrp="1"/>
          </p:cNvSpPr>
          <p:nvPr>
            <p:ph idx="1"/>
          </p:nvPr>
        </p:nvSpPr>
        <p:spPr/>
        <p:txBody>
          <a:bodyPr>
            <a:normAutofit lnSpcReduction="10000"/>
          </a:bodyPr>
          <a:lstStyle/>
          <a:p>
            <a:r>
              <a:rPr lang="pt-BR" dirty="0" err="1">
                <a:latin typeface="Seravek Light" panose="020B0503040000020004" pitchFamily="34" charset="0"/>
              </a:rPr>
              <a:t>Clinical</a:t>
            </a:r>
            <a:r>
              <a:rPr lang="pt-BR" dirty="0">
                <a:latin typeface="Seravek Light" panose="020B0503040000020004" pitchFamily="34" charset="0"/>
              </a:rPr>
              <a:t> </a:t>
            </a:r>
            <a:r>
              <a:rPr lang="pt-BR" dirty="0" err="1">
                <a:latin typeface="Seravek Light" panose="020B0503040000020004" pitchFamily="34" charset="0"/>
              </a:rPr>
              <a:t>emergency</a:t>
            </a:r>
            <a:r>
              <a:rPr lang="pt-BR" dirty="0">
                <a:latin typeface="Seravek Light" panose="020B0503040000020004" pitchFamily="34" charset="0"/>
              </a:rPr>
              <a:t> </a:t>
            </a:r>
            <a:r>
              <a:rPr lang="pt-BR" dirty="0" err="1">
                <a:latin typeface="Seravek Light" panose="020B0503040000020004" pitchFamily="34" charset="0"/>
              </a:rPr>
              <a:t>room</a:t>
            </a:r>
            <a:r>
              <a:rPr lang="pt-BR" dirty="0">
                <a:latin typeface="Seravek Light" panose="020B0503040000020004" pitchFamily="34" charset="0"/>
              </a:rPr>
              <a:t>: </a:t>
            </a:r>
            <a:r>
              <a:rPr lang="pt-BR" dirty="0" err="1">
                <a:latin typeface="Seravek Light" panose="020B0503040000020004" pitchFamily="34" charset="0"/>
              </a:rPr>
              <a:t>hyperglicemic</a:t>
            </a:r>
            <a:r>
              <a:rPr lang="pt-BR" dirty="0">
                <a:latin typeface="Seravek Light" panose="020B0503040000020004" pitchFamily="34" charset="0"/>
              </a:rPr>
              <a:t> </a:t>
            </a:r>
            <a:r>
              <a:rPr lang="pt-BR" dirty="0" err="1">
                <a:latin typeface="Seravek Light" panose="020B0503040000020004" pitchFamily="34" charset="0"/>
              </a:rPr>
              <a:t>hyperosmolar</a:t>
            </a:r>
            <a:r>
              <a:rPr lang="pt-BR" dirty="0">
                <a:latin typeface="Seravek Light" panose="020B0503040000020004" pitchFamily="34" charset="0"/>
              </a:rPr>
              <a:t> </a:t>
            </a:r>
            <a:r>
              <a:rPr lang="pt-BR" dirty="0" err="1">
                <a:latin typeface="Seravek Light" panose="020B0503040000020004" pitchFamily="34" charset="0"/>
              </a:rPr>
              <a:t>state</a:t>
            </a:r>
            <a:r>
              <a:rPr lang="pt-BR" dirty="0">
                <a:latin typeface="Seravek Light" panose="020B0503040000020004" pitchFamily="34" charset="0"/>
              </a:rPr>
              <a:t> (</a:t>
            </a:r>
            <a:r>
              <a:rPr lang="pt-BR" dirty="0" err="1">
                <a:latin typeface="Seravek Light" panose="020B0503040000020004" pitchFamily="34" charset="0"/>
              </a:rPr>
              <a:t>secondary</a:t>
            </a:r>
            <a:r>
              <a:rPr lang="pt-BR" dirty="0">
                <a:latin typeface="Seravek Light" panose="020B0503040000020004" pitchFamily="34" charset="0"/>
              </a:rPr>
              <a:t> </a:t>
            </a:r>
            <a:r>
              <a:rPr lang="pt-BR" dirty="0" err="1">
                <a:latin typeface="Seravek Light" panose="020B0503040000020004" pitchFamily="34" charset="0"/>
              </a:rPr>
              <a:t>to</a:t>
            </a:r>
            <a:r>
              <a:rPr lang="pt-BR" dirty="0">
                <a:latin typeface="Seravek Light" panose="020B0503040000020004" pitchFamily="34" charset="0"/>
              </a:rPr>
              <a:t> diabetes)</a:t>
            </a:r>
          </a:p>
          <a:p>
            <a:r>
              <a:rPr lang="pt-BR" dirty="0" err="1">
                <a:latin typeface="Seravek Light" panose="020B0503040000020004" pitchFamily="34" charset="0"/>
              </a:rPr>
              <a:t>Hemoculture</a:t>
            </a:r>
            <a:r>
              <a:rPr lang="pt-BR" dirty="0">
                <a:latin typeface="Seravek Light" panose="020B0503040000020004" pitchFamily="34" charset="0"/>
              </a:rPr>
              <a:t>: MRSA (</a:t>
            </a:r>
            <a:r>
              <a:rPr lang="pt-BR" dirty="0" err="1">
                <a:latin typeface="Seravek Light" panose="020B0503040000020004" pitchFamily="34" charset="0"/>
              </a:rPr>
              <a:t>Meticilin</a:t>
            </a:r>
            <a:r>
              <a:rPr lang="pt-BR" dirty="0">
                <a:latin typeface="Seravek Light" panose="020B0503040000020004" pitchFamily="34" charset="0"/>
              </a:rPr>
              <a:t> </a:t>
            </a:r>
            <a:r>
              <a:rPr lang="pt-BR" dirty="0" err="1">
                <a:latin typeface="Seravek Light" panose="020B0503040000020004" pitchFamily="34" charset="0"/>
              </a:rPr>
              <a:t>resistant</a:t>
            </a:r>
            <a:r>
              <a:rPr lang="pt-BR" dirty="0">
                <a:latin typeface="Seravek Light" panose="020B0503040000020004" pitchFamily="34" charset="0"/>
              </a:rPr>
              <a:t> </a:t>
            </a:r>
            <a:r>
              <a:rPr lang="pt-BR" dirty="0" err="1">
                <a:latin typeface="Seravek Light" panose="020B0503040000020004" pitchFamily="34" charset="0"/>
              </a:rPr>
              <a:t>Staphylococcus</a:t>
            </a:r>
            <a:r>
              <a:rPr lang="pt-BR" dirty="0">
                <a:latin typeface="Seravek Light" panose="020B0503040000020004" pitchFamily="34" charset="0"/>
              </a:rPr>
              <a:t> Aureus) </a:t>
            </a:r>
            <a:r>
              <a:rPr lang="pt-BR" dirty="0" err="1">
                <a:latin typeface="Seravek Light" panose="020B0503040000020004" pitchFamily="34" charset="0"/>
              </a:rPr>
              <a:t>from</a:t>
            </a:r>
            <a:r>
              <a:rPr lang="pt-BR" dirty="0">
                <a:latin typeface="Seravek Light" panose="020B0503040000020004" pitchFamily="34" charset="0"/>
              </a:rPr>
              <a:t> </a:t>
            </a:r>
            <a:r>
              <a:rPr lang="pt-BR" dirty="0" err="1">
                <a:latin typeface="Seravek Light" panose="020B0503040000020004" pitchFamily="34" charset="0"/>
              </a:rPr>
              <a:t>two</a:t>
            </a:r>
            <a:r>
              <a:rPr lang="pt-BR" dirty="0">
                <a:latin typeface="Seravek Light" panose="020B0503040000020004" pitchFamily="34" charset="0"/>
              </a:rPr>
              <a:t> sites</a:t>
            </a:r>
          </a:p>
          <a:p>
            <a:pPr lvl="1"/>
            <a:r>
              <a:rPr lang="pt-BR" dirty="0" err="1">
                <a:latin typeface="Seravek Light" panose="020B0503040000020004" pitchFamily="34" charset="0"/>
              </a:rPr>
              <a:t>Investigation</a:t>
            </a:r>
            <a:r>
              <a:rPr lang="pt-BR" dirty="0">
                <a:latin typeface="Seravek Light" panose="020B0503040000020004" pitchFamily="34" charset="0"/>
              </a:rPr>
              <a:t> for </a:t>
            </a:r>
            <a:r>
              <a:rPr lang="pt-BR" dirty="0" err="1">
                <a:latin typeface="Seravek Light" panose="020B0503040000020004" pitchFamily="34" charset="0"/>
              </a:rPr>
              <a:t>sepsis</a:t>
            </a:r>
            <a:r>
              <a:rPr lang="pt-BR" dirty="0">
                <a:latin typeface="Seravek Light" panose="020B0503040000020004" pitchFamily="34" charset="0"/>
              </a:rPr>
              <a:t> site </a:t>
            </a:r>
          </a:p>
          <a:p>
            <a:pPr lvl="2"/>
            <a:r>
              <a:rPr lang="pt-BR" dirty="0" err="1">
                <a:solidFill>
                  <a:srgbClr val="FF0000"/>
                </a:solidFill>
                <a:latin typeface="Seravek Light" panose="020B0503040000020004" pitchFamily="34" charset="0"/>
              </a:rPr>
              <a:t>Transesophageal</a:t>
            </a:r>
            <a:r>
              <a:rPr lang="pt-BR" dirty="0">
                <a:solidFill>
                  <a:srgbClr val="FF0000"/>
                </a:solidFill>
                <a:latin typeface="Seravek Light" panose="020B0503040000020004" pitchFamily="34" charset="0"/>
              </a:rPr>
              <a:t> </a:t>
            </a:r>
            <a:r>
              <a:rPr lang="pt-BR" dirty="0" err="1">
                <a:solidFill>
                  <a:srgbClr val="FF0000"/>
                </a:solidFill>
                <a:latin typeface="Seravek Light" panose="020B0503040000020004" pitchFamily="34" charset="0"/>
              </a:rPr>
              <a:t>echocardiogram</a:t>
            </a:r>
            <a:r>
              <a:rPr lang="pt-BR" dirty="0">
                <a:solidFill>
                  <a:srgbClr val="FF0000"/>
                </a:solidFill>
                <a:latin typeface="Seravek Light" panose="020B0503040000020004" pitchFamily="34" charset="0"/>
              </a:rPr>
              <a:t> - </a:t>
            </a:r>
            <a:r>
              <a:rPr lang="pt-BR" dirty="0" err="1">
                <a:solidFill>
                  <a:srgbClr val="FF0000"/>
                </a:solidFill>
                <a:latin typeface="Seravek Light" panose="020B0503040000020004" pitchFamily="34" charset="0"/>
              </a:rPr>
              <a:t>Endocarditis</a:t>
            </a:r>
            <a:endParaRPr lang="pt-BR" dirty="0">
              <a:solidFill>
                <a:srgbClr val="FF0000"/>
              </a:solidFill>
              <a:latin typeface="Seravek Light" panose="020B0503040000020004" pitchFamily="34" charset="0"/>
            </a:endParaRPr>
          </a:p>
          <a:p>
            <a:pPr lvl="2"/>
            <a:r>
              <a:rPr lang="pt-BR" dirty="0" err="1">
                <a:latin typeface="Seravek Light" panose="020B0503040000020004" pitchFamily="34" charset="0"/>
              </a:rPr>
              <a:t>Chest</a:t>
            </a:r>
            <a:r>
              <a:rPr lang="pt-BR" dirty="0">
                <a:latin typeface="Seravek Light" panose="020B0503040000020004" pitchFamily="34" charset="0"/>
              </a:rPr>
              <a:t> CT </a:t>
            </a:r>
            <a:r>
              <a:rPr lang="pt-BR" dirty="0" err="1">
                <a:latin typeface="Seravek Light" panose="020B0503040000020004" pitchFamily="34" charset="0"/>
              </a:rPr>
              <a:t>scan</a:t>
            </a:r>
            <a:endParaRPr lang="pt-BR" dirty="0">
              <a:latin typeface="Seravek Light" panose="020B0503040000020004" pitchFamily="34" charset="0"/>
            </a:endParaRPr>
          </a:p>
          <a:p>
            <a:pPr lvl="2"/>
            <a:r>
              <a:rPr lang="pt-BR" dirty="0">
                <a:latin typeface="Seravek Light" panose="020B0503040000020004" pitchFamily="34" charset="0"/>
              </a:rPr>
              <a:t>Abdominal </a:t>
            </a:r>
            <a:r>
              <a:rPr lang="pt-BR" dirty="0" err="1">
                <a:latin typeface="Seravek Light" panose="020B0503040000020004" pitchFamily="34" charset="0"/>
              </a:rPr>
              <a:t>ultrasound</a:t>
            </a:r>
            <a:endParaRPr lang="pt-BR" dirty="0">
              <a:latin typeface="Seravek Light" panose="020B0503040000020004" pitchFamily="34" charset="0"/>
            </a:endParaRPr>
          </a:p>
          <a:p>
            <a:pPr lvl="2"/>
            <a:endParaRPr lang="pt-BR" dirty="0">
              <a:latin typeface="Seravek Light" panose="020B0503040000020004" pitchFamily="34" charset="0"/>
            </a:endParaRPr>
          </a:p>
          <a:p>
            <a:r>
              <a:rPr lang="pt-BR" dirty="0" err="1">
                <a:latin typeface="Seravek Light" panose="020B0503040000020004" pitchFamily="34" charset="0"/>
              </a:rPr>
              <a:t>Hospitalization</a:t>
            </a:r>
            <a:r>
              <a:rPr lang="pt-BR" dirty="0">
                <a:latin typeface="Seravek Light" panose="020B0503040000020004" pitchFamily="34" charset="0"/>
              </a:rPr>
              <a:t> </a:t>
            </a:r>
            <a:r>
              <a:rPr lang="pt-BR" dirty="0" err="1">
                <a:latin typeface="Seravek Light" panose="020B0503040000020004" pitchFamily="34" charset="0"/>
              </a:rPr>
              <a:t>at</a:t>
            </a:r>
            <a:r>
              <a:rPr lang="pt-BR" dirty="0">
                <a:latin typeface="Seravek Light" panose="020B0503040000020004" pitchFamily="34" charset="0"/>
              </a:rPr>
              <a:t> </a:t>
            </a:r>
            <a:r>
              <a:rPr lang="pt-BR" dirty="0" err="1">
                <a:latin typeface="Seravek Light" panose="020B0503040000020004" pitchFamily="34" charset="0"/>
              </a:rPr>
              <a:t>the</a:t>
            </a:r>
            <a:r>
              <a:rPr lang="pt-BR" dirty="0">
                <a:latin typeface="Seravek Light" panose="020B0503040000020004" pitchFamily="34" charset="0"/>
              </a:rPr>
              <a:t> </a:t>
            </a:r>
            <a:r>
              <a:rPr lang="pt-BR" dirty="0" err="1">
                <a:latin typeface="Seravek Light" panose="020B0503040000020004" pitchFamily="34" charset="0"/>
              </a:rPr>
              <a:t>infectious</a:t>
            </a:r>
            <a:r>
              <a:rPr lang="pt-BR" dirty="0">
                <a:latin typeface="Seravek Light" panose="020B0503040000020004" pitchFamily="34" charset="0"/>
              </a:rPr>
              <a:t> </a:t>
            </a:r>
            <a:r>
              <a:rPr lang="pt-BR" dirty="0" err="1">
                <a:latin typeface="Seravek Light" panose="020B0503040000020004" pitchFamily="34" charset="0"/>
              </a:rPr>
              <a:t>diseases</a:t>
            </a:r>
            <a:r>
              <a:rPr lang="pt-BR" dirty="0">
                <a:latin typeface="Seravek Light" panose="020B0503040000020004" pitchFamily="34" charset="0"/>
              </a:rPr>
              <a:t> </a:t>
            </a:r>
            <a:r>
              <a:rPr lang="pt-BR" dirty="0" err="1">
                <a:latin typeface="Seravek Light" panose="020B0503040000020004" pitchFamily="34" charset="0"/>
              </a:rPr>
              <a:t>infirmary</a:t>
            </a:r>
            <a:endParaRPr lang="pt-BR" dirty="0">
              <a:latin typeface="Seravek Light" panose="020B0503040000020004" pitchFamily="34" charset="0"/>
            </a:endParaRPr>
          </a:p>
          <a:p>
            <a:r>
              <a:rPr lang="pt-BR" dirty="0" err="1">
                <a:latin typeface="Seravek Light" panose="020B0503040000020004" pitchFamily="34" charset="0"/>
              </a:rPr>
              <a:t>Intravenous</a:t>
            </a:r>
            <a:r>
              <a:rPr lang="pt-BR" dirty="0">
                <a:latin typeface="Seravek Light" panose="020B0503040000020004" pitchFamily="34" charset="0"/>
              </a:rPr>
              <a:t> </a:t>
            </a:r>
            <a:r>
              <a:rPr lang="pt-BR" dirty="0" err="1">
                <a:latin typeface="Seravek Light" panose="020B0503040000020004" pitchFamily="34" charset="0"/>
              </a:rPr>
              <a:t>vancomicin</a:t>
            </a:r>
            <a:r>
              <a:rPr lang="pt-BR" dirty="0">
                <a:latin typeface="Seravek Light" panose="020B0503040000020004" pitchFamily="34" charset="0"/>
              </a:rPr>
              <a:t> for 30 </a:t>
            </a:r>
            <a:r>
              <a:rPr lang="pt-BR" dirty="0" err="1">
                <a:latin typeface="Seravek Light" panose="020B0503040000020004" pitchFamily="34" charset="0"/>
              </a:rPr>
              <a:t>days</a:t>
            </a:r>
            <a:endParaRPr lang="pt-BR" dirty="0">
              <a:latin typeface="Seravek Light" panose="020B0503040000020004" pitchFamily="34" charset="0"/>
            </a:endParaRPr>
          </a:p>
          <a:p>
            <a:pPr lvl="2"/>
            <a:endParaRPr lang="pt-BR" dirty="0">
              <a:latin typeface="Seravek Light" panose="020B0503040000020004" pitchFamily="34" charset="0"/>
            </a:endParaRPr>
          </a:p>
          <a:p>
            <a:endParaRPr lang="pt-BR" dirty="0"/>
          </a:p>
        </p:txBody>
      </p:sp>
    </p:spTree>
    <p:extLst>
      <p:ext uri="{BB962C8B-B14F-4D97-AF65-F5344CB8AC3E}">
        <p14:creationId xmlns:p14="http://schemas.microsoft.com/office/powerpoint/2010/main" val="241904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1D802A-7FC1-324D-B87C-8440F849CB16}"/>
              </a:ext>
            </a:extLst>
          </p:cNvPr>
          <p:cNvSpPr>
            <a:spLocks noGrp="1"/>
          </p:cNvSpPr>
          <p:nvPr>
            <p:ph type="title"/>
          </p:nvPr>
        </p:nvSpPr>
        <p:spPr/>
        <p:txBody>
          <a:bodyPr/>
          <a:lstStyle/>
          <a:p>
            <a:r>
              <a:rPr lang="pt-BR" dirty="0" err="1">
                <a:latin typeface="Athelas" panose="02000503000000020003" pitchFamily="2" charset="77"/>
              </a:rPr>
              <a:t>Follow</a:t>
            </a:r>
            <a:r>
              <a:rPr lang="pt-BR" dirty="0">
                <a:latin typeface="Athelas" panose="02000503000000020003" pitchFamily="2" charset="77"/>
              </a:rPr>
              <a:t> </a:t>
            </a:r>
            <a:r>
              <a:rPr lang="pt-BR" dirty="0" err="1">
                <a:latin typeface="Athelas" panose="02000503000000020003" pitchFamily="2" charset="77"/>
              </a:rPr>
              <a:t>up</a:t>
            </a:r>
            <a:r>
              <a:rPr lang="pt-BR" dirty="0">
                <a:latin typeface="Athelas" panose="02000503000000020003" pitchFamily="2" charset="77"/>
              </a:rPr>
              <a:t> – 4 </a:t>
            </a:r>
            <a:r>
              <a:rPr lang="pt-BR" dirty="0" err="1">
                <a:latin typeface="Athelas" panose="02000503000000020003" pitchFamily="2" charset="77"/>
              </a:rPr>
              <a:t>weeks</a:t>
            </a:r>
            <a:endParaRPr lang="pt-BR" dirty="0">
              <a:latin typeface="Athelas" panose="02000503000000020003" pitchFamily="2" charset="77"/>
            </a:endParaRPr>
          </a:p>
        </p:txBody>
      </p:sp>
      <p:graphicFrame>
        <p:nvGraphicFramePr>
          <p:cNvPr id="4" name="Espaço Reservado para Conteúdo 3">
            <a:extLst>
              <a:ext uri="{FF2B5EF4-FFF2-40B4-BE49-F238E27FC236}">
                <a16:creationId xmlns:a16="http://schemas.microsoft.com/office/drawing/2014/main" id="{5BAEB46A-BF20-CB41-B851-90B14BFA1763}"/>
              </a:ext>
            </a:extLst>
          </p:cNvPr>
          <p:cNvGraphicFramePr>
            <a:graphicFrameLocks noGrp="1"/>
          </p:cNvGraphicFramePr>
          <p:nvPr>
            <p:ph idx="1"/>
            <p:extLst>
              <p:ext uri="{D42A27DB-BD31-4B8C-83A1-F6EECF244321}">
                <p14:modId xmlns:p14="http://schemas.microsoft.com/office/powerpoint/2010/main" val="2495855774"/>
              </p:ext>
            </p:extLst>
          </p:nvPr>
        </p:nvGraphicFramePr>
        <p:xfrm>
          <a:off x="902758" y="1801019"/>
          <a:ext cx="7203016" cy="1493520"/>
        </p:xfrm>
        <a:graphic>
          <a:graphicData uri="http://schemas.openxmlformats.org/drawingml/2006/table">
            <a:tbl>
              <a:tblPr firstRow="1" bandRow="1">
                <a:tableStyleId>{073A0DAA-6AF3-43AB-8588-CEC1D06C72B9}</a:tableStyleId>
              </a:tblPr>
              <a:tblGrid>
                <a:gridCol w="1344083">
                  <a:extLst>
                    <a:ext uri="{9D8B030D-6E8A-4147-A177-3AD203B41FA5}">
                      <a16:colId xmlns:a16="http://schemas.microsoft.com/office/drawing/2014/main" val="4074773440"/>
                    </a:ext>
                  </a:extLst>
                </a:gridCol>
                <a:gridCol w="2943723">
                  <a:extLst>
                    <a:ext uri="{9D8B030D-6E8A-4147-A177-3AD203B41FA5}">
                      <a16:colId xmlns:a16="http://schemas.microsoft.com/office/drawing/2014/main" val="663967084"/>
                    </a:ext>
                  </a:extLst>
                </a:gridCol>
                <a:gridCol w="2915210">
                  <a:extLst>
                    <a:ext uri="{9D8B030D-6E8A-4147-A177-3AD203B41FA5}">
                      <a16:colId xmlns:a16="http://schemas.microsoft.com/office/drawing/2014/main" val="680295615"/>
                    </a:ext>
                  </a:extLst>
                </a:gridCol>
              </a:tblGrid>
              <a:tr h="278130">
                <a:tc>
                  <a:txBody>
                    <a:bodyPr/>
                    <a:lstStyle/>
                    <a:p>
                      <a:endParaRPr lang="pt-BR" sz="1600" dirty="0"/>
                    </a:p>
                  </a:txBody>
                  <a:tcPr marL="68580" marR="68580" marT="34290" marB="34290">
                    <a:solidFill>
                      <a:schemeClr val="bg1">
                        <a:lumMod val="75000"/>
                        <a:lumOff val="25000"/>
                      </a:schemeClr>
                    </a:solidFill>
                  </a:tcPr>
                </a:tc>
                <a:tc>
                  <a:txBody>
                    <a:bodyPr/>
                    <a:lstStyle/>
                    <a:p>
                      <a:pPr algn="ctr"/>
                      <a:r>
                        <a:rPr lang="pt-BR" sz="1600" dirty="0" err="1"/>
                        <a:t>Right</a:t>
                      </a:r>
                      <a:r>
                        <a:rPr lang="pt-BR" sz="1600" dirty="0"/>
                        <a:t> </a:t>
                      </a:r>
                      <a:r>
                        <a:rPr lang="pt-BR" sz="1600" dirty="0" err="1"/>
                        <a:t>Eye</a:t>
                      </a:r>
                      <a:endParaRPr lang="pt-BR" sz="1600" dirty="0"/>
                    </a:p>
                  </a:txBody>
                  <a:tcPr marL="68580" marR="68580" marT="34290" marB="34290">
                    <a:solidFill>
                      <a:schemeClr val="bg1">
                        <a:lumMod val="75000"/>
                        <a:lumOff val="25000"/>
                      </a:schemeClr>
                    </a:solidFill>
                  </a:tcPr>
                </a:tc>
                <a:tc>
                  <a:txBody>
                    <a:bodyPr/>
                    <a:lstStyle/>
                    <a:p>
                      <a:pPr algn="ctr"/>
                      <a:r>
                        <a:rPr lang="pt-BR" sz="1600" dirty="0" err="1"/>
                        <a:t>Left</a:t>
                      </a:r>
                      <a:r>
                        <a:rPr lang="pt-BR" sz="1600" dirty="0"/>
                        <a:t> </a:t>
                      </a:r>
                      <a:r>
                        <a:rPr lang="pt-BR" sz="1600" dirty="0" err="1"/>
                        <a:t>Eye</a:t>
                      </a:r>
                      <a:endParaRPr lang="pt-BR" sz="1600" dirty="0"/>
                    </a:p>
                  </a:txBody>
                  <a:tcPr marL="68580" marR="68580" marT="34290" marB="34290">
                    <a:solidFill>
                      <a:schemeClr val="bg1">
                        <a:lumMod val="75000"/>
                        <a:lumOff val="25000"/>
                      </a:schemeClr>
                    </a:solidFill>
                  </a:tcPr>
                </a:tc>
                <a:extLst>
                  <a:ext uri="{0D108BD9-81ED-4DB2-BD59-A6C34878D82A}">
                    <a16:rowId xmlns:a16="http://schemas.microsoft.com/office/drawing/2014/main" val="3581049167"/>
                  </a:ext>
                </a:extLst>
              </a:tr>
              <a:tr h="278130">
                <a:tc>
                  <a:txBody>
                    <a:bodyPr/>
                    <a:lstStyle/>
                    <a:p>
                      <a:pPr algn="ctr"/>
                      <a:r>
                        <a:rPr lang="pt-BR" sz="1600" dirty="0"/>
                        <a:t>Visual </a:t>
                      </a:r>
                      <a:r>
                        <a:rPr lang="pt-BR" sz="1600" dirty="0" err="1"/>
                        <a:t>Acuity</a:t>
                      </a:r>
                      <a:endParaRPr lang="pt-BR" sz="1600" dirty="0"/>
                    </a:p>
                  </a:txBody>
                  <a:tcPr marL="68580" marR="68580" marT="34290" marB="34290"/>
                </a:tc>
                <a:tc>
                  <a:txBody>
                    <a:bodyPr/>
                    <a:lstStyle/>
                    <a:p>
                      <a:pPr algn="ctr"/>
                      <a:r>
                        <a:rPr lang="pt-BR" sz="1600" dirty="0"/>
                        <a:t>20/25</a:t>
                      </a:r>
                    </a:p>
                  </a:txBody>
                  <a:tcPr marL="68580" marR="68580" marT="34290" marB="34290"/>
                </a:tc>
                <a:tc>
                  <a:txBody>
                    <a:bodyPr/>
                    <a:lstStyle/>
                    <a:p>
                      <a:pPr algn="ctr"/>
                      <a:r>
                        <a:rPr lang="pt-BR" sz="1600" dirty="0"/>
                        <a:t>20/25</a:t>
                      </a:r>
                    </a:p>
                  </a:txBody>
                  <a:tcPr marL="68580" marR="68580" marT="34290" marB="34290"/>
                </a:tc>
                <a:extLst>
                  <a:ext uri="{0D108BD9-81ED-4DB2-BD59-A6C34878D82A}">
                    <a16:rowId xmlns:a16="http://schemas.microsoft.com/office/drawing/2014/main" val="614122604"/>
                  </a:ext>
                </a:extLst>
              </a:tr>
              <a:tr h="377190">
                <a:tc>
                  <a:txBody>
                    <a:bodyPr/>
                    <a:lstStyle/>
                    <a:p>
                      <a:pPr algn="ctr"/>
                      <a:r>
                        <a:rPr lang="pt-BR" sz="1600" dirty="0"/>
                        <a:t>Anterior </a:t>
                      </a:r>
                      <a:r>
                        <a:rPr lang="pt-BR" sz="1600" dirty="0" err="1"/>
                        <a:t>Biomicroscopy</a:t>
                      </a:r>
                      <a:endParaRPr lang="pt-BR" sz="1600" dirty="0"/>
                    </a:p>
                  </a:txBody>
                  <a:tcPr marL="68580" marR="68580" marT="34290" marB="34290"/>
                </a:tc>
                <a:tc>
                  <a:txBody>
                    <a:bodyPr/>
                    <a:lstStyle/>
                    <a:p>
                      <a:pPr algn="ctr"/>
                      <a:r>
                        <a:rPr lang="pt-BR" sz="1600" dirty="0" err="1"/>
                        <a:t>Clear</a:t>
                      </a:r>
                      <a:r>
                        <a:rPr lang="pt-BR" sz="1600" dirty="0"/>
                        <a:t> </a:t>
                      </a:r>
                      <a:r>
                        <a:rPr lang="pt-BR" sz="1600" dirty="0" err="1"/>
                        <a:t>conjunctiva</a:t>
                      </a:r>
                      <a:r>
                        <a:rPr lang="pt-BR" sz="1600" dirty="0"/>
                        <a:t>, </a:t>
                      </a:r>
                      <a:r>
                        <a:rPr lang="pt-BR" sz="1600" dirty="0" err="1"/>
                        <a:t>clear</a:t>
                      </a:r>
                      <a:r>
                        <a:rPr lang="pt-BR" sz="1600" dirty="0"/>
                        <a:t> </a:t>
                      </a:r>
                      <a:r>
                        <a:rPr lang="pt-BR" sz="1600" dirty="0" err="1"/>
                        <a:t>cornea</a:t>
                      </a:r>
                      <a:r>
                        <a:rPr lang="pt-BR" sz="1600" dirty="0"/>
                        <a:t>, no AC </a:t>
                      </a:r>
                      <a:r>
                        <a:rPr lang="pt-BR" sz="1600" dirty="0" err="1"/>
                        <a:t>reaction</a:t>
                      </a:r>
                      <a:r>
                        <a:rPr lang="pt-BR" sz="1600" dirty="0"/>
                        <a:t>, </a:t>
                      </a:r>
                      <a:r>
                        <a:rPr lang="pt-BR" sz="1600" dirty="0" err="1"/>
                        <a:t>phakic</a:t>
                      </a:r>
                      <a:r>
                        <a:rPr lang="pt-BR" sz="1600" dirty="0"/>
                        <a:t> </a:t>
                      </a:r>
                    </a:p>
                  </a:txBody>
                  <a:tcPr marL="68580" marR="68580" marT="34290" marB="34290"/>
                </a:tc>
                <a:tc>
                  <a:txBody>
                    <a:bodyPr/>
                    <a:lstStyle/>
                    <a:p>
                      <a:pPr algn="ctr"/>
                      <a:r>
                        <a:rPr lang="pt-BR" sz="1600" dirty="0" err="1"/>
                        <a:t>Clear</a:t>
                      </a:r>
                      <a:r>
                        <a:rPr lang="pt-BR" sz="1600" dirty="0"/>
                        <a:t> </a:t>
                      </a:r>
                      <a:r>
                        <a:rPr lang="pt-BR" sz="1600" dirty="0" err="1"/>
                        <a:t>conjunctiva</a:t>
                      </a:r>
                      <a:r>
                        <a:rPr lang="pt-BR" sz="1600" dirty="0"/>
                        <a:t>, </a:t>
                      </a:r>
                      <a:r>
                        <a:rPr lang="pt-BR" sz="1600" dirty="0" err="1"/>
                        <a:t>clear</a:t>
                      </a:r>
                      <a:r>
                        <a:rPr lang="pt-BR" sz="1600" dirty="0"/>
                        <a:t> </a:t>
                      </a:r>
                      <a:r>
                        <a:rPr lang="pt-BR" sz="1600" dirty="0" err="1"/>
                        <a:t>cornea</a:t>
                      </a:r>
                      <a:r>
                        <a:rPr lang="pt-BR" sz="1600" dirty="0"/>
                        <a:t>, no AC </a:t>
                      </a:r>
                      <a:r>
                        <a:rPr lang="pt-BR" sz="1600" dirty="0" err="1"/>
                        <a:t>reaction</a:t>
                      </a:r>
                      <a:r>
                        <a:rPr lang="pt-BR" sz="1600" dirty="0"/>
                        <a:t>, </a:t>
                      </a:r>
                      <a:r>
                        <a:rPr lang="pt-BR" sz="1600" dirty="0" err="1"/>
                        <a:t>phakic</a:t>
                      </a:r>
                      <a:r>
                        <a:rPr lang="pt-BR" sz="1600" dirty="0"/>
                        <a:t> </a:t>
                      </a:r>
                    </a:p>
                  </a:txBody>
                  <a:tcPr marL="68580" marR="68580" marT="34290" marB="34290"/>
                </a:tc>
                <a:extLst>
                  <a:ext uri="{0D108BD9-81ED-4DB2-BD59-A6C34878D82A}">
                    <a16:rowId xmlns:a16="http://schemas.microsoft.com/office/drawing/2014/main" val="3416180782"/>
                  </a:ext>
                </a:extLst>
              </a:tr>
              <a:tr h="278130">
                <a:tc>
                  <a:txBody>
                    <a:bodyPr/>
                    <a:lstStyle/>
                    <a:p>
                      <a:pPr algn="ctr"/>
                      <a:r>
                        <a:rPr lang="pt-BR" sz="1600" dirty="0"/>
                        <a:t>IOP (mmHg)</a:t>
                      </a:r>
                    </a:p>
                  </a:txBody>
                  <a:tcPr marL="68580" marR="68580" marT="34290" marB="34290"/>
                </a:tc>
                <a:tc>
                  <a:txBody>
                    <a:bodyPr/>
                    <a:lstStyle/>
                    <a:p>
                      <a:pPr algn="ctr"/>
                      <a:r>
                        <a:rPr lang="pt-BR" sz="1600" dirty="0"/>
                        <a:t>16</a:t>
                      </a:r>
                    </a:p>
                  </a:txBody>
                  <a:tcPr marL="68580" marR="68580" marT="34290" marB="34290"/>
                </a:tc>
                <a:tc>
                  <a:txBody>
                    <a:bodyPr/>
                    <a:lstStyle/>
                    <a:p>
                      <a:pPr algn="ctr"/>
                      <a:r>
                        <a:rPr lang="pt-BR" sz="1600" dirty="0"/>
                        <a:t>15</a:t>
                      </a:r>
                    </a:p>
                  </a:txBody>
                  <a:tcPr marL="68580" marR="68580" marT="34290" marB="34290"/>
                </a:tc>
                <a:extLst>
                  <a:ext uri="{0D108BD9-81ED-4DB2-BD59-A6C34878D82A}">
                    <a16:rowId xmlns:a16="http://schemas.microsoft.com/office/drawing/2014/main" val="4231865392"/>
                  </a:ext>
                </a:extLst>
              </a:tr>
            </a:tbl>
          </a:graphicData>
        </a:graphic>
      </p:graphicFrame>
    </p:spTree>
    <p:extLst>
      <p:ext uri="{BB962C8B-B14F-4D97-AF65-F5344CB8AC3E}">
        <p14:creationId xmlns:p14="http://schemas.microsoft.com/office/powerpoint/2010/main" val="558357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C8A2721-C034-2B4E-9EFF-7705C1DDC25F}"/>
              </a:ext>
            </a:extLst>
          </p:cNvPr>
          <p:cNvPicPr>
            <a:picLocks noChangeAspect="1"/>
          </p:cNvPicPr>
          <p:nvPr/>
        </p:nvPicPr>
        <p:blipFill>
          <a:blip r:embed="rId2"/>
          <a:stretch>
            <a:fillRect/>
          </a:stretch>
        </p:blipFill>
        <p:spPr>
          <a:xfrm>
            <a:off x="1780733" y="0"/>
            <a:ext cx="5295900" cy="5143500"/>
          </a:xfrm>
          <a:prstGeom prst="rect">
            <a:avLst/>
          </a:prstGeom>
        </p:spPr>
      </p:pic>
    </p:spTree>
    <p:extLst>
      <p:ext uri="{BB962C8B-B14F-4D97-AF65-F5344CB8AC3E}">
        <p14:creationId xmlns:p14="http://schemas.microsoft.com/office/powerpoint/2010/main" val="2969928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954B0DC5-AEA9-474C-8C30-E70818A422C7}"/>
              </a:ext>
            </a:extLst>
          </p:cNvPr>
          <p:cNvPicPr>
            <a:picLocks noChangeAspect="1"/>
          </p:cNvPicPr>
          <p:nvPr/>
        </p:nvPicPr>
        <p:blipFill>
          <a:blip r:embed="rId2"/>
          <a:stretch>
            <a:fillRect/>
          </a:stretch>
        </p:blipFill>
        <p:spPr>
          <a:xfrm>
            <a:off x="1800003" y="0"/>
            <a:ext cx="5410200" cy="5143500"/>
          </a:xfrm>
          <a:prstGeom prst="rect">
            <a:avLst/>
          </a:prstGeom>
        </p:spPr>
      </p:pic>
    </p:spTree>
    <p:extLst>
      <p:ext uri="{BB962C8B-B14F-4D97-AF65-F5344CB8AC3E}">
        <p14:creationId xmlns:p14="http://schemas.microsoft.com/office/powerpoint/2010/main" val="2608200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47BA1817-8DB3-F849-B93F-89A360496954}"/>
              </a:ext>
            </a:extLst>
          </p:cNvPr>
          <p:cNvPicPr>
            <a:picLocks noChangeAspect="1"/>
          </p:cNvPicPr>
          <p:nvPr/>
        </p:nvPicPr>
        <p:blipFill>
          <a:blip r:embed="rId2"/>
          <a:stretch>
            <a:fillRect/>
          </a:stretch>
        </p:blipFill>
        <p:spPr>
          <a:xfrm>
            <a:off x="4744673" y="1079770"/>
            <a:ext cx="3691214" cy="3509253"/>
          </a:xfrm>
          <a:prstGeom prst="rect">
            <a:avLst/>
          </a:prstGeom>
        </p:spPr>
      </p:pic>
      <p:pic>
        <p:nvPicPr>
          <p:cNvPr id="5" name="Imagem 4">
            <a:extLst>
              <a:ext uri="{FF2B5EF4-FFF2-40B4-BE49-F238E27FC236}">
                <a16:creationId xmlns:a16="http://schemas.microsoft.com/office/drawing/2014/main" id="{D7097F73-6C37-504A-B7DE-DF89A2AD6CDE}"/>
              </a:ext>
            </a:extLst>
          </p:cNvPr>
          <p:cNvPicPr>
            <a:picLocks noChangeAspect="1"/>
          </p:cNvPicPr>
          <p:nvPr/>
        </p:nvPicPr>
        <p:blipFill>
          <a:blip r:embed="rId3"/>
          <a:stretch>
            <a:fillRect/>
          </a:stretch>
        </p:blipFill>
        <p:spPr>
          <a:xfrm>
            <a:off x="582472" y="1079769"/>
            <a:ext cx="3650250" cy="3509253"/>
          </a:xfrm>
          <a:prstGeom prst="rect">
            <a:avLst/>
          </a:prstGeom>
        </p:spPr>
      </p:pic>
      <p:sp>
        <p:nvSpPr>
          <p:cNvPr id="6" name="CaixaDeTexto 5">
            <a:extLst>
              <a:ext uri="{FF2B5EF4-FFF2-40B4-BE49-F238E27FC236}">
                <a16:creationId xmlns:a16="http://schemas.microsoft.com/office/drawing/2014/main" id="{1EB3280B-9F94-6049-B722-39B39899DD42}"/>
              </a:ext>
            </a:extLst>
          </p:cNvPr>
          <p:cNvSpPr txBox="1"/>
          <p:nvPr/>
        </p:nvSpPr>
        <p:spPr>
          <a:xfrm>
            <a:off x="1789891" y="243189"/>
            <a:ext cx="1079770" cy="461665"/>
          </a:xfrm>
          <a:prstGeom prst="rect">
            <a:avLst/>
          </a:prstGeom>
          <a:noFill/>
        </p:spPr>
        <p:txBody>
          <a:bodyPr wrap="square" rtlCol="0">
            <a:spAutoFit/>
          </a:bodyPr>
          <a:lstStyle/>
          <a:p>
            <a:r>
              <a:rPr lang="pt-BR" sz="2400" dirty="0" err="1">
                <a:latin typeface="Athelas" panose="02000503000000020003" pitchFamily="2" charset="77"/>
              </a:rPr>
              <a:t>Before</a:t>
            </a:r>
            <a:endParaRPr lang="pt-BR" sz="2400" dirty="0">
              <a:latin typeface="Athelas" panose="02000503000000020003" pitchFamily="2" charset="77"/>
            </a:endParaRPr>
          </a:p>
        </p:txBody>
      </p:sp>
      <p:sp>
        <p:nvSpPr>
          <p:cNvPr id="7" name="CaixaDeTexto 6">
            <a:extLst>
              <a:ext uri="{FF2B5EF4-FFF2-40B4-BE49-F238E27FC236}">
                <a16:creationId xmlns:a16="http://schemas.microsoft.com/office/drawing/2014/main" id="{2FD2AE64-1ACE-8C4A-AA28-569D569A10B9}"/>
              </a:ext>
            </a:extLst>
          </p:cNvPr>
          <p:cNvSpPr txBox="1"/>
          <p:nvPr/>
        </p:nvSpPr>
        <p:spPr>
          <a:xfrm>
            <a:off x="6262782" y="243189"/>
            <a:ext cx="849549" cy="461665"/>
          </a:xfrm>
          <a:prstGeom prst="rect">
            <a:avLst/>
          </a:prstGeom>
          <a:noFill/>
        </p:spPr>
        <p:txBody>
          <a:bodyPr wrap="square" rtlCol="0">
            <a:spAutoFit/>
          </a:bodyPr>
          <a:lstStyle/>
          <a:p>
            <a:r>
              <a:rPr lang="pt-BR" sz="2400" dirty="0" err="1">
                <a:latin typeface="Athelas" panose="02000503000000020003" pitchFamily="2" charset="77"/>
              </a:rPr>
              <a:t>After</a:t>
            </a:r>
            <a:endParaRPr lang="pt-BR" sz="2400" dirty="0">
              <a:latin typeface="Athelas" panose="02000503000000020003" pitchFamily="2" charset="77"/>
            </a:endParaRPr>
          </a:p>
        </p:txBody>
      </p:sp>
    </p:spTree>
    <p:extLst>
      <p:ext uri="{BB962C8B-B14F-4D97-AF65-F5344CB8AC3E}">
        <p14:creationId xmlns:p14="http://schemas.microsoft.com/office/powerpoint/2010/main" val="1460549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19A2F56A-40E7-D141-B565-9B5D0C778B89}"/>
              </a:ext>
            </a:extLst>
          </p:cNvPr>
          <p:cNvPicPr>
            <a:picLocks noChangeAspect="1"/>
          </p:cNvPicPr>
          <p:nvPr/>
        </p:nvPicPr>
        <p:blipFill rotWithShape="1">
          <a:blip r:embed="rId2"/>
          <a:srcRect b="10465"/>
          <a:stretch/>
        </p:blipFill>
        <p:spPr>
          <a:xfrm>
            <a:off x="2030265" y="0"/>
            <a:ext cx="5085113" cy="5143500"/>
          </a:xfrm>
          <a:prstGeom prst="rect">
            <a:avLst/>
          </a:prstGeom>
        </p:spPr>
      </p:pic>
    </p:spTree>
    <p:extLst>
      <p:ext uri="{BB962C8B-B14F-4D97-AF65-F5344CB8AC3E}">
        <p14:creationId xmlns:p14="http://schemas.microsoft.com/office/powerpoint/2010/main" val="369200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6C8A6060-E172-1B44-90BE-A6C7CA2D6D3B}"/>
              </a:ext>
            </a:extLst>
          </p:cNvPr>
          <p:cNvPicPr>
            <a:picLocks noChangeAspect="1"/>
          </p:cNvPicPr>
          <p:nvPr/>
        </p:nvPicPr>
        <p:blipFill rotWithShape="1">
          <a:blip r:embed="rId2"/>
          <a:srcRect b="10256"/>
          <a:stretch/>
        </p:blipFill>
        <p:spPr>
          <a:xfrm>
            <a:off x="2125958" y="0"/>
            <a:ext cx="5073221" cy="5143500"/>
          </a:xfrm>
          <a:prstGeom prst="rect">
            <a:avLst/>
          </a:prstGeom>
        </p:spPr>
      </p:pic>
    </p:spTree>
    <p:extLst>
      <p:ext uri="{BB962C8B-B14F-4D97-AF65-F5344CB8AC3E}">
        <p14:creationId xmlns:p14="http://schemas.microsoft.com/office/powerpoint/2010/main" val="3008546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EA982-9555-D54A-86BC-026FCF6EE617}"/>
              </a:ext>
            </a:extLst>
          </p:cNvPr>
          <p:cNvSpPr>
            <a:spLocks noGrp="1"/>
          </p:cNvSpPr>
          <p:nvPr>
            <p:ph type="title"/>
          </p:nvPr>
        </p:nvSpPr>
        <p:spPr/>
        <p:txBody>
          <a:bodyPr/>
          <a:lstStyle/>
          <a:p>
            <a:r>
              <a:rPr lang="pt-BR" dirty="0">
                <a:latin typeface="Athelas" panose="02000503000000020003" pitchFamily="2" charset="77"/>
              </a:rPr>
              <a:t>Medical </a:t>
            </a:r>
            <a:r>
              <a:rPr lang="pt-BR" dirty="0" err="1">
                <a:latin typeface="Athelas" panose="02000503000000020003" pitchFamily="2" charset="77"/>
              </a:rPr>
              <a:t>History</a:t>
            </a:r>
            <a:endParaRPr lang="pt-BR" dirty="0">
              <a:latin typeface="Athelas" panose="02000503000000020003" pitchFamily="2" charset="77"/>
            </a:endParaRPr>
          </a:p>
        </p:txBody>
      </p:sp>
      <p:sp>
        <p:nvSpPr>
          <p:cNvPr id="3" name="Espaço Reservado para Conteúdo 2">
            <a:extLst>
              <a:ext uri="{FF2B5EF4-FFF2-40B4-BE49-F238E27FC236}">
                <a16:creationId xmlns:a16="http://schemas.microsoft.com/office/drawing/2014/main" id="{F7E45A5C-F214-9746-B283-BEF509FAB3BD}"/>
              </a:ext>
            </a:extLst>
          </p:cNvPr>
          <p:cNvSpPr>
            <a:spLocks noGrp="1"/>
          </p:cNvSpPr>
          <p:nvPr>
            <p:ph idx="1"/>
          </p:nvPr>
        </p:nvSpPr>
        <p:spPr>
          <a:xfrm>
            <a:off x="628650" y="1463347"/>
            <a:ext cx="7886700" cy="3263504"/>
          </a:xfrm>
        </p:spPr>
        <p:txBody>
          <a:bodyPr>
            <a:normAutofit/>
          </a:bodyPr>
          <a:lstStyle/>
          <a:p>
            <a:pPr algn="just"/>
            <a:r>
              <a:rPr lang="en-US" dirty="0">
                <a:latin typeface="Seravek Light" panose="020B0503040000020004" pitchFamily="34" charset="0"/>
              </a:rPr>
              <a:t>Male, 57 years old, white</a:t>
            </a:r>
          </a:p>
          <a:p>
            <a:pPr algn="just"/>
            <a:endParaRPr lang="en-US" dirty="0">
              <a:latin typeface="Seravek Light" panose="020B0503040000020004" pitchFamily="34" charset="0"/>
            </a:endParaRPr>
          </a:p>
          <a:p>
            <a:pPr algn="just"/>
            <a:r>
              <a:rPr lang="en-US" dirty="0">
                <a:latin typeface="Seravek Light" panose="020B0503040000020004" pitchFamily="34" charset="0"/>
              </a:rPr>
              <a:t>Low visual acuity in both eyes for four days</a:t>
            </a:r>
          </a:p>
          <a:p>
            <a:pPr algn="just"/>
            <a:endParaRPr lang="en-US" dirty="0">
              <a:latin typeface="Seravek" panose="020B0503040000020004" pitchFamily="34" charset="0"/>
            </a:endParaRPr>
          </a:p>
          <a:p>
            <a:pPr marL="0" indent="0">
              <a:buNone/>
            </a:pPr>
            <a:endParaRPr lang="pt-BR" dirty="0">
              <a:latin typeface="Seravek ExtraLight" panose="020B0503040000020004" pitchFamily="34" charset="0"/>
            </a:endParaRPr>
          </a:p>
        </p:txBody>
      </p:sp>
    </p:spTree>
    <p:extLst>
      <p:ext uri="{BB962C8B-B14F-4D97-AF65-F5344CB8AC3E}">
        <p14:creationId xmlns:p14="http://schemas.microsoft.com/office/powerpoint/2010/main" val="1563817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04AD353E-5F62-FA4D-93B4-271D5BA73AFE}"/>
              </a:ext>
            </a:extLst>
          </p:cNvPr>
          <p:cNvPicPr>
            <a:picLocks noChangeAspect="1"/>
          </p:cNvPicPr>
          <p:nvPr/>
        </p:nvPicPr>
        <p:blipFill rotWithShape="1">
          <a:blip r:embed="rId2"/>
          <a:srcRect b="16104"/>
          <a:stretch/>
        </p:blipFill>
        <p:spPr>
          <a:xfrm>
            <a:off x="1010093" y="1064807"/>
            <a:ext cx="7357931" cy="2906454"/>
          </a:xfrm>
          <a:prstGeom prst="rect">
            <a:avLst/>
          </a:prstGeom>
        </p:spPr>
      </p:pic>
    </p:spTree>
    <p:extLst>
      <p:ext uri="{BB962C8B-B14F-4D97-AF65-F5344CB8AC3E}">
        <p14:creationId xmlns:p14="http://schemas.microsoft.com/office/powerpoint/2010/main" val="4010744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92A6181D-B727-0348-AFEA-856879D2741F}"/>
              </a:ext>
            </a:extLst>
          </p:cNvPr>
          <p:cNvPicPr>
            <a:picLocks noChangeAspect="1"/>
          </p:cNvPicPr>
          <p:nvPr/>
        </p:nvPicPr>
        <p:blipFill rotWithShape="1">
          <a:blip r:embed="rId2"/>
          <a:srcRect b="15363"/>
          <a:stretch/>
        </p:blipFill>
        <p:spPr>
          <a:xfrm>
            <a:off x="1121735" y="1096704"/>
            <a:ext cx="7293522" cy="2906454"/>
          </a:xfrm>
          <a:prstGeom prst="rect">
            <a:avLst/>
          </a:prstGeom>
        </p:spPr>
      </p:pic>
    </p:spTree>
    <p:extLst>
      <p:ext uri="{BB962C8B-B14F-4D97-AF65-F5344CB8AC3E}">
        <p14:creationId xmlns:p14="http://schemas.microsoft.com/office/powerpoint/2010/main" val="2497151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AEA982-9555-D54A-86BC-026FCF6EE617}"/>
              </a:ext>
            </a:extLst>
          </p:cNvPr>
          <p:cNvSpPr>
            <a:spLocks noGrp="1"/>
          </p:cNvSpPr>
          <p:nvPr>
            <p:ph type="title"/>
          </p:nvPr>
        </p:nvSpPr>
        <p:spPr/>
        <p:txBody>
          <a:bodyPr/>
          <a:lstStyle/>
          <a:p>
            <a:r>
              <a:rPr lang="pt-BR" dirty="0">
                <a:latin typeface="Athelas" panose="02000503000000020003" pitchFamily="2" charset="77"/>
              </a:rPr>
              <a:t>Medical </a:t>
            </a:r>
            <a:r>
              <a:rPr lang="pt-BR" dirty="0" err="1">
                <a:latin typeface="Athelas" panose="02000503000000020003" pitchFamily="2" charset="77"/>
              </a:rPr>
              <a:t>History</a:t>
            </a:r>
            <a:endParaRPr lang="pt-BR" dirty="0">
              <a:latin typeface="Athelas" panose="02000503000000020003" pitchFamily="2" charset="77"/>
            </a:endParaRPr>
          </a:p>
        </p:txBody>
      </p:sp>
      <p:sp>
        <p:nvSpPr>
          <p:cNvPr id="3" name="Espaço Reservado para Conteúdo 2">
            <a:extLst>
              <a:ext uri="{FF2B5EF4-FFF2-40B4-BE49-F238E27FC236}">
                <a16:creationId xmlns:a16="http://schemas.microsoft.com/office/drawing/2014/main" id="{F7E45A5C-F214-9746-B283-BEF509FAB3BD}"/>
              </a:ext>
            </a:extLst>
          </p:cNvPr>
          <p:cNvSpPr>
            <a:spLocks noGrp="1"/>
          </p:cNvSpPr>
          <p:nvPr>
            <p:ph idx="1"/>
          </p:nvPr>
        </p:nvSpPr>
        <p:spPr>
          <a:xfrm>
            <a:off x="628650" y="1268016"/>
            <a:ext cx="7886700" cy="3263504"/>
          </a:xfrm>
        </p:spPr>
        <p:txBody>
          <a:bodyPr>
            <a:normAutofit fontScale="92500" lnSpcReduction="10000"/>
          </a:bodyPr>
          <a:lstStyle/>
          <a:p>
            <a:pPr marL="0" indent="0" algn="just">
              <a:buNone/>
            </a:pPr>
            <a:endParaRPr lang="en-US" dirty="0">
              <a:latin typeface="Seravek" panose="020B0503040000020004" pitchFamily="34" charset="0"/>
            </a:endParaRPr>
          </a:p>
          <a:p>
            <a:r>
              <a:rPr lang="en-US" b="1" dirty="0">
                <a:latin typeface="Seravek Light" panose="020B0503040000020004" pitchFamily="34" charset="0"/>
              </a:rPr>
              <a:t>History of present illness: </a:t>
            </a:r>
            <a:r>
              <a:rPr lang="en-US" dirty="0">
                <a:latin typeface="Seravek Light" panose="020B0503040000020004" pitchFamily="34" charset="0"/>
              </a:rPr>
              <a:t>Four days ago, progressive onset of low visual acuity in both eyes, worse in the right eye, not associated to pain. No history of ocular trauma.</a:t>
            </a:r>
          </a:p>
          <a:p>
            <a:endParaRPr lang="en-US" dirty="0">
              <a:latin typeface="Seravek Light" panose="020B0503040000020004" pitchFamily="34" charset="0"/>
            </a:endParaRPr>
          </a:p>
          <a:p>
            <a:r>
              <a:rPr lang="en-US" b="1" dirty="0">
                <a:latin typeface="Seravek Light" panose="020B0503040000020004" pitchFamily="34" charset="0"/>
              </a:rPr>
              <a:t>Past Medical History</a:t>
            </a:r>
            <a:r>
              <a:rPr lang="en-US" dirty="0">
                <a:latin typeface="Seravek Light" panose="020B0503040000020004" pitchFamily="34" charset="0"/>
              </a:rPr>
              <a:t>: Hadn’t been to any medical appointments in many years. Had begun treating lower urinary tract infection with ceftriaxone four days ago (symptoms of dysuria, fever and altered mental status) in another service.</a:t>
            </a:r>
          </a:p>
          <a:p>
            <a:endParaRPr lang="en-US" dirty="0">
              <a:latin typeface="Seravek Light" panose="020B0503040000020004" pitchFamily="34" charset="0"/>
            </a:endParaRPr>
          </a:p>
          <a:p>
            <a:r>
              <a:rPr lang="en-US" b="1" dirty="0">
                <a:latin typeface="Seravek Light" panose="020B0503040000020004" pitchFamily="34" charset="0"/>
              </a:rPr>
              <a:t>Past Ophthalmologic History: </a:t>
            </a:r>
            <a:r>
              <a:rPr lang="en-US" dirty="0">
                <a:latin typeface="Seravek Light" panose="020B0503040000020004" pitchFamily="34" charset="0"/>
              </a:rPr>
              <a:t>Unremarkable</a:t>
            </a:r>
          </a:p>
          <a:p>
            <a:endParaRPr lang="pt-BR" dirty="0">
              <a:latin typeface="Seravek ExtraLight" panose="020B0503040000020004" pitchFamily="34" charset="0"/>
            </a:endParaRPr>
          </a:p>
        </p:txBody>
      </p:sp>
    </p:spTree>
    <p:extLst>
      <p:ext uri="{BB962C8B-B14F-4D97-AF65-F5344CB8AC3E}">
        <p14:creationId xmlns:p14="http://schemas.microsoft.com/office/powerpoint/2010/main" val="2007534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1D802A-7FC1-324D-B87C-8440F849CB16}"/>
              </a:ext>
            </a:extLst>
          </p:cNvPr>
          <p:cNvSpPr>
            <a:spLocks noGrp="1"/>
          </p:cNvSpPr>
          <p:nvPr>
            <p:ph type="title"/>
          </p:nvPr>
        </p:nvSpPr>
        <p:spPr/>
        <p:txBody>
          <a:bodyPr/>
          <a:lstStyle/>
          <a:p>
            <a:r>
              <a:rPr lang="pt-BR" dirty="0" err="1">
                <a:latin typeface="Athelas" panose="02000503000000020003" pitchFamily="2" charset="77"/>
              </a:rPr>
              <a:t>Ophthalmologic</a:t>
            </a:r>
            <a:r>
              <a:rPr lang="pt-BR" dirty="0">
                <a:latin typeface="Athelas" panose="02000503000000020003" pitchFamily="2" charset="77"/>
              </a:rPr>
              <a:t> </a:t>
            </a:r>
            <a:r>
              <a:rPr lang="pt-BR" dirty="0" err="1">
                <a:latin typeface="Athelas" panose="02000503000000020003" pitchFamily="2" charset="77"/>
              </a:rPr>
              <a:t>exam</a:t>
            </a:r>
            <a:endParaRPr lang="pt-BR" dirty="0">
              <a:latin typeface="Athelas" panose="02000503000000020003" pitchFamily="2" charset="77"/>
            </a:endParaRPr>
          </a:p>
        </p:txBody>
      </p:sp>
      <p:graphicFrame>
        <p:nvGraphicFramePr>
          <p:cNvPr id="4" name="Espaço Reservado para Conteúdo 3">
            <a:extLst>
              <a:ext uri="{FF2B5EF4-FFF2-40B4-BE49-F238E27FC236}">
                <a16:creationId xmlns:a16="http://schemas.microsoft.com/office/drawing/2014/main" id="{5BAEB46A-BF20-CB41-B851-90B14BFA1763}"/>
              </a:ext>
            </a:extLst>
          </p:cNvPr>
          <p:cNvGraphicFramePr>
            <a:graphicFrameLocks noGrp="1"/>
          </p:cNvGraphicFramePr>
          <p:nvPr>
            <p:ph idx="1"/>
            <p:extLst>
              <p:ext uri="{D42A27DB-BD31-4B8C-83A1-F6EECF244321}">
                <p14:modId xmlns:p14="http://schemas.microsoft.com/office/powerpoint/2010/main" val="1998634174"/>
              </p:ext>
            </p:extLst>
          </p:nvPr>
        </p:nvGraphicFramePr>
        <p:xfrm>
          <a:off x="628649" y="1801018"/>
          <a:ext cx="7688500" cy="2078691"/>
        </p:xfrm>
        <a:graphic>
          <a:graphicData uri="http://schemas.openxmlformats.org/drawingml/2006/table">
            <a:tbl>
              <a:tblPr firstRow="1" bandRow="1">
                <a:tableStyleId>{073A0DAA-6AF3-43AB-8588-CEC1D06C72B9}</a:tableStyleId>
              </a:tblPr>
              <a:tblGrid>
                <a:gridCol w="1434675">
                  <a:extLst>
                    <a:ext uri="{9D8B030D-6E8A-4147-A177-3AD203B41FA5}">
                      <a16:colId xmlns:a16="http://schemas.microsoft.com/office/drawing/2014/main" val="4074773440"/>
                    </a:ext>
                  </a:extLst>
                </a:gridCol>
                <a:gridCol w="3142130">
                  <a:extLst>
                    <a:ext uri="{9D8B030D-6E8A-4147-A177-3AD203B41FA5}">
                      <a16:colId xmlns:a16="http://schemas.microsoft.com/office/drawing/2014/main" val="663967084"/>
                    </a:ext>
                  </a:extLst>
                </a:gridCol>
                <a:gridCol w="3111695">
                  <a:extLst>
                    <a:ext uri="{9D8B030D-6E8A-4147-A177-3AD203B41FA5}">
                      <a16:colId xmlns:a16="http://schemas.microsoft.com/office/drawing/2014/main" val="680295615"/>
                    </a:ext>
                  </a:extLst>
                </a:gridCol>
              </a:tblGrid>
              <a:tr h="426197">
                <a:tc>
                  <a:txBody>
                    <a:bodyPr/>
                    <a:lstStyle/>
                    <a:p>
                      <a:endParaRPr lang="pt-BR" sz="1000" dirty="0"/>
                    </a:p>
                  </a:txBody>
                  <a:tcPr marL="68580" marR="68580" marT="34290" marB="34290">
                    <a:solidFill>
                      <a:schemeClr val="bg1">
                        <a:lumMod val="75000"/>
                        <a:lumOff val="25000"/>
                      </a:schemeClr>
                    </a:solidFill>
                  </a:tcPr>
                </a:tc>
                <a:tc>
                  <a:txBody>
                    <a:bodyPr/>
                    <a:lstStyle/>
                    <a:p>
                      <a:pPr algn="ctr"/>
                      <a:r>
                        <a:rPr lang="pt-BR" sz="1600" dirty="0" err="1"/>
                        <a:t>Right</a:t>
                      </a:r>
                      <a:r>
                        <a:rPr lang="pt-BR" sz="1600" dirty="0"/>
                        <a:t> </a:t>
                      </a:r>
                      <a:r>
                        <a:rPr lang="pt-BR" sz="1600" dirty="0" err="1"/>
                        <a:t>Eye</a:t>
                      </a:r>
                      <a:endParaRPr lang="pt-BR" sz="1600" dirty="0"/>
                    </a:p>
                  </a:txBody>
                  <a:tcPr marL="68580" marR="68580" marT="34290" marB="34290">
                    <a:solidFill>
                      <a:schemeClr val="bg1">
                        <a:lumMod val="75000"/>
                        <a:lumOff val="25000"/>
                      </a:schemeClr>
                    </a:solidFill>
                  </a:tcPr>
                </a:tc>
                <a:tc>
                  <a:txBody>
                    <a:bodyPr/>
                    <a:lstStyle/>
                    <a:p>
                      <a:pPr algn="ctr"/>
                      <a:r>
                        <a:rPr lang="pt-BR" sz="1600" dirty="0" err="1"/>
                        <a:t>Left</a:t>
                      </a:r>
                      <a:r>
                        <a:rPr lang="pt-BR" sz="1600" dirty="0"/>
                        <a:t> </a:t>
                      </a:r>
                      <a:r>
                        <a:rPr lang="pt-BR" sz="1600" dirty="0" err="1"/>
                        <a:t>Eye</a:t>
                      </a:r>
                      <a:endParaRPr lang="pt-BR" sz="1600" dirty="0"/>
                    </a:p>
                  </a:txBody>
                  <a:tcPr marL="68580" marR="68580" marT="34290" marB="34290">
                    <a:solidFill>
                      <a:schemeClr val="bg1">
                        <a:lumMod val="75000"/>
                        <a:lumOff val="25000"/>
                      </a:schemeClr>
                    </a:solidFill>
                  </a:tcPr>
                </a:tc>
                <a:extLst>
                  <a:ext uri="{0D108BD9-81ED-4DB2-BD59-A6C34878D82A}">
                    <a16:rowId xmlns:a16="http://schemas.microsoft.com/office/drawing/2014/main" val="3581049167"/>
                  </a:ext>
                </a:extLst>
              </a:tr>
              <a:tr h="426197">
                <a:tc>
                  <a:txBody>
                    <a:bodyPr/>
                    <a:lstStyle/>
                    <a:p>
                      <a:pPr algn="ctr"/>
                      <a:r>
                        <a:rPr lang="pt-BR" sz="1600" dirty="0"/>
                        <a:t>Visual </a:t>
                      </a:r>
                      <a:r>
                        <a:rPr lang="pt-BR" sz="1600" dirty="0" err="1"/>
                        <a:t>Acuity</a:t>
                      </a:r>
                      <a:endParaRPr lang="pt-BR" sz="1600" dirty="0"/>
                    </a:p>
                  </a:txBody>
                  <a:tcPr marL="68580" marR="68580" marT="34290" marB="34290"/>
                </a:tc>
                <a:tc>
                  <a:txBody>
                    <a:bodyPr/>
                    <a:lstStyle/>
                    <a:p>
                      <a:pPr algn="ctr"/>
                      <a:r>
                        <a:rPr lang="pt-BR" sz="1600" dirty="0" err="1"/>
                        <a:t>Counting</a:t>
                      </a:r>
                      <a:r>
                        <a:rPr lang="pt-BR" sz="1600" dirty="0"/>
                        <a:t> </a:t>
                      </a:r>
                      <a:r>
                        <a:rPr lang="pt-BR" sz="1600" dirty="0" err="1"/>
                        <a:t>fingers</a:t>
                      </a:r>
                      <a:r>
                        <a:rPr lang="pt-BR" sz="1600" dirty="0"/>
                        <a:t> </a:t>
                      </a:r>
                      <a:r>
                        <a:rPr lang="pt-BR" sz="1600" dirty="0" err="1"/>
                        <a:t>at</a:t>
                      </a:r>
                      <a:r>
                        <a:rPr lang="pt-BR" sz="1600" dirty="0"/>
                        <a:t> 1 meter</a:t>
                      </a:r>
                    </a:p>
                  </a:txBody>
                  <a:tcPr marL="68580" marR="68580" marT="34290" marB="34290"/>
                </a:tc>
                <a:tc>
                  <a:txBody>
                    <a:bodyPr/>
                    <a:lstStyle/>
                    <a:p>
                      <a:pPr algn="ctr"/>
                      <a:r>
                        <a:rPr lang="pt-BR" sz="1600" dirty="0"/>
                        <a:t>20/200</a:t>
                      </a:r>
                    </a:p>
                  </a:txBody>
                  <a:tcPr marL="68580" marR="68580" marT="34290" marB="34290"/>
                </a:tc>
                <a:extLst>
                  <a:ext uri="{0D108BD9-81ED-4DB2-BD59-A6C34878D82A}">
                    <a16:rowId xmlns:a16="http://schemas.microsoft.com/office/drawing/2014/main" val="614122604"/>
                  </a:ext>
                </a:extLst>
              </a:tr>
              <a:tr h="577992">
                <a:tc>
                  <a:txBody>
                    <a:bodyPr/>
                    <a:lstStyle/>
                    <a:p>
                      <a:pPr algn="ctr"/>
                      <a:r>
                        <a:rPr lang="pt-BR" sz="1600" dirty="0"/>
                        <a:t>Anterior </a:t>
                      </a:r>
                      <a:r>
                        <a:rPr lang="pt-BR" sz="1600" dirty="0" err="1"/>
                        <a:t>Biomicroscopy</a:t>
                      </a:r>
                      <a:endParaRPr lang="pt-BR" sz="1600" dirty="0"/>
                    </a:p>
                  </a:txBody>
                  <a:tcPr marL="68580" marR="68580" marT="34290" marB="34290"/>
                </a:tc>
                <a:tc>
                  <a:txBody>
                    <a:bodyPr/>
                    <a:lstStyle/>
                    <a:p>
                      <a:pPr algn="ctr"/>
                      <a:r>
                        <a:rPr lang="pt-BR" sz="1600" dirty="0" err="1"/>
                        <a:t>Conjunctival</a:t>
                      </a:r>
                      <a:r>
                        <a:rPr lang="pt-BR" sz="1600" dirty="0"/>
                        <a:t> </a:t>
                      </a:r>
                      <a:r>
                        <a:rPr lang="pt-BR" sz="1600" dirty="0" err="1"/>
                        <a:t>hyperemia</a:t>
                      </a:r>
                      <a:r>
                        <a:rPr lang="pt-BR" sz="1600" dirty="0"/>
                        <a:t> 1+, </a:t>
                      </a:r>
                      <a:r>
                        <a:rPr lang="pt-BR" sz="1600" dirty="0" err="1"/>
                        <a:t>clear</a:t>
                      </a:r>
                      <a:r>
                        <a:rPr lang="pt-BR" sz="1600" dirty="0"/>
                        <a:t> </a:t>
                      </a:r>
                      <a:r>
                        <a:rPr lang="pt-BR" sz="1600" dirty="0" err="1"/>
                        <a:t>cornea</a:t>
                      </a:r>
                      <a:r>
                        <a:rPr lang="pt-BR" sz="1600" dirty="0"/>
                        <a:t>, </a:t>
                      </a:r>
                      <a:r>
                        <a:rPr lang="pt-BR" sz="1600" dirty="0" err="1"/>
                        <a:t>hypopyon</a:t>
                      </a:r>
                      <a:r>
                        <a:rPr lang="pt-BR" sz="1600" dirty="0"/>
                        <a:t> &lt; 1mm, AC </a:t>
                      </a:r>
                      <a:r>
                        <a:rPr lang="pt-BR" sz="1600" dirty="0" err="1"/>
                        <a:t>cells</a:t>
                      </a:r>
                      <a:r>
                        <a:rPr lang="pt-BR" sz="1600" dirty="0"/>
                        <a:t> 1+, </a:t>
                      </a:r>
                      <a:r>
                        <a:rPr lang="pt-BR" sz="1600" dirty="0" err="1"/>
                        <a:t>phakic</a:t>
                      </a:r>
                      <a:r>
                        <a:rPr lang="pt-BR" sz="1600" dirty="0"/>
                        <a:t> </a:t>
                      </a:r>
                    </a:p>
                  </a:txBody>
                  <a:tcPr marL="68580" marR="68580" marT="34290" marB="34290"/>
                </a:tc>
                <a:tc>
                  <a:txBody>
                    <a:bodyPr/>
                    <a:lstStyle/>
                    <a:p>
                      <a:pPr algn="ctr"/>
                      <a:r>
                        <a:rPr lang="pt-BR" sz="1600" dirty="0" err="1"/>
                        <a:t>Conjunctival</a:t>
                      </a:r>
                      <a:r>
                        <a:rPr lang="pt-BR" sz="1600" dirty="0"/>
                        <a:t> </a:t>
                      </a:r>
                      <a:r>
                        <a:rPr lang="pt-BR" sz="1600" dirty="0" err="1"/>
                        <a:t>hyperemia</a:t>
                      </a:r>
                      <a:r>
                        <a:rPr lang="pt-BR" sz="1600" dirty="0"/>
                        <a:t> 1+, </a:t>
                      </a:r>
                      <a:r>
                        <a:rPr lang="pt-BR" sz="1600" dirty="0" err="1"/>
                        <a:t>clear</a:t>
                      </a:r>
                      <a:r>
                        <a:rPr lang="pt-BR" sz="1600" dirty="0"/>
                        <a:t> </a:t>
                      </a:r>
                      <a:r>
                        <a:rPr lang="pt-BR" sz="1600" dirty="0" err="1"/>
                        <a:t>cornea</a:t>
                      </a:r>
                      <a:r>
                        <a:rPr lang="pt-BR" sz="1600" dirty="0"/>
                        <a:t>, </a:t>
                      </a:r>
                      <a:r>
                        <a:rPr lang="pt-BR" sz="1600" dirty="0" err="1"/>
                        <a:t>hypopyon</a:t>
                      </a:r>
                      <a:r>
                        <a:rPr lang="pt-BR" sz="1600" dirty="0"/>
                        <a:t> &lt; 1mm, AC </a:t>
                      </a:r>
                      <a:r>
                        <a:rPr lang="pt-BR" sz="1600" dirty="0" err="1"/>
                        <a:t>cells</a:t>
                      </a:r>
                      <a:r>
                        <a:rPr lang="pt-BR" sz="1600" dirty="0"/>
                        <a:t> 1+, </a:t>
                      </a:r>
                      <a:r>
                        <a:rPr lang="pt-BR" sz="1600" dirty="0" err="1"/>
                        <a:t>phakic</a:t>
                      </a:r>
                      <a:r>
                        <a:rPr lang="pt-BR" sz="1600" dirty="0"/>
                        <a:t> </a:t>
                      </a:r>
                    </a:p>
                  </a:txBody>
                  <a:tcPr marL="68580" marR="68580" marT="34290" marB="34290"/>
                </a:tc>
                <a:extLst>
                  <a:ext uri="{0D108BD9-81ED-4DB2-BD59-A6C34878D82A}">
                    <a16:rowId xmlns:a16="http://schemas.microsoft.com/office/drawing/2014/main" val="3416180782"/>
                  </a:ext>
                </a:extLst>
              </a:tr>
              <a:tr h="426197">
                <a:tc>
                  <a:txBody>
                    <a:bodyPr/>
                    <a:lstStyle/>
                    <a:p>
                      <a:pPr algn="ctr"/>
                      <a:r>
                        <a:rPr lang="pt-BR" sz="1600" dirty="0"/>
                        <a:t>IOP (mmHg)</a:t>
                      </a:r>
                    </a:p>
                  </a:txBody>
                  <a:tcPr marL="68580" marR="68580" marT="34290" marB="34290"/>
                </a:tc>
                <a:tc>
                  <a:txBody>
                    <a:bodyPr/>
                    <a:lstStyle/>
                    <a:p>
                      <a:pPr algn="ctr"/>
                      <a:r>
                        <a:rPr lang="pt-BR" sz="1600" dirty="0"/>
                        <a:t>22</a:t>
                      </a:r>
                    </a:p>
                  </a:txBody>
                  <a:tcPr marL="68580" marR="68580" marT="34290" marB="34290"/>
                </a:tc>
                <a:tc>
                  <a:txBody>
                    <a:bodyPr/>
                    <a:lstStyle/>
                    <a:p>
                      <a:pPr algn="ctr"/>
                      <a:r>
                        <a:rPr lang="pt-BR" sz="1600" dirty="0"/>
                        <a:t>20</a:t>
                      </a:r>
                    </a:p>
                  </a:txBody>
                  <a:tcPr marL="68580" marR="68580" marT="34290" marB="34290"/>
                </a:tc>
                <a:extLst>
                  <a:ext uri="{0D108BD9-81ED-4DB2-BD59-A6C34878D82A}">
                    <a16:rowId xmlns:a16="http://schemas.microsoft.com/office/drawing/2014/main" val="4231865392"/>
                  </a:ext>
                </a:extLst>
              </a:tr>
            </a:tbl>
          </a:graphicData>
        </a:graphic>
      </p:graphicFrame>
    </p:spTree>
    <p:extLst>
      <p:ext uri="{BB962C8B-B14F-4D97-AF65-F5344CB8AC3E}">
        <p14:creationId xmlns:p14="http://schemas.microsoft.com/office/powerpoint/2010/main" val="330598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396F1175-6A88-5F44-89CA-9D7474183FAC}"/>
              </a:ext>
            </a:extLst>
          </p:cNvPr>
          <p:cNvPicPr>
            <a:picLocks noChangeAspect="1"/>
          </p:cNvPicPr>
          <p:nvPr/>
        </p:nvPicPr>
        <p:blipFill>
          <a:blip r:embed="rId2"/>
          <a:stretch>
            <a:fillRect/>
          </a:stretch>
        </p:blipFill>
        <p:spPr>
          <a:xfrm>
            <a:off x="1858216" y="1"/>
            <a:ext cx="5309066" cy="5137805"/>
          </a:xfrm>
          <a:prstGeom prst="rect">
            <a:avLst/>
          </a:prstGeom>
        </p:spPr>
      </p:pic>
    </p:spTree>
    <p:extLst>
      <p:ext uri="{BB962C8B-B14F-4D97-AF65-F5344CB8AC3E}">
        <p14:creationId xmlns:p14="http://schemas.microsoft.com/office/powerpoint/2010/main" val="4264496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DFAE8055-D669-A241-9710-4C73A09E56EF}"/>
              </a:ext>
            </a:extLst>
          </p:cNvPr>
          <p:cNvPicPr>
            <a:picLocks noChangeAspect="1"/>
          </p:cNvPicPr>
          <p:nvPr/>
        </p:nvPicPr>
        <p:blipFill>
          <a:blip r:embed="rId2"/>
          <a:stretch>
            <a:fillRect/>
          </a:stretch>
        </p:blipFill>
        <p:spPr>
          <a:xfrm>
            <a:off x="1925933" y="0"/>
            <a:ext cx="5353050" cy="5143500"/>
          </a:xfrm>
          <a:prstGeom prst="rect">
            <a:avLst/>
          </a:prstGeom>
        </p:spPr>
      </p:pic>
    </p:spTree>
    <p:extLst>
      <p:ext uri="{BB962C8B-B14F-4D97-AF65-F5344CB8AC3E}">
        <p14:creationId xmlns:p14="http://schemas.microsoft.com/office/powerpoint/2010/main" val="3160025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4AB7609D-52A0-884F-8977-729A17C3F73C}"/>
              </a:ext>
            </a:extLst>
          </p:cNvPr>
          <p:cNvPicPr>
            <a:picLocks noChangeAspect="1"/>
          </p:cNvPicPr>
          <p:nvPr/>
        </p:nvPicPr>
        <p:blipFill>
          <a:blip r:embed="rId2"/>
          <a:stretch>
            <a:fillRect/>
          </a:stretch>
        </p:blipFill>
        <p:spPr>
          <a:xfrm>
            <a:off x="1951408" y="0"/>
            <a:ext cx="5314950" cy="5143500"/>
          </a:xfrm>
          <a:prstGeom prst="rect">
            <a:avLst/>
          </a:prstGeom>
        </p:spPr>
      </p:pic>
    </p:spTree>
    <p:extLst>
      <p:ext uri="{BB962C8B-B14F-4D97-AF65-F5344CB8AC3E}">
        <p14:creationId xmlns:p14="http://schemas.microsoft.com/office/powerpoint/2010/main" val="1805664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492383-D5B6-CC4E-BBA0-86E55AFA4D92}"/>
              </a:ext>
            </a:extLst>
          </p:cNvPr>
          <p:cNvSpPr>
            <a:spLocks noGrp="1"/>
          </p:cNvSpPr>
          <p:nvPr>
            <p:ph type="title"/>
          </p:nvPr>
        </p:nvSpPr>
        <p:spPr/>
        <p:txBody>
          <a:bodyPr/>
          <a:lstStyle/>
          <a:p>
            <a:r>
              <a:rPr lang="pt-BR" dirty="0" err="1">
                <a:latin typeface="Athelas" panose="02000503000000020003" pitchFamily="2" charset="77"/>
              </a:rPr>
              <a:t>Diagnostic</a:t>
            </a:r>
            <a:r>
              <a:rPr lang="pt-BR" dirty="0">
                <a:latin typeface="Athelas" panose="02000503000000020003" pitchFamily="2" charset="77"/>
              </a:rPr>
              <a:t> </a:t>
            </a:r>
            <a:r>
              <a:rPr lang="pt-BR" dirty="0" err="1">
                <a:latin typeface="Athelas" panose="02000503000000020003" pitchFamily="2" charset="77"/>
              </a:rPr>
              <a:t>Hypothesis</a:t>
            </a:r>
            <a:endParaRPr lang="pt-BR" dirty="0">
              <a:latin typeface="Athelas" panose="02000503000000020003" pitchFamily="2" charset="77"/>
            </a:endParaRPr>
          </a:p>
        </p:txBody>
      </p:sp>
      <p:sp>
        <p:nvSpPr>
          <p:cNvPr id="3" name="Espaço Reservado para Conteúdo 2">
            <a:extLst>
              <a:ext uri="{FF2B5EF4-FFF2-40B4-BE49-F238E27FC236}">
                <a16:creationId xmlns:a16="http://schemas.microsoft.com/office/drawing/2014/main" id="{DBC45C0D-E78D-2E49-9B82-200B6B4FBF60}"/>
              </a:ext>
            </a:extLst>
          </p:cNvPr>
          <p:cNvSpPr>
            <a:spLocks noGrp="1"/>
          </p:cNvSpPr>
          <p:nvPr>
            <p:ph idx="1"/>
          </p:nvPr>
        </p:nvSpPr>
        <p:spPr/>
        <p:txBody>
          <a:bodyPr>
            <a:normAutofit lnSpcReduction="10000"/>
          </a:bodyPr>
          <a:lstStyle/>
          <a:p>
            <a:r>
              <a:rPr lang="pt-BR" dirty="0">
                <a:latin typeface="Seravek Light" panose="020B0503040000020004" pitchFamily="34" charset="0"/>
              </a:rPr>
              <a:t>Bilateral </a:t>
            </a:r>
            <a:r>
              <a:rPr lang="pt-BR" dirty="0" err="1">
                <a:latin typeface="Seravek Light" panose="020B0503040000020004" pitchFamily="34" charset="0"/>
              </a:rPr>
              <a:t>panuveitis</a:t>
            </a:r>
            <a:r>
              <a:rPr lang="pt-BR" dirty="0">
                <a:latin typeface="Seravek Light" panose="020B0503040000020004" pitchFamily="34" charset="0"/>
              </a:rPr>
              <a:t> </a:t>
            </a:r>
          </a:p>
          <a:p>
            <a:pPr lvl="1"/>
            <a:r>
              <a:rPr lang="pt-BR" dirty="0" err="1">
                <a:latin typeface="Seravek Light" panose="020B0503040000020004" pitchFamily="34" charset="0"/>
              </a:rPr>
              <a:t>Infectious</a:t>
            </a:r>
            <a:r>
              <a:rPr lang="pt-BR" dirty="0">
                <a:latin typeface="Seravek Light" panose="020B0503040000020004" pitchFamily="34" charset="0"/>
              </a:rPr>
              <a:t> </a:t>
            </a:r>
          </a:p>
          <a:p>
            <a:pPr lvl="2"/>
            <a:r>
              <a:rPr lang="pt-BR" dirty="0" err="1">
                <a:latin typeface="Seravek Light" panose="020B0503040000020004" pitchFamily="34" charset="0"/>
              </a:rPr>
              <a:t>Tuberculosis</a:t>
            </a:r>
            <a:endParaRPr lang="pt-BR" dirty="0">
              <a:latin typeface="Seravek Light" panose="020B0503040000020004" pitchFamily="34" charset="0"/>
            </a:endParaRPr>
          </a:p>
          <a:p>
            <a:pPr lvl="2"/>
            <a:r>
              <a:rPr lang="pt-BR" dirty="0" err="1">
                <a:latin typeface="Seravek Light" panose="020B0503040000020004" pitchFamily="34" charset="0"/>
              </a:rPr>
              <a:t>Syphilis</a:t>
            </a:r>
            <a:endParaRPr lang="pt-BR" dirty="0">
              <a:latin typeface="Seravek Light" panose="020B0503040000020004" pitchFamily="34" charset="0"/>
            </a:endParaRPr>
          </a:p>
          <a:p>
            <a:pPr lvl="2"/>
            <a:r>
              <a:rPr lang="pt-BR" dirty="0" err="1">
                <a:latin typeface="Seravek Light" panose="020B0503040000020004" pitchFamily="34" charset="0"/>
              </a:rPr>
              <a:t>Toxoplasmosis</a:t>
            </a:r>
            <a:endParaRPr lang="pt-BR" dirty="0">
              <a:latin typeface="Seravek Light" panose="020B0503040000020004" pitchFamily="34" charset="0"/>
            </a:endParaRPr>
          </a:p>
          <a:p>
            <a:pPr lvl="2"/>
            <a:r>
              <a:rPr lang="pt-BR" dirty="0" err="1">
                <a:latin typeface="Seravek Light" panose="020B0503040000020004" pitchFamily="34" charset="0"/>
              </a:rPr>
              <a:t>Cytomegalovirus</a:t>
            </a:r>
            <a:endParaRPr lang="pt-BR" dirty="0">
              <a:latin typeface="Seravek Light" panose="020B0503040000020004" pitchFamily="34" charset="0"/>
            </a:endParaRPr>
          </a:p>
          <a:p>
            <a:pPr lvl="2"/>
            <a:r>
              <a:rPr lang="pt-BR" dirty="0">
                <a:latin typeface="Seravek Light" panose="020B0503040000020004" pitchFamily="34" charset="0"/>
              </a:rPr>
              <a:t>Bilateral </a:t>
            </a:r>
            <a:r>
              <a:rPr lang="pt-BR" dirty="0" err="1">
                <a:latin typeface="Seravek Light" panose="020B0503040000020004" pitchFamily="34" charset="0"/>
              </a:rPr>
              <a:t>Endophthalmitis</a:t>
            </a:r>
            <a:endParaRPr lang="pt-BR" dirty="0">
              <a:latin typeface="Seravek Light" panose="020B0503040000020004" pitchFamily="34" charset="0"/>
            </a:endParaRPr>
          </a:p>
          <a:p>
            <a:pPr lvl="1"/>
            <a:r>
              <a:rPr lang="pt-BR" dirty="0" err="1">
                <a:latin typeface="Seravek Light" panose="020B0503040000020004" pitchFamily="34" charset="0"/>
              </a:rPr>
              <a:t>Neoplasic</a:t>
            </a:r>
            <a:r>
              <a:rPr lang="pt-BR" dirty="0">
                <a:latin typeface="Seravek Light" panose="020B0503040000020004" pitchFamily="34" charset="0"/>
              </a:rPr>
              <a:t> </a:t>
            </a:r>
          </a:p>
          <a:p>
            <a:pPr lvl="2"/>
            <a:r>
              <a:rPr lang="pt-BR" dirty="0" err="1">
                <a:latin typeface="Seravek Light" panose="020B0503040000020004" pitchFamily="34" charset="0"/>
              </a:rPr>
              <a:t>Metastasis</a:t>
            </a:r>
            <a:endParaRPr lang="pt-BR" dirty="0">
              <a:latin typeface="Seravek Light" panose="020B0503040000020004" pitchFamily="34" charset="0"/>
            </a:endParaRPr>
          </a:p>
          <a:p>
            <a:pPr lvl="2"/>
            <a:r>
              <a:rPr lang="pt-BR" dirty="0" err="1">
                <a:latin typeface="Seravek Light" panose="020B0503040000020004" pitchFamily="34" charset="0"/>
              </a:rPr>
              <a:t>Retinal</a:t>
            </a:r>
            <a:r>
              <a:rPr lang="pt-BR" dirty="0">
                <a:latin typeface="Seravek Light" panose="020B0503040000020004" pitchFamily="34" charset="0"/>
              </a:rPr>
              <a:t> </a:t>
            </a:r>
            <a:r>
              <a:rPr lang="pt-BR" dirty="0" err="1">
                <a:latin typeface="Seravek Light" panose="020B0503040000020004" pitchFamily="34" charset="0"/>
              </a:rPr>
              <a:t>Vasoproliferative</a:t>
            </a:r>
            <a:r>
              <a:rPr lang="pt-BR" dirty="0">
                <a:latin typeface="Seravek Light" panose="020B0503040000020004" pitchFamily="34" charset="0"/>
              </a:rPr>
              <a:t> tumor</a:t>
            </a:r>
          </a:p>
          <a:p>
            <a:pPr lvl="2"/>
            <a:r>
              <a:rPr lang="pt-BR" dirty="0">
                <a:latin typeface="Seravek Light" panose="020B0503040000020004" pitchFamily="34" charset="0"/>
              </a:rPr>
              <a:t>Central </a:t>
            </a:r>
            <a:r>
              <a:rPr lang="pt-BR" dirty="0" err="1">
                <a:latin typeface="Seravek Light" panose="020B0503040000020004" pitchFamily="34" charset="0"/>
              </a:rPr>
              <a:t>Nervous</a:t>
            </a:r>
            <a:r>
              <a:rPr lang="pt-BR" dirty="0">
                <a:latin typeface="Seravek Light" panose="020B0503040000020004" pitchFamily="34" charset="0"/>
              </a:rPr>
              <a:t> System </a:t>
            </a:r>
            <a:r>
              <a:rPr lang="pt-BR" dirty="0" err="1">
                <a:latin typeface="Seravek Light" panose="020B0503040000020004" pitchFamily="34" charset="0"/>
              </a:rPr>
              <a:t>Lymphoma</a:t>
            </a:r>
            <a:endParaRPr lang="pt-BR" dirty="0">
              <a:latin typeface="Seravek Light" panose="020B0503040000020004" pitchFamily="34" charset="0"/>
            </a:endParaRPr>
          </a:p>
          <a:p>
            <a:pPr lvl="2"/>
            <a:r>
              <a:rPr lang="pt-BR" dirty="0" err="1">
                <a:latin typeface="Seravek Light" panose="020B0503040000020004" pitchFamily="34" charset="0"/>
              </a:rPr>
              <a:t>Masquerade</a:t>
            </a:r>
            <a:r>
              <a:rPr lang="pt-BR" dirty="0">
                <a:latin typeface="Seravek Light" panose="020B0503040000020004" pitchFamily="34" charset="0"/>
              </a:rPr>
              <a:t> </a:t>
            </a:r>
            <a:r>
              <a:rPr lang="pt-BR" dirty="0" err="1">
                <a:latin typeface="Seravek Light" panose="020B0503040000020004" pitchFamily="34" charset="0"/>
              </a:rPr>
              <a:t>syndrome</a:t>
            </a:r>
            <a:endParaRPr lang="pt-BR" dirty="0">
              <a:latin typeface="Seravek Light" panose="020B0503040000020004" pitchFamily="34" charset="0"/>
            </a:endParaRPr>
          </a:p>
          <a:p>
            <a:endParaRPr lang="pt-BR" dirty="0"/>
          </a:p>
        </p:txBody>
      </p:sp>
    </p:spTree>
    <p:extLst>
      <p:ext uri="{BB962C8B-B14F-4D97-AF65-F5344CB8AC3E}">
        <p14:creationId xmlns:p14="http://schemas.microsoft.com/office/powerpoint/2010/main" val="2669549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492383-D5B6-CC4E-BBA0-86E55AFA4D92}"/>
              </a:ext>
            </a:extLst>
          </p:cNvPr>
          <p:cNvSpPr>
            <a:spLocks noGrp="1"/>
          </p:cNvSpPr>
          <p:nvPr>
            <p:ph type="title"/>
          </p:nvPr>
        </p:nvSpPr>
        <p:spPr/>
        <p:txBody>
          <a:bodyPr/>
          <a:lstStyle/>
          <a:p>
            <a:r>
              <a:rPr lang="pt-BR" dirty="0">
                <a:latin typeface="Athelas" panose="02000503000000020003" pitchFamily="2" charset="77"/>
              </a:rPr>
              <a:t>Management</a:t>
            </a:r>
          </a:p>
        </p:txBody>
      </p:sp>
      <p:sp>
        <p:nvSpPr>
          <p:cNvPr id="3" name="Espaço Reservado para Conteúdo 2">
            <a:extLst>
              <a:ext uri="{FF2B5EF4-FFF2-40B4-BE49-F238E27FC236}">
                <a16:creationId xmlns:a16="http://schemas.microsoft.com/office/drawing/2014/main" id="{DBC45C0D-E78D-2E49-9B82-200B6B4FBF60}"/>
              </a:ext>
            </a:extLst>
          </p:cNvPr>
          <p:cNvSpPr>
            <a:spLocks noGrp="1"/>
          </p:cNvSpPr>
          <p:nvPr>
            <p:ph idx="1"/>
          </p:nvPr>
        </p:nvSpPr>
        <p:spPr/>
        <p:txBody>
          <a:bodyPr/>
          <a:lstStyle/>
          <a:p>
            <a:r>
              <a:rPr lang="pt-BR" dirty="0">
                <a:latin typeface="Seravek Light" panose="020B0503040000020004" pitchFamily="34" charset="0"/>
              </a:rPr>
              <a:t>Vital </a:t>
            </a:r>
            <a:r>
              <a:rPr lang="pt-BR" dirty="0" err="1">
                <a:latin typeface="Seravek Light" panose="020B0503040000020004" pitchFamily="34" charset="0"/>
              </a:rPr>
              <a:t>signs</a:t>
            </a:r>
            <a:endParaRPr lang="pt-BR" dirty="0">
              <a:latin typeface="Seravek Light" panose="020B0503040000020004" pitchFamily="34" charset="0"/>
            </a:endParaRPr>
          </a:p>
          <a:p>
            <a:r>
              <a:rPr lang="pt-BR" dirty="0" err="1">
                <a:latin typeface="Seravek Light" panose="020B0503040000020004" pitchFamily="34" charset="0"/>
              </a:rPr>
              <a:t>Laboratory</a:t>
            </a:r>
            <a:r>
              <a:rPr lang="pt-BR" dirty="0">
                <a:latin typeface="Seravek Light" panose="020B0503040000020004" pitchFamily="34" charset="0"/>
              </a:rPr>
              <a:t> </a:t>
            </a:r>
            <a:r>
              <a:rPr lang="pt-BR" dirty="0" err="1">
                <a:latin typeface="Seravek Light" panose="020B0503040000020004" pitchFamily="34" charset="0"/>
              </a:rPr>
              <a:t>workup</a:t>
            </a:r>
            <a:endParaRPr lang="pt-BR" dirty="0">
              <a:latin typeface="Seravek Light" panose="020B0503040000020004" pitchFamily="34" charset="0"/>
            </a:endParaRPr>
          </a:p>
          <a:p>
            <a:pPr lvl="1"/>
            <a:r>
              <a:rPr lang="pt-BR" dirty="0" err="1">
                <a:latin typeface="Seravek Light" panose="020B0503040000020004" pitchFamily="34" charset="0"/>
              </a:rPr>
              <a:t>Blood</a:t>
            </a:r>
            <a:r>
              <a:rPr lang="pt-BR" dirty="0">
                <a:latin typeface="Seravek Light" panose="020B0503040000020004" pitchFamily="34" charset="0"/>
              </a:rPr>
              <a:t> glucose</a:t>
            </a:r>
          </a:p>
          <a:p>
            <a:pPr lvl="1"/>
            <a:r>
              <a:rPr lang="pt-BR" dirty="0" err="1">
                <a:latin typeface="Seravek Light" panose="020B0503040000020004" pitchFamily="34" charset="0"/>
              </a:rPr>
              <a:t>Serologies</a:t>
            </a:r>
            <a:r>
              <a:rPr lang="pt-BR" dirty="0">
                <a:latin typeface="Seravek Light" panose="020B0503040000020004" pitchFamily="34" charset="0"/>
              </a:rPr>
              <a:t> for </a:t>
            </a:r>
            <a:r>
              <a:rPr lang="pt-BR" dirty="0" err="1">
                <a:latin typeface="Seravek Light" panose="020B0503040000020004" pitchFamily="34" charset="0"/>
              </a:rPr>
              <a:t>toxoplasmosis</a:t>
            </a:r>
            <a:r>
              <a:rPr lang="pt-BR" dirty="0">
                <a:latin typeface="Seravek Light" panose="020B0503040000020004" pitchFamily="34" charset="0"/>
              </a:rPr>
              <a:t>, </a:t>
            </a:r>
            <a:r>
              <a:rPr lang="pt-BR" dirty="0" err="1">
                <a:latin typeface="Seravek Light" panose="020B0503040000020004" pitchFamily="34" charset="0"/>
              </a:rPr>
              <a:t>syphilis</a:t>
            </a:r>
            <a:r>
              <a:rPr lang="pt-BR" dirty="0">
                <a:latin typeface="Seravek Light" panose="020B0503040000020004" pitchFamily="34" charset="0"/>
              </a:rPr>
              <a:t>, HIV</a:t>
            </a:r>
          </a:p>
          <a:p>
            <a:pPr lvl="1"/>
            <a:r>
              <a:rPr lang="pt-BR" dirty="0">
                <a:latin typeface="Seravek Light" panose="020B0503040000020004" pitchFamily="34" charset="0"/>
              </a:rPr>
              <a:t>ESR, CRP</a:t>
            </a:r>
          </a:p>
          <a:p>
            <a:r>
              <a:rPr lang="pt-BR" dirty="0">
                <a:latin typeface="Seravek Light" panose="020B0503040000020004" pitchFamily="34" charset="0"/>
              </a:rPr>
              <a:t>PPD </a:t>
            </a:r>
            <a:r>
              <a:rPr lang="pt-BR" dirty="0" err="1">
                <a:latin typeface="Seravek Light" panose="020B0503040000020004" pitchFamily="34" charset="0"/>
              </a:rPr>
              <a:t>test</a:t>
            </a:r>
            <a:endParaRPr lang="pt-BR" dirty="0">
              <a:latin typeface="Seravek Light" panose="020B0503040000020004" pitchFamily="34" charset="0"/>
            </a:endParaRPr>
          </a:p>
          <a:p>
            <a:r>
              <a:rPr lang="pt-BR" dirty="0">
                <a:latin typeface="Seravek Light" panose="020B0503040000020004" pitchFamily="34" charset="0"/>
              </a:rPr>
              <a:t>Cranial </a:t>
            </a:r>
            <a:r>
              <a:rPr lang="pt-BR" dirty="0" err="1">
                <a:latin typeface="Seravek Light" panose="020B0503040000020004" pitchFamily="34" charset="0"/>
              </a:rPr>
              <a:t>and</a:t>
            </a:r>
            <a:r>
              <a:rPr lang="pt-BR" dirty="0">
                <a:latin typeface="Seravek Light" panose="020B0503040000020004" pitchFamily="34" charset="0"/>
              </a:rPr>
              <a:t> orbital CT </a:t>
            </a:r>
            <a:r>
              <a:rPr lang="pt-BR" dirty="0" err="1">
                <a:latin typeface="Seravek Light" panose="020B0503040000020004" pitchFamily="34" charset="0"/>
              </a:rPr>
              <a:t>scan</a:t>
            </a:r>
            <a:endParaRPr lang="pt-BR" dirty="0">
              <a:latin typeface="Seravek Light" panose="020B0503040000020004" pitchFamily="34" charset="0"/>
            </a:endParaRPr>
          </a:p>
          <a:p>
            <a:r>
              <a:rPr lang="pt-BR" dirty="0">
                <a:latin typeface="Seravek Light" panose="020B0503040000020004" pitchFamily="34" charset="0"/>
              </a:rPr>
              <a:t>Ocular </a:t>
            </a:r>
            <a:r>
              <a:rPr lang="pt-BR" dirty="0" err="1">
                <a:latin typeface="Seravek Light" panose="020B0503040000020004" pitchFamily="34" charset="0"/>
              </a:rPr>
              <a:t>ultrasound</a:t>
            </a:r>
            <a:r>
              <a:rPr lang="pt-BR" dirty="0">
                <a:latin typeface="Seravek Light" panose="020B0503040000020004" pitchFamily="34" charset="0"/>
              </a:rPr>
              <a:t> OU</a:t>
            </a:r>
          </a:p>
          <a:p>
            <a:endParaRPr lang="pt-BR" dirty="0"/>
          </a:p>
        </p:txBody>
      </p:sp>
    </p:spTree>
    <p:extLst>
      <p:ext uri="{BB962C8B-B14F-4D97-AF65-F5344CB8AC3E}">
        <p14:creationId xmlns:p14="http://schemas.microsoft.com/office/powerpoint/2010/main" val="1830113404"/>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3275</TotalTime>
  <Words>316</Words>
  <Application>Microsoft Macintosh PowerPoint</Application>
  <PresentationFormat>Apresentação na tela (16:9)</PresentationFormat>
  <Paragraphs>99</Paragraphs>
  <Slides>21</Slides>
  <Notes>2</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21</vt:i4>
      </vt:variant>
    </vt:vector>
  </HeadingPairs>
  <TitlesOfParts>
    <vt:vector size="29" baseType="lpstr">
      <vt:lpstr>Arial</vt:lpstr>
      <vt:lpstr>Athelas</vt:lpstr>
      <vt:lpstr>Calibri</vt:lpstr>
      <vt:lpstr>Calibri Light</vt:lpstr>
      <vt:lpstr>Seravek</vt:lpstr>
      <vt:lpstr>Seravek ExtraLight</vt:lpstr>
      <vt:lpstr>Seravek Light</vt:lpstr>
      <vt:lpstr>Tema do Office</vt:lpstr>
      <vt:lpstr>BILATERAL ENDOGENOUS ENDOPHTHALMITIS ASSOCIATED WITH INFECTIVE ENDOCARDITIS</vt:lpstr>
      <vt:lpstr>Medical History</vt:lpstr>
      <vt:lpstr>Medical History</vt:lpstr>
      <vt:lpstr>Ophthalmologic exam</vt:lpstr>
      <vt:lpstr>Apresentação do PowerPoint</vt:lpstr>
      <vt:lpstr>Apresentação do PowerPoint</vt:lpstr>
      <vt:lpstr>Apresentação do PowerPoint</vt:lpstr>
      <vt:lpstr>Diagnostic Hypothesis</vt:lpstr>
      <vt:lpstr>Management</vt:lpstr>
      <vt:lpstr>Management</vt:lpstr>
      <vt:lpstr>Apresentação do PowerPoint</vt:lpstr>
      <vt:lpstr>Management</vt:lpstr>
      <vt:lpstr>Management</vt:lpstr>
      <vt:lpstr>Follow up – 4 weeks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Caso Clínico</dc:title>
  <dc:creator>Felipe Muralha</dc:creator>
  <cp:lastModifiedBy>Felipe Muralha</cp:lastModifiedBy>
  <cp:revision>31</cp:revision>
  <dcterms:created xsi:type="dcterms:W3CDTF">2019-08-28T00:14:06Z</dcterms:created>
  <dcterms:modified xsi:type="dcterms:W3CDTF">2019-12-02T22:51:04Z</dcterms:modified>
</cp:coreProperties>
</file>