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8800425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707"/>
    <a:srgbClr val="FFB08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889" autoAdjust="0"/>
    <p:restoredTop sz="94343" autoAdjust="0"/>
  </p:normalViewPr>
  <p:slideViewPr>
    <p:cSldViewPr snapToGrid="0">
      <p:cViewPr varScale="1">
        <p:scale>
          <a:sx n="31" d="100"/>
          <a:sy n="31" d="100"/>
        </p:scale>
        <p:origin x="11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3ACD-6E0E-4A75-81A7-1B4B0364DFD2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702C1-D7A9-44C9-9892-1178C11D10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96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1pPr>
    <a:lvl2pPr marL="1079998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2pPr>
    <a:lvl3pPr marL="2159996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3pPr>
    <a:lvl4pPr marL="3239994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4pPr>
    <a:lvl5pPr marL="4319991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5pPr>
    <a:lvl6pPr marL="5399989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6pPr>
    <a:lvl7pPr marL="6479987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7pPr>
    <a:lvl8pPr marL="7559985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8pPr>
    <a:lvl9pPr marL="8639983" algn="l" defTabSz="2159996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35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purpose, methods, results and discussion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02C1-D7A9-44C9-9892-1178C11D105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80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53" y="2651323"/>
            <a:ext cx="21600319" cy="56401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8508981"/>
            <a:ext cx="21600319" cy="3911355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71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51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4" y="862524"/>
            <a:ext cx="6210092" cy="1372912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29" y="862524"/>
            <a:ext cx="18270270" cy="13729122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64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29" y="4038862"/>
            <a:ext cx="24840367" cy="673893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29" y="10841545"/>
            <a:ext cx="24840367" cy="3543845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39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4312617"/>
            <a:ext cx="12240181" cy="1027902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4312617"/>
            <a:ext cx="12240181" cy="1027902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17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862524"/>
            <a:ext cx="24840367" cy="313133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1" y="3971359"/>
            <a:ext cx="12183929" cy="194630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1" y="5917660"/>
            <a:ext cx="12183929" cy="870398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5" y="3971359"/>
            <a:ext cx="12243932" cy="194630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5" y="5917660"/>
            <a:ext cx="12243932" cy="870398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53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74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8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1080029"/>
            <a:ext cx="9288886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2332564"/>
            <a:ext cx="14580215" cy="11512811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2" y="4860131"/>
            <a:ext cx="9288886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00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1080029"/>
            <a:ext cx="9288886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2332564"/>
            <a:ext cx="14580215" cy="11512811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2" y="4860131"/>
            <a:ext cx="9288886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C5DD-6F53-41E6-A040-038953023A3F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10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862524"/>
            <a:ext cx="2484036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4312617"/>
            <a:ext cx="2484036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15015407"/>
            <a:ext cx="6480096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C5DD-6F53-41E6-A040-038953023A3F}" type="datetimeFigureOut">
              <a:rPr lang="pt-BR" smtClean="0"/>
              <a:t>01/02/2020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15015407"/>
            <a:ext cx="9720143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15015407"/>
            <a:ext cx="6480096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E7747-C14A-4E68-9097-DDF26755E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9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86897" y="806823"/>
            <a:ext cx="24178421" cy="3818965"/>
          </a:xfrm>
          <a:prstGeom prst="rect">
            <a:avLst/>
          </a:prstGeom>
          <a:solidFill>
            <a:srgbClr val="A90707"/>
          </a:solidFill>
          <a:ln>
            <a:solidFill>
              <a:srgbClr val="A90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0478" y="1443752"/>
            <a:ext cx="2824491" cy="267104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7957" y="484092"/>
            <a:ext cx="27698376" cy="15006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526"/>
          <p:cNvSpPr txBox="1">
            <a:spLocks noChangeArrowheads="1"/>
          </p:cNvSpPr>
          <p:nvPr/>
        </p:nvSpPr>
        <p:spPr bwMode="auto">
          <a:xfrm>
            <a:off x="886898" y="5621895"/>
            <a:ext cx="8667006" cy="72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pt-BR" sz="2200" b="1" dirty="0" smtClean="0">
                <a:latin typeface="+mn-lt"/>
              </a:rPr>
              <a:t>          To </a:t>
            </a:r>
            <a:r>
              <a:rPr lang="en-US" altLang="pt-BR" sz="2200" b="1" dirty="0">
                <a:latin typeface="+mn-lt"/>
              </a:rPr>
              <a:t>report two cases of circumscribed choroidal hemangioma in a 60-year-old patient and a 63-year-old patient.</a:t>
            </a:r>
          </a:p>
        </p:txBody>
      </p:sp>
      <p:sp>
        <p:nvSpPr>
          <p:cNvPr id="9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645" y="5050833"/>
            <a:ext cx="1941512" cy="508000"/>
          </a:xfrm>
          <a:prstGeom prst="rect">
            <a:avLst/>
          </a:prstGeom>
          <a:solidFill>
            <a:srgbClr val="A90707"/>
          </a:solidFill>
          <a:ln>
            <a:noFill/>
          </a:ln>
          <a:extLst/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u="sng" dirty="0">
                <a:solidFill>
                  <a:schemeClr val="bg1"/>
                </a:solidFill>
                <a:latin typeface="Tahoma" panose="020B0604030504040204" pitchFamily="34" charset="0"/>
              </a:rPr>
              <a:t>PURPOSE</a:t>
            </a:r>
            <a:endParaRPr lang="pt-BR" altLang="pt-BR" sz="2999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9" name="Text Box 526"/>
          <p:cNvSpPr txBox="1">
            <a:spLocks noChangeArrowheads="1"/>
          </p:cNvSpPr>
          <p:nvPr/>
        </p:nvSpPr>
        <p:spPr bwMode="auto">
          <a:xfrm>
            <a:off x="9994102" y="5017551"/>
            <a:ext cx="8667006" cy="28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None/>
            </a:pPr>
            <a:r>
              <a:rPr lang="en-US" sz="2200" b="1" dirty="0" smtClean="0">
                <a:latin typeface="+mn-lt"/>
              </a:rPr>
              <a:t>          The AF showed </a:t>
            </a:r>
            <a:r>
              <a:rPr lang="en-US" sz="2200" b="1" dirty="0" err="1" smtClean="0">
                <a:latin typeface="+mn-lt"/>
              </a:rPr>
              <a:t>hyperfluorescence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>
                <a:latin typeface="+mn-lt"/>
              </a:rPr>
              <a:t>due to staining circumscribing the elevated lesion</a:t>
            </a:r>
            <a:r>
              <a:rPr lang="en-US" sz="2200" b="1" dirty="0" smtClean="0">
                <a:latin typeface="+mn-lt"/>
              </a:rPr>
              <a:t>. USG </a:t>
            </a:r>
            <a:r>
              <a:rPr lang="en-US" sz="2200" b="1" dirty="0">
                <a:latin typeface="+mn-lt"/>
              </a:rPr>
              <a:t>showed an elevated choroid lesion with medium/high intensity echoes. Kappa angle and posterior acoustic shadow were not </a:t>
            </a:r>
            <a:r>
              <a:rPr lang="en-US" sz="2200" b="1" dirty="0" smtClean="0">
                <a:latin typeface="+mn-lt"/>
              </a:rPr>
              <a:t>seen (Image 5). </a:t>
            </a:r>
            <a:r>
              <a:rPr lang="en-US" sz="2200" b="1" dirty="0">
                <a:latin typeface="+mn-lt"/>
              </a:rPr>
              <a:t>The spectral domain OCT imaging demonstrated a  </a:t>
            </a:r>
            <a:r>
              <a:rPr lang="en-US" sz="2200" b="1" dirty="0" err="1">
                <a:latin typeface="+mn-lt"/>
              </a:rPr>
              <a:t>hyporeflective</a:t>
            </a:r>
            <a:r>
              <a:rPr lang="en-US" sz="2200" b="1" dirty="0">
                <a:latin typeface="+mn-lt"/>
              </a:rPr>
              <a:t> round-shaped  retinal  elevation. </a:t>
            </a:r>
            <a:endParaRPr lang="en-US" sz="2200" b="1" dirty="0" smtClean="0">
              <a:latin typeface="+mn-lt"/>
            </a:endParaRPr>
          </a:p>
          <a:p>
            <a:pPr algn="just">
              <a:buNone/>
            </a:pPr>
            <a:r>
              <a:rPr lang="en-US" sz="2200" b="1" dirty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         Our </a:t>
            </a:r>
            <a:r>
              <a:rPr lang="en-US" sz="2200" b="1" dirty="0">
                <a:latin typeface="+mn-lt"/>
              </a:rPr>
              <a:t>diagnosis was a CCH without complications and we decided to maintain clinical follow-up for both patients</a:t>
            </a:r>
            <a:r>
              <a:rPr lang="en-US" sz="2200" b="1" dirty="0" smtClean="0">
                <a:latin typeface="+mn-lt"/>
              </a:rPr>
              <a:t>.</a:t>
            </a:r>
            <a:endParaRPr lang="pt-BR" sz="2200" b="1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pt-BR" sz="2200" b="1" dirty="0">
              <a:latin typeface="+mn-lt"/>
            </a:endParaRPr>
          </a:p>
        </p:txBody>
      </p:sp>
      <p:sp>
        <p:nvSpPr>
          <p:cNvPr id="21" name="Text Box 526"/>
          <p:cNvSpPr txBox="1">
            <a:spLocks noChangeArrowheads="1"/>
          </p:cNvSpPr>
          <p:nvPr/>
        </p:nvSpPr>
        <p:spPr bwMode="auto">
          <a:xfrm>
            <a:off x="886897" y="7144988"/>
            <a:ext cx="8667006" cy="478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2200" b="1" dirty="0" smtClean="0">
                <a:latin typeface="+mn-lt"/>
              </a:rPr>
              <a:t>          Choroidal </a:t>
            </a:r>
            <a:r>
              <a:rPr lang="en-US" sz="2200" b="1" dirty="0">
                <a:latin typeface="+mn-lt"/>
              </a:rPr>
              <a:t>hemangioma is a is a relatively </a:t>
            </a:r>
            <a:r>
              <a:rPr lang="en-US" sz="2200" b="1" dirty="0" smtClean="0">
                <a:latin typeface="+mn-lt"/>
              </a:rPr>
              <a:t>rare, </a:t>
            </a:r>
            <a:r>
              <a:rPr lang="en-US" sz="2200" b="1" dirty="0">
                <a:latin typeface="+mn-lt"/>
              </a:rPr>
              <a:t>benign </a:t>
            </a:r>
            <a:r>
              <a:rPr lang="en-US" sz="2200" b="1" dirty="0" err="1">
                <a:latin typeface="+mn-lt"/>
              </a:rPr>
              <a:t>hamartomatous</a:t>
            </a:r>
            <a:r>
              <a:rPr lang="en-US" sz="2200" b="1" dirty="0">
                <a:latin typeface="+mn-lt"/>
              </a:rPr>
              <a:t> disorder that occurs in two distinct clinical forms: a circumscribed form that is almost always isolated and </a:t>
            </a:r>
            <a:r>
              <a:rPr lang="en-US" sz="2200" b="1" dirty="0" err="1">
                <a:latin typeface="+mn-lt"/>
              </a:rPr>
              <a:t>nonsyndromic</a:t>
            </a:r>
            <a:r>
              <a:rPr lang="en-US" sz="2200" b="1" dirty="0">
                <a:latin typeface="+mn-lt"/>
              </a:rPr>
              <a:t>; and a diffuse form that is usually part of the Sturge-Weber syndrome. </a:t>
            </a:r>
            <a:r>
              <a:rPr lang="en-US" sz="2200" b="1" dirty="0" smtClean="0">
                <a:latin typeface="+mn-lt"/>
              </a:rPr>
              <a:t>The </a:t>
            </a:r>
            <a:r>
              <a:rPr lang="en-US" sz="2200" b="1" dirty="0">
                <a:latin typeface="+mn-lt"/>
              </a:rPr>
              <a:t>circumscribed choroidal hemangioma (CCH) presents itself as a rounded mass in the choroid, with a red-orange color, usually in the posterior pole. Typically, the lesion can vary from 3 to 7 mm in diameter and 1 to 3 mm in thickness.</a:t>
            </a:r>
            <a:endParaRPr lang="en-US" sz="2200" b="1" dirty="0" smtClean="0">
              <a:latin typeface="+mn-lt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sz="2200" b="1" dirty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         The </a:t>
            </a:r>
            <a:r>
              <a:rPr lang="en-US" sz="2200" b="1" dirty="0">
                <a:latin typeface="+mn-lt"/>
              </a:rPr>
              <a:t>clinical diagnosis is complemented with optical coherence tomography (OCT), ultrasound (USG) and fluorescein </a:t>
            </a:r>
            <a:r>
              <a:rPr lang="en-US" sz="2200" b="1" dirty="0" smtClean="0">
                <a:latin typeface="+mn-lt"/>
              </a:rPr>
              <a:t>angiography (AF). </a:t>
            </a:r>
            <a:r>
              <a:rPr lang="en-US" sz="2200" b="1" dirty="0">
                <a:latin typeface="+mn-lt"/>
              </a:rPr>
              <a:t>When symptomatic, they can cause low visual acuity due to serous detachments or degenerative changes in the retinal pigment epithelium (RPE) overlying the </a:t>
            </a:r>
            <a:r>
              <a:rPr lang="en-US" sz="2200" b="1" dirty="0" smtClean="0">
                <a:latin typeface="+mn-lt"/>
              </a:rPr>
              <a:t>lesion. The </a:t>
            </a:r>
            <a:r>
              <a:rPr lang="en-US" sz="2200" b="1" dirty="0">
                <a:latin typeface="+mn-lt"/>
              </a:rPr>
              <a:t>prognosis varies according to the presence or absence of complications.</a:t>
            </a:r>
            <a:endParaRPr lang="en-US" altLang="pt-BR" sz="2200" b="1" dirty="0">
              <a:latin typeface="+mn-lt"/>
            </a:endParaRPr>
          </a:p>
        </p:txBody>
      </p:sp>
      <p:sp>
        <p:nvSpPr>
          <p:cNvPr id="22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570" y="6460450"/>
            <a:ext cx="3235151" cy="508969"/>
          </a:xfrm>
          <a:prstGeom prst="rect">
            <a:avLst/>
          </a:prstGeom>
          <a:solidFill>
            <a:srgbClr val="A90707"/>
          </a:solidFill>
          <a:ln>
            <a:noFill/>
          </a:ln>
          <a:extLst/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INTRODUCTION</a:t>
            </a:r>
            <a:endParaRPr lang="pt-BR" altLang="pt-BR" sz="2999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4" name="Text Box 526"/>
          <p:cNvSpPr txBox="1">
            <a:spLocks noChangeArrowheads="1"/>
          </p:cNvSpPr>
          <p:nvPr/>
        </p:nvSpPr>
        <p:spPr bwMode="auto">
          <a:xfrm>
            <a:off x="880533" y="12443550"/>
            <a:ext cx="8667006" cy="3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2200" b="1" dirty="0" smtClean="0">
                <a:latin typeface="+mn-lt"/>
              </a:rPr>
              <a:t>          Medical </a:t>
            </a:r>
            <a:r>
              <a:rPr lang="en-US" sz="2200" b="1" dirty="0">
                <a:latin typeface="+mn-lt"/>
              </a:rPr>
              <a:t>record review.</a:t>
            </a:r>
            <a:endParaRPr lang="en-US" altLang="pt-BR" sz="2200" b="1" dirty="0">
              <a:latin typeface="+mn-lt"/>
            </a:endParaRPr>
          </a:p>
        </p:txBody>
      </p:sp>
      <p:sp>
        <p:nvSpPr>
          <p:cNvPr id="25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774" y="11906269"/>
            <a:ext cx="2036105" cy="508969"/>
          </a:xfrm>
          <a:prstGeom prst="rect">
            <a:avLst/>
          </a:prstGeom>
          <a:solidFill>
            <a:srgbClr val="A90707"/>
          </a:solidFill>
          <a:ln>
            <a:noFill/>
          </a:ln>
          <a:extLst/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METHODS</a:t>
            </a:r>
            <a:endParaRPr lang="pt-BR" altLang="pt-BR" sz="2999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7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2811" y="9598260"/>
            <a:ext cx="2622804" cy="508969"/>
          </a:xfrm>
          <a:prstGeom prst="rect">
            <a:avLst/>
          </a:prstGeom>
          <a:solidFill>
            <a:srgbClr val="A90707"/>
          </a:solidFill>
          <a:ln>
            <a:noFill/>
          </a:ln>
          <a:extLst/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DISCUSSION</a:t>
            </a:r>
            <a:endParaRPr lang="pt-BR" altLang="pt-BR" sz="2999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8" name="Text Box 526"/>
          <p:cNvSpPr txBox="1">
            <a:spLocks noChangeArrowheads="1"/>
          </p:cNvSpPr>
          <p:nvPr/>
        </p:nvSpPr>
        <p:spPr bwMode="auto">
          <a:xfrm>
            <a:off x="19117344" y="10198475"/>
            <a:ext cx="8695173" cy="350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None/>
            </a:pPr>
            <a:r>
              <a:rPr lang="en-US" sz="2200" b="1" dirty="0" smtClean="0">
                <a:latin typeface="+mn-lt"/>
              </a:rPr>
              <a:t>          Some </a:t>
            </a:r>
            <a:r>
              <a:rPr lang="en-US" sz="2200" b="1" dirty="0">
                <a:latin typeface="+mn-lt"/>
              </a:rPr>
              <a:t>asymptomatic cases of CCH can be observed. The treatment is directed toward visual loss related to secondary retinal detachment, glaucoma or other complications. In such cases, photodynamic therapy with </a:t>
            </a:r>
            <a:r>
              <a:rPr lang="en-US" sz="2200" b="1" dirty="0" err="1">
                <a:latin typeface="+mn-lt"/>
              </a:rPr>
              <a:t>verteporphyrin</a:t>
            </a:r>
            <a:r>
              <a:rPr lang="en-US" sz="2200" b="1" dirty="0">
                <a:latin typeface="+mn-lt"/>
              </a:rPr>
              <a:t> (PDT), associated or not with </a:t>
            </a:r>
            <a:r>
              <a:rPr lang="en-US" sz="2200" b="1" dirty="0" err="1">
                <a:latin typeface="+mn-lt"/>
              </a:rPr>
              <a:t>intravitreal</a:t>
            </a:r>
            <a:r>
              <a:rPr lang="en-US" sz="2200" b="1" dirty="0">
                <a:latin typeface="+mn-lt"/>
              </a:rPr>
              <a:t> anti-VEGF and radiotherapy are some options. PDT is currently regarded as the treatment of choice for such lesions</a:t>
            </a:r>
            <a:r>
              <a:rPr lang="en-US" sz="2200" b="1" dirty="0" smtClean="0">
                <a:latin typeface="+mn-lt"/>
              </a:rPr>
              <a:t>.</a:t>
            </a:r>
            <a:endParaRPr lang="pt-BR" sz="2200" b="1" dirty="0">
              <a:latin typeface="+mn-lt"/>
            </a:endParaRPr>
          </a:p>
          <a:p>
            <a:pPr algn="just">
              <a:buNone/>
            </a:pPr>
            <a:r>
              <a:rPr lang="pt-BR" sz="2200" b="1" dirty="0">
                <a:latin typeface="+mn-lt"/>
              </a:rPr>
              <a:t> </a:t>
            </a:r>
            <a:r>
              <a:rPr lang="pt-BR" sz="2200" b="1" dirty="0" smtClean="0">
                <a:latin typeface="+mn-lt"/>
              </a:rPr>
              <a:t>         </a:t>
            </a:r>
            <a:r>
              <a:rPr lang="en-US" sz="2200" b="1" dirty="0">
                <a:latin typeface="+mn-lt"/>
              </a:rPr>
              <a:t>Visual impairment can range from none to total blindness according to the associated complications. In cases of significant visual loss, optical aids can be used in order to provide a better quality of life to affected patients.</a:t>
            </a:r>
            <a:endParaRPr lang="en-US" sz="2200" b="1" dirty="0" smtClean="0">
              <a:latin typeface="+mn-lt"/>
            </a:endParaRPr>
          </a:p>
        </p:txBody>
      </p:sp>
      <p:sp>
        <p:nvSpPr>
          <p:cNvPr id="29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7553" y="13970759"/>
            <a:ext cx="3145383" cy="508969"/>
          </a:xfrm>
          <a:prstGeom prst="rect">
            <a:avLst/>
          </a:prstGeom>
          <a:solidFill>
            <a:srgbClr val="A90707"/>
          </a:solidFill>
          <a:ln>
            <a:noFill/>
          </a:ln>
          <a:extLst/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BIBLIOGRAPHY</a:t>
            </a:r>
            <a:endParaRPr lang="pt-BR" altLang="pt-BR" sz="2999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0" name="Text Box 526"/>
          <p:cNvSpPr txBox="1">
            <a:spLocks noChangeArrowheads="1"/>
          </p:cNvSpPr>
          <p:nvPr/>
        </p:nvSpPr>
        <p:spPr bwMode="auto">
          <a:xfrm>
            <a:off x="19159128" y="14613094"/>
            <a:ext cx="8160800" cy="3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None/>
            </a:pPr>
            <a:r>
              <a:rPr lang="en-US" altLang="pt-BR" sz="2200" b="1" dirty="0" smtClean="0">
                <a:latin typeface="+mn-lt"/>
              </a:rPr>
              <a:t>1. </a:t>
            </a:r>
            <a:r>
              <a:rPr lang="pt-BR" sz="2200" b="1" dirty="0">
                <a:latin typeface="+mn-lt"/>
                <a:cs typeface="Arial" panose="020B0604020202020204" pitchFamily="34" charset="0"/>
              </a:rPr>
              <a:t>American </a:t>
            </a:r>
            <a:r>
              <a:rPr lang="pt-BR" sz="2200" b="1" dirty="0" err="1">
                <a:latin typeface="+mn-lt"/>
                <a:cs typeface="Arial" panose="020B0604020202020204" pitchFamily="34" charset="0"/>
              </a:rPr>
              <a:t>Academy</a:t>
            </a:r>
            <a:r>
              <a:rPr lang="pt-BR" sz="2200" b="1" dirty="0">
                <a:latin typeface="+mn-lt"/>
                <a:cs typeface="Arial" panose="020B0604020202020204" pitchFamily="34" charset="0"/>
              </a:rPr>
              <a:t> of Ophthalmology – http://www.aao.org/.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166729" y="1151919"/>
            <a:ext cx="17796923" cy="1012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52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CIRCUMSCRIBED CHOROIDAL HEMANGIOMA: A SERIE OF CASES</a:t>
            </a:r>
            <a:endParaRPr lang="pt-BR" sz="5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55406" y="2266845"/>
            <a:ext cx="23337141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Andréia Novelli; Paulo Henrique Horizonte; Angelo S. De Francesco </a:t>
            </a:r>
            <a:r>
              <a:rPr lang="en-US" sz="4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Figueiredo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4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Vitor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G. </a:t>
            </a:r>
            <a:r>
              <a:rPr lang="en-US" sz="4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Essi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Monticuco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       </a:t>
            </a:r>
            <a:r>
              <a:rPr lang="en-US" sz="4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Anésio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Ruiz </a:t>
            </a:r>
            <a:r>
              <a:rPr lang="en-US" sz="4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Netto</a:t>
            </a:r>
            <a:r>
              <a:rPr lang="en-US" sz="400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Beatriz M.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Mencaroni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Raimunda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Cristina M. F. de Oliveira; 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André Marcelo V. Gomes.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b="1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Instituto</a:t>
            </a:r>
            <a:r>
              <a:rPr lang="en-US" sz="4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Suel</a:t>
            </a:r>
            <a:r>
              <a:rPr lang="en-US" sz="4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Abujamra</a:t>
            </a:r>
            <a:endParaRPr lang="en-US" sz="4000" b="1" i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160" y="13044445"/>
            <a:ext cx="1837332" cy="508969"/>
          </a:xfrm>
          <a:prstGeom prst="rect">
            <a:avLst/>
          </a:prstGeom>
          <a:solidFill>
            <a:srgbClr val="A90707"/>
          </a:solidFill>
          <a:ln>
            <a:noFill/>
          </a:ln>
          <a:extLst/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RESULTS</a:t>
            </a:r>
            <a:endParaRPr lang="pt-BR" altLang="pt-BR" sz="2999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3" name="Text Box 526"/>
          <p:cNvSpPr txBox="1">
            <a:spLocks noChangeArrowheads="1"/>
          </p:cNvSpPr>
          <p:nvPr/>
        </p:nvSpPr>
        <p:spPr bwMode="auto">
          <a:xfrm>
            <a:off x="845811" y="13632538"/>
            <a:ext cx="8667006" cy="174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None/>
            </a:pPr>
            <a:r>
              <a:rPr lang="en-US" sz="2200" b="1" dirty="0" smtClean="0">
                <a:latin typeface="+mn-lt"/>
              </a:rPr>
              <a:t>          We </a:t>
            </a:r>
            <a:r>
              <a:rPr lang="en-US" sz="2200" b="1" dirty="0">
                <a:latin typeface="+mn-lt"/>
              </a:rPr>
              <a:t>report two cases of CCH in patients aged 60 and 63 </a:t>
            </a:r>
            <a:r>
              <a:rPr lang="en-US" sz="2200" b="1" dirty="0" err="1">
                <a:latin typeface="+mn-lt"/>
              </a:rPr>
              <a:t>yo</a:t>
            </a:r>
            <a:r>
              <a:rPr lang="en-US" sz="2200" b="1" dirty="0">
                <a:latin typeface="+mn-lt"/>
              </a:rPr>
              <a:t> who came for routine eye examination. Both had no complaints of low visual </a:t>
            </a:r>
            <a:r>
              <a:rPr lang="en-US" sz="2200" b="1" dirty="0" smtClean="0">
                <a:latin typeface="+mn-lt"/>
              </a:rPr>
              <a:t>acuity and did not report associated diseases. </a:t>
            </a:r>
            <a:r>
              <a:rPr lang="en-US" sz="2200" b="1" dirty="0" err="1">
                <a:latin typeface="+mn-lt"/>
              </a:rPr>
              <a:t>Fundoscopy</a:t>
            </a:r>
            <a:r>
              <a:rPr lang="en-US" sz="2200" b="1" dirty="0">
                <a:latin typeface="+mn-lt"/>
              </a:rPr>
              <a:t> revealed a nodular, circumscribed, orange-colored lesion in the upper temporal region of the right eye (Image 1 and image 2). </a:t>
            </a:r>
            <a:endParaRPr lang="en-US" altLang="pt-BR" sz="2200" b="1" dirty="0">
              <a:latin typeface="+mn-lt"/>
            </a:endParaRPr>
          </a:p>
        </p:txBody>
      </p:sp>
      <p:sp>
        <p:nvSpPr>
          <p:cNvPr id="31" name="Text Box 529">
            <a:extLst>
              <a:ext uri="{FF2B5EF4-FFF2-40B4-BE49-F238E27FC236}">
                <a16:creationId xmlns:a16="http://schemas.microsoft.com/office/drawing/2014/main" id="{133E3014-CACD-694E-8688-F500FAE7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9850" y="7778160"/>
            <a:ext cx="1654590" cy="508969"/>
          </a:xfrm>
          <a:prstGeom prst="rect">
            <a:avLst/>
          </a:prstGeom>
          <a:solidFill>
            <a:srgbClr val="A90707"/>
          </a:solidFill>
          <a:ln>
            <a:noFill/>
          </a:ln>
          <a:extLst/>
        </p:spPr>
        <p:txBody>
          <a:bodyPr wrap="none" lIns="46975" tIns="23487" rIns="46975" bIns="23487">
            <a:spAutoFit/>
          </a:bodyPr>
          <a:lstStyle>
            <a:lvl1pPr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33388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68363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01750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736725" defTabSz="4513263"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939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6511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83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65525" indent="839788" defTabSz="4513263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t-BR" sz="2999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IMAGES</a:t>
            </a:r>
            <a:endParaRPr lang="pt-BR" altLang="pt-BR" sz="2999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r="2701"/>
          <a:stretch/>
        </p:blipFill>
        <p:spPr>
          <a:xfrm>
            <a:off x="20173537" y="4883330"/>
            <a:ext cx="6765186" cy="43871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684" y="8424038"/>
            <a:ext cx="4316545" cy="6946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4450" y="8424038"/>
            <a:ext cx="4327403" cy="6946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6" name="Text Box 526"/>
          <p:cNvSpPr txBox="1">
            <a:spLocks noChangeArrowheads="1"/>
          </p:cNvSpPr>
          <p:nvPr/>
        </p:nvSpPr>
        <p:spPr bwMode="auto">
          <a:xfrm>
            <a:off x="13356205" y="11510037"/>
            <a:ext cx="1136879" cy="35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Image 1</a:t>
            </a:r>
            <a:endParaRPr lang="en-US" altLang="pt-B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xt Box 526"/>
          <p:cNvSpPr txBox="1">
            <a:spLocks noChangeArrowheads="1"/>
          </p:cNvSpPr>
          <p:nvPr/>
        </p:nvSpPr>
        <p:spPr bwMode="auto">
          <a:xfrm>
            <a:off x="17630042" y="11530451"/>
            <a:ext cx="1136879" cy="35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Image 2</a:t>
            </a:r>
            <a:endParaRPr lang="en-US" altLang="pt-B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 Box 526"/>
          <p:cNvSpPr txBox="1">
            <a:spLocks noChangeArrowheads="1"/>
          </p:cNvSpPr>
          <p:nvPr/>
        </p:nvSpPr>
        <p:spPr bwMode="auto">
          <a:xfrm>
            <a:off x="13394305" y="14996187"/>
            <a:ext cx="1136879" cy="35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Image 3</a:t>
            </a:r>
            <a:endParaRPr lang="en-US" altLang="pt-B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Text Box 526"/>
          <p:cNvSpPr txBox="1">
            <a:spLocks noChangeArrowheads="1"/>
          </p:cNvSpPr>
          <p:nvPr/>
        </p:nvSpPr>
        <p:spPr bwMode="auto">
          <a:xfrm>
            <a:off x="17668142" y="15016601"/>
            <a:ext cx="1136879" cy="35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Image 4</a:t>
            </a:r>
            <a:endParaRPr lang="en-US" altLang="pt-B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Text Box 526"/>
          <p:cNvSpPr txBox="1">
            <a:spLocks noChangeArrowheads="1"/>
          </p:cNvSpPr>
          <p:nvPr/>
        </p:nvSpPr>
        <p:spPr bwMode="auto">
          <a:xfrm>
            <a:off x="20173537" y="4909724"/>
            <a:ext cx="1136879" cy="35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975" tIns="23487" rIns="46975" bIns="23487">
            <a:spAutoFit/>
          </a:bodyPr>
          <a:lstStyle>
            <a:lvl1pPr defTabSz="4513263">
              <a:spcBef>
                <a:spcPct val="20000"/>
              </a:spcBef>
              <a:buChar char="•"/>
              <a:defRPr sz="8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13263">
              <a:spcBef>
                <a:spcPct val="20000"/>
              </a:spcBef>
              <a:buChar char="–"/>
              <a:defRPr sz="7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13263">
              <a:spcBef>
                <a:spcPct val="20000"/>
              </a:spcBef>
              <a:buChar char="•"/>
              <a:defRPr sz="6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13263">
              <a:spcBef>
                <a:spcPct val="20000"/>
              </a:spcBef>
              <a:buChar char="–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13263">
              <a:spcBef>
                <a:spcPct val="20000"/>
              </a:spcBef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13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Image 5</a:t>
            </a:r>
            <a:endParaRPr lang="en-US" altLang="pt-BR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06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505</Words>
  <Application>Microsoft Office PowerPoint</Application>
  <PresentationFormat>Personalizar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MS PGothic</vt:lpstr>
      <vt:lpstr>Arial</vt:lpstr>
      <vt:lpstr>Calibri</vt:lpstr>
      <vt:lpstr>Calibri Light</vt:lpstr>
      <vt:lpstr>Tahoma</vt:lpstr>
      <vt:lpstr>Times New Roman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Andréia Novelli</dc:creator>
  <cp:lastModifiedBy>Andréia Novelli</cp:lastModifiedBy>
  <cp:revision>89</cp:revision>
  <dcterms:created xsi:type="dcterms:W3CDTF">2020-01-26T21:00:22Z</dcterms:created>
  <dcterms:modified xsi:type="dcterms:W3CDTF">2020-02-02T00:26:29Z</dcterms:modified>
</cp:coreProperties>
</file>