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71"/>
  </p:normalViewPr>
  <p:slideViewPr>
    <p:cSldViewPr snapToGrid="0" snapToObjects="1">
      <p:cViewPr varScale="1">
        <p:scale>
          <a:sx n="96" d="100"/>
          <a:sy n="96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2271-1E77-2942-922A-E4D78B3F3E36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C85F-E6A1-8740-B8E8-566607719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0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2271-1E77-2942-922A-E4D78B3F3E36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C85F-E6A1-8740-B8E8-566607719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5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2271-1E77-2942-922A-E4D78B3F3E36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C85F-E6A1-8740-B8E8-566607719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75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66426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2271-1E77-2942-922A-E4D78B3F3E36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C85F-E6A1-8740-B8E8-566607719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8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2271-1E77-2942-922A-E4D78B3F3E36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C85F-E6A1-8740-B8E8-566607719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1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2271-1E77-2942-922A-E4D78B3F3E36}" type="datetimeFigureOut">
              <a:rPr lang="en-US" smtClean="0"/>
              <a:t>12/2/19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C85F-E6A1-8740-B8E8-566607719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2271-1E77-2942-922A-E4D78B3F3E36}" type="datetimeFigureOut">
              <a:rPr lang="en-US" smtClean="0"/>
              <a:t>12/2/19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C85F-E6A1-8740-B8E8-566607719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2271-1E77-2942-922A-E4D78B3F3E36}" type="datetimeFigureOut">
              <a:rPr lang="en-US" smtClean="0"/>
              <a:t>12/2/19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C85F-E6A1-8740-B8E8-566607719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3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2271-1E77-2942-922A-E4D78B3F3E36}" type="datetimeFigureOut">
              <a:rPr lang="en-US" smtClean="0"/>
              <a:t>12/2/19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C85F-E6A1-8740-B8E8-566607719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8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2271-1E77-2942-922A-E4D78B3F3E36}" type="datetimeFigureOut">
              <a:rPr lang="en-US" smtClean="0"/>
              <a:t>12/2/19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C85F-E6A1-8740-B8E8-566607719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6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2271-1E77-2942-922A-E4D78B3F3E36}" type="datetimeFigureOut">
              <a:rPr lang="en-US" smtClean="0"/>
              <a:t>12/2/19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C85F-E6A1-8740-B8E8-566607719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1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62271-1E77-2942-922A-E4D78B3F3E36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9C85F-E6A1-8740-B8E8-566607719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37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cute Macular Neuroretinopathy in a 12-year-old patient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z="5400" dirty="0"/>
              <a:t>45</a:t>
            </a:r>
            <a:r>
              <a:rPr lang="en-US" sz="5400" baseline="30000" dirty="0"/>
              <a:t>th</a:t>
            </a:r>
            <a:r>
              <a:rPr lang="en-US" sz="5400" dirty="0"/>
              <a:t> BRAVS Meeting</a:t>
            </a:r>
            <a:br>
              <a:rPr lang="en-US" sz="5400" dirty="0"/>
            </a:br>
            <a:r>
              <a:rPr lang="en-US" sz="5400" dirty="0"/>
              <a:t>Retina Start Clinical Case</a:t>
            </a:r>
          </a:p>
        </p:txBody>
      </p:sp>
      <p:sp>
        <p:nvSpPr>
          <p:cNvPr id="121" name="Luis Filipe Nakayama, MD…"/>
          <p:cNvSpPr txBox="1"/>
          <p:nvPr/>
        </p:nvSpPr>
        <p:spPr>
          <a:xfrm>
            <a:off x="3134139" y="4760793"/>
            <a:ext cx="5923721" cy="995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/>
            <a:r>
              <a:rPr sz="2000" dirty="0"/>
              <a:t>Luis Filipe Nakayama, MD </a:t>
            </a:r>
          </a:p>
          <a:p>
            <a:pPr algn="ctr"/>
            <a:r>
              <a:rPr sz="2000" dirty="0"/>
              <a:t>Alex </a:t>
            </a:r>
            <a:r>
              <a:rPr sz="2000" dirty="0" err="1"/>
              <a:t>Treiger</a:t>
            </a:r>
            <a:r>
              <a:rPr sz="2000" dirty="0"/>
              <a:t> Grupenmacher, MD</a:t>
            </a:r>
          </a:p>
          <a:p>
            <a:pPr algn="ctr"/>
            <a:r>
              <a:rPr sz="2000" dirty="0"/>
              <a:t>Escola </a:t>
            </a:r>
            <a:r>
              <a:rPr sz="2000" dirty="0" err="1"/>
              <a:t>Paulista</a:t>
            </a:r>
            <a:r>
              <a:rPr sz="2000" dirty="0"/>
              <a:t> de </a:t>
            </a:r>
            <a:r>
              <a:rPr sz="2000" dirty="0" err="1"/>
              <a:t>Medicina</a:t>
            </a:r>
            <a:r>
              <a:rPr sz="2000" dirty="0"/>
              <a:t> - UNIFESP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6A11E7-6CFE-724D-AB81-78D91A5CDA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478" y="4621464"/>
            <a:ext cx="2146902" cy="12673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CB0ED8-3C37-7E45-856E-BB57393C7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0" b="93000" l="8500" r="90000">
                        <a14:foregroundMark x1="9500" y1="19000" x2="49500" y2="18500"/>
                        <a14:foregroundMark x1="49500" y1="18500" x2="70000" y2="52000"/>
                        <a14:foregroundMark x1="70000" y1="52000" x2="73000" y2="66000"/>
                        <a14:foregroundMark x1="8500" y1="36500" x2="26500" y2="72500"/>
                        <a14:foregroundMark x1="26500" y1="72500" x2="62500" y2="87500"/>
                        <a14:foregroundMark x1="62500" y1="87500" x2="76000" y2="66000"/>
                        <a14:foregroundMark x1="10500" y1="6500" x2="17500" y2="43500"/>
                        <a14:foregroundMark x1="17500" y1="43500" x2="37500" y2="77500"/>
                        <a14:foregroundMark x1="37500" y1="77500" x2="71500" y2="60500"/>
                        <a14:foregroundMark x1="71500" y1="60500" x2="83500" y2="24500"/>
                        <a14:foregroundMark x1="83500" y1="24500" x2="47500" y2="5500"/>
                        <a14:foregroundMark x1="47500" y1="5500" x2="19000" y2="7500"/>
                        <a14:foregroundMark x1="27000" y1="6500" x2="64500" y2="7500"/>
                        <a14:foregroundMark x1="64500" y1="7500" x2="81500" y2="6500"/>
                        <a14:foregroundMark x1="79500" y1="5500" x2="89500" y2="21000"/>
                        <a14:foregroundMark x1="80500" y1="31500" x2="74000" y2="58500"/>
                        <a14:foregroundMark x1="61500" y1="69000" x2="83500" y2="37500"/>
                        <a14:foregroundMark x1="83500" y1="37500" x2="84500" y2="34500"/>
                        <a14:foregroundMark x1="82500" y1="10500" x2="82500" y2="10500"/>
                        <a14:foregroundMark x1="83500" y1="23000" x2="77000" y2="6500"/>
                        <a14:foregroundMark x1="86500" y1="11500" x2="49500" y2="1500"/>
                        <a14:foregroundMark x1="49500" y1="1500" x2="16500" y2="8500"/>
                        <a14:foregroundMark x1="29000" y1="78500" x2="51000" y2="93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9687" y="4467761"/>
            <a:ext cx="1574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40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99BE87D6-20CE-914A-8786-E993D630A7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740" y="437456"/>
            <a:ext cx="8464519" cy="59830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75076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Diagno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/>
              <a:t>Diagnosis</a:t>
            </a:r>
          </a:p>
        </p:txBody>
      </p:sp>
      <p:sp>
        <p:nvSpPr>
          <p:cNvPr id="155" name="Acute Macular Neuoretinopath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dirty="0"/>
              <a:t>Acute Macular </a:t>
            </a:r>
            <a:r>
              <a:rPr dirty="0" err="1"/>
              <a:t>Neuoretinopathy</a:t>
            </a:r>
            <a:r>
              <a:rPr dirty="0"/>
              <a:t> </a:t>
            </a:r>
          </a:p>
          <a:p>
            <a:pPr>
              <a:lnSpc>
                <a:spcPct val="160000"/>
              </a:lnSpc>
            </a:pPr>
            <a:r>
              <a:rPr dirty="0"/>
              <a:t>Epidemiology </a:t>
            </a:r>
          </a:p>
          <a:p>
            <a:pPr>
              <a:lnSpc>
                <a:spcPct val="160000"/>
              </a:lnSpc>
            </a:pPr>
            <a:r>
              <a:rPr dirty="0"/>
              <a:t>Symptoms </a:t>
            </a:r>
          </a:p>
          <a:p>
            <a:pPr>
              <a:lnSpc>
                <a:spcPct val="160000"/>
              </a:lnSpc>
            </a:pPr>
            <a:r>
              <a:rPr dirty="0" err="1"/>
              <a:t>Pathophisiology</a:t>
            </a:r>
            <a:r>
              <a:rPr dirty="0"/>
              <a:t> </a:t>
            </a:r>
          </a:p>
          <a:p>
            <a:pPr>
              <a:lnSpc>
                <a:spcPct val="160000"/>
              </a:lnSpc>
            </a:pPr>
            <a:r>
              <a:rPr dirty="0"/>
              <a:t>Treatment </a:t>
            </a:r>
          </a:p>
        </p:txBody>
      </p:sp>
    </p:spTree>
    <p:extLst>
      <p:ext uri="{BB962C8B-B14F-4D97-AF65-F5344CB8AC3E}">
        <p14:creationId xmlns:p14="http://schemas.microsoft.com/office/powerpoint/2010/main" val="156850131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onths follow up">
            <a:extLst>
              <a:ext uri="{FF2B5EF4-FFF2-40B4-BE49-F238E27FC236}">
                <a16:creationId xmlns:a16="http://schemas.microsoft.com/office/drawing/2014/main" id="{1DEDA85F-BC50-2D4F-939E-1809495ADD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79595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/>
              <a:t>3</a:t>
            </a:r>
            <a:r>
              <a:rPr lang="en-US" dirty="0"/>
              <a:t> </a:t>
            </a:r>
            <a:r>
              <a:rPr dirty="0"/>
              <a:t>months follow</a:t>
            </a:r>
            <a:r>
              <a:rPr lang="en-US" dirty="0"/>
              <a:t>-</a:t>
            </a:r>
            <a:r>
              <a:rPr dirty="0"/>
              <a:t>up</a:t>
            </a: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EAFD90F3-24DF-E349-85C0-BB1C77C49F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530" y="1335024"/>
            <a:ext cx="6493567" cy="2797233"/>
          </a:xfrm>
          <a:prstGeom prst="rect">
            <a:avLst/>
          </a:prstGeom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EEB5C3B1-566F-5A4F-937F-B9640D0577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2585" y="1340554"/>
            <a:ext cx="2686878" cy="2651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Santos_Lavinia_08142019_R_001 (1).jpg" descr="Santos_Lavinia_08142019_R_001 (1).jpg">
            <a:extLst>
              <a:ext uri="{FF2B5EF4-FFF2-40B4-BE49-F238E27FC236}">
                <a16:creationId xmlns:a16="http://schemas.microsoft.com/office/drawing/2014/main" id="{0527D643-D26B-894B-A233-7E04F44C24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895" y="4193256"/>
            <a:ext cx="6612835" cy="2659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Santos_Lavinia_08142019_R_001.jpeg" descr="Santos_Lavinia_08142019_R_001.jpeg">
            <a:extLst>
              <a:ext uri="{FF2B5EF4-FFF2-40B4-BE49-F238E27FC236}">
                <a16:creationId xmlns:a16="http://schemas.microsoft.com/office/drawing/2014/main" id="{61CFF291-D6BC-464A-91D5-81340B8F75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2585" y="4205658"/>
            <a:ext cx="2686878" cy="26523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134018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C4056-BBD0-4143-9F36-C0C0721EA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02CAE-402D-524F-9F10-83E068E3E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antos_Lavinia_08142019_R_001 (1).png" descr="Santos_Lavinia_08142019_R_001 (1).png">
            <a:extLst>
              <a:ext uri="{FF2B5EF4-FFF2-40B4-BE49-F238E27FC236}">
                <a16:creationId xmlns:a16="http://schemas.microsoft.com/office/drawing/2014/main" id="{46139FB4-C653-E341-8F65-CA99991205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856" y="380860"/>
            <a:ext cx="8634288" cy="60962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7110226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Discus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/>
              <a:t>Discussion</a:t>
            </a:r>
          </a:p>
        </p:txBody>
      </p:sp>
      <p:sp>
        <p:nvSpPr>
          <p:cNvPr id="168" name="Youngest literature report of AMN patie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dirty="0"/>
              <a:t>Youngest literature report of AMN patient 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dirty="0"/>
          </a:p>
          <a:p>
            <a:pPr>
              <a:lnSpc>
                <a:spcPct val="100000"/>
              </a:lnSpc>
            </a:pPr>
            <a:r>
              <a:rPr dirty="0"/>
              <a:t>Infra-red Fundus Retinography and OCT as best exams to identify lesions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dirty="0"/>
          </a:p>
          <a:p>
            <a:pPr>
              <a:lnSpc>
                <a:spcPct val="100000"/>
              </a:lnSpc>
            </a:pPr>
            <a:r>
              <a:rPr dirty="0"/>
              <a:t>3 month follow up with </a:t>
            </a:r>
            <a:r>
              <a:rPr dirty="0" err="1"/>
              <a:t>chronification</a:t>
            </a:r>
            <a:r>
              <a:rPr dirty="0"/>
              <a:t> of lesion </a:t>
            </a:r>
          </a:p>
        </p:txBody>
      </p:sp>
    </p:spTree>
    <p:extLst>
      <p:ext uri="{BB962C8B-B14F-4D97-AF65-F5344CB8AC3E}">
        <p14:creationId xmlns:p14="http://schemas.microsoft.com/office/powerpoint/2010/main" val="455848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6821F-E808-2545-A518-5F6562139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Anamnesis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A772A-9BDB-C14D-91FD-C4FE5166E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CC: subtle vision loss in the right eye for 4 days.</a:t>
            </a:r>
          </a:p>
          <a:p>
            <a:r>
              <a:rPr lang="en-US" dirty="0"/>
              <a:t>POH: unremarkable </a:t>
            </a:r>
          </a:p>
          <a:p>
            <a:r>
              <a:rPr lang="en-US" dirty="0"/>
              <a:t>PMH: Combined Oral Contraceptive Pill (</a:t>
            </a:r>
            <a:r>
              <a:rPr lang="en-US" dirty="0" err="1"/>
              <a:t>Drosperinone</a:t>
            </a:r>
            <a:r>
              <a:rPr lang="en-US" dirty="0"/>
              <a:t> 3mg and Ethinyl estradiol 0.03mg) due to Polycystic Ovary Syndrome  for 5 months</a:t>
            </a:r>
          </a:p>
          <a:p>
            <a:r>
              <a:rPr lang="en-US" dirty="0"/>
              <a:t>PFH: unremarkable</a:t>
            </a:r>
          </a:p>
          <a:p>
            <a:r>
              <a:rPr lang="en-US" dirty="0"/>
              <a:t>Social History: unremarkable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9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C7F29-7F71-2B4B-B875-21252AA1B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939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Ocular examination </a:t>
            </a:r>
          </a:p>
        </p:txBody>
      </p:sp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1484DEED-00B6-E240-A77D-04B5B4272D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671690"/>
              </p:ext>
            </p:extLst>
          </p:nvPr>
        </p:nvGraphicFramePr>
        <p:xfrm>
          <a:off x="588334" y="1328813"/>
          <a:ext cx="11015331" cy="5164062"/>
        </p:xfrm>
        <a:graphic>
          <a:graphicData uri="http://schemas.openxmlformats.org/drawingml/2006/table">
            <a:tbl>
              <a:tblPr/>
              <a:tblGrid>
                <a:gridCol w="3671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1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1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391">
                <a:tc>
                  <a:txBody>
                    <a:bodyPr/>
                    <a:lstStyle/>
                    <a:p>
                      <a:pPr defTabSz="584200">
                        <a:defRPr sz="3000">
                          <a:latin typeface="Avenir Heavy"/>
                          <a:ea typeface="Avenir Heavy"/>
                          <a:cs typeface="Avenir Heavy"/>
                          <a:sym typeface="Avenir Heavy"/>
                        </a:defRPr>
                      </a:pP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797979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 dirty="0">
                          <a:solidFill>
                            <a:schemeClr val="tx1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Right eye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797979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Left eye</a:t>
                      </a:r>
                      <a:endParaRPr sz="3000" dirty="0">
                        <a:solidFill>
                          <a:schemeClr val="tx1"/>
                        </a:solidFill>
                        <a:latin typeface="Avenir Heavy"/>
                        <a:ea typeface="Avenir Heavy"/>
                        <a:cs typeface="Avenir Heavy"/>
                        <a:sym typeface="Avenir Heavy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797979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266">
                <a:tc>
                  <a:txBody>
                    <a:bodyPr/>
                    <a:lstStyle/>
                    <a:p>
                      <a:pPr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 dirty="0">
                          <a:solidFill>
                            <a:schemeClr val="tx1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VISUAL ACUITY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97979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797979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 dirty="0">
                          <a:solidFill>
                            <a:schemeClr val="tx1"/>
                          </a:solidFill>
                          <a:latin typeface="Avenir Light"/>
                          <a:ea typeface="Avenir Light"/>
                          <a:cs typeface="Avenir Light"/>
                          <a:sym typeface="Avenir Light"/>
                        </a:rPr>
                        <a:t>20/20
(-1.00De)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97979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797979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 dirty="0">
                          <a:solidFill>
                            <a:schemeClr val="tx1"/>
                          </a:solidFill>
                          <a:latin typeface="Avenir Light"/>
                          <a:ea typeface="Avenir Light"/>
                          <a:cs typeface="Avenir Light"/>
                          <a:sym typeface="Avenir Light"/>
                        </a:rPr>
                        <a:t>20/20
(-1.00De)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97979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797979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9671">
                <a:tc>
                  <a:txBody>
                    <a:bodyPr/>
                    <a:lstStyle/>
                    <a:p>
                      <a:pPr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S</a:t>
                      </a:r>
                      <a:r>
                        <a:rPr sz="3000" dirty="0">
                          <a:solidFill>
                            <a:schemeClr val="tx1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LIT LAMP EXAMINATION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97979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797979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5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 dirty="0">
                          <a:solidFill>
                            <a:schemeClr val="tx1"/>
                          </a:solidFill>
                          <a:sym typeface="Helvetica Neue"/>
                        </a:rPr>
                        <a:t>Normal eyelids and eyelashes, clear cornea and conjunctiva, no anterior chamber reaction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97979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797979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266">
                <a:tc>
                  <a:txBody>
                    <a:bodyPr/>
                    <a:lstStyle/>
                    <a:p>
                      <a:pPr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I</a:t>
                      </a:r>
                      <a:r>
                        <a:rPr sz="3000" dirty="0">
                          <a:solidFill>
                            <a:schemeClr val="tx1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NTRAOCULAR PRESSURE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97979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797979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defRPr sz="3000">
                          <a:latin typeface="Avenir Light"/>
                          <a:ea typeface="Avenir Light"/>
                          <a:cs typeface="Avenir Light"/>
                          <a:sym typeface="Avenir Light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14 mmHg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97979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797979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defRPr sz="3000">
                          <a:latin typeface="Avenir Light"/>
                          <a:ea typeface="Avenir Light"/>
                          <a:cs typeface="Avenir Light"/>
                          <a:sym typeface="Avenir Light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14 mmHg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97979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797979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221">
                <a:tc>
                  <a:txBody>
                    <a:bodyPr/>
                    <a:lstStyle/>
                    <a:p>
                      <a:pPr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chemeClr val="tx1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PUPILS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97979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miter lim="400000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 dirty="0">
                          <a:solidFill>
                            <a:schemeClr val="tx1"/>
                          </a:solidFill>
                          <a:latin typeface="Avenir Light"/>
                          <a:ea typeface="Avenir Light"/>
                          <a:cs typeface="Avenir Light"/>
                          <a:sym typeface="Avenir Light"/>
                        </a:rPr>
                        <a:t>NO RELATIVE AFFERENT PUPILLARY DEFECT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797979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54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AB206C-164B-1F46-B659-23D81CB06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F835A92F-7268-3F4D-9BAC-0B1CDE32DB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092465"/>
            <a:ext cx="4735892" cy="4673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E7B585AD-CD2F-334E-AF00-605A41B8C1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729" y="1092466"/>
            <a:ext cx="4735890" cy="467306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99C130-CE14-F943-BE9D-0EF5D249A957}"/>
              </a:ext>
            </a:extLst>
          </p:cNvPr>
          <p:cNvSpPr txBox="1"/>
          <p:nvPr/>
        </p:nvSpPr>
        <p:spPr>
          <a:xfrm>
            <a:off x="4807516" y="5715298"/>
            <a:ext cx="232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Unremarkable</a:t>
            </a:r>
            <a:r>
              <a:rPr lang="en-US" dirty="0"/>
              <a:t> OU</a:t>
            </a:r>
          </a:p>
        </p:txBody>
      </p:sp>
    </p:spTree>
    <p:extLst>
      <p:ext uri="{BB962C8B-B14F-4D97-AF65-F5344CB8AC3E}">
        <p14:creationId xmlns:p14="http://schemas.microsoft.com/office/powerpoint/2010/main" val="2144404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51D46EDE-DA3B-0842-8255-F778083828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26" y="1343883"/>
            <a:ext cx="3915329" cy="4170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SantosL_013.jpg" descr="SantosL_013.jpg">
            <a:extLst>
              <a:ext uri="{FF2B5EF4-FFF2-40B4-BE49-F238E27FC236}">
                <a16:creationId xmlns:a16="http://schemas.microsoft.com/office/drawing/2014/main" id="{442BA68D-96D7-8B48-8D09-076F445149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960" y="1343884"/>
            <a:ext cx="3799218" cy="4170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374952EB-2E47-A44D-930E-7312A92902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2783" y="1343883"/>
            <a:ext cx="3799217" cy="41702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8840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387335B9-9835-4D43-9491-8E337A01C1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724884"/>
            <a:ext cx="1571212" cy="1623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3B5CEC48-1796-3C4D-BE89-D100577C5D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573" y="2044475"/>
            <a:ext cx="10244447" cy="27690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8321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0CCFBEED-E19E-494C-AA9C-375463D134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202" y="328929"/>
            <a:ext cx="8771596" cy="62001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37798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C5720E88-AF4C-F441-8F34-6CB4EB3F46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23" y="1454167"/>
            <a:ext cx="3708244" cy="3949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FC407B45-526B-6C47-9131-D39EBF4F25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800" y="1454167"/>
            <a:ext cx="3708244" cy="3949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831BAD12-46E1-FF42-93C7-7A9385E682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077" y="1423989"/>
            <a:ext cx="3653258" cy="40100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3492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6551CDA2-7550-8645-9277-1F945B100B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667139"/>
            <a:ext cx="1592180" cy="1523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63218DCC-1A93-5C48-B56D-E647B24DCC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95060" y="1726261"/>
            <a:ext cx="10098809" cy="34054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79595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</TotalTime>
  <Words>147</Words>
  <Application>Microsoft Macintosh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Avenir Heavy</vt:lpstr>
      <vt:lpstr>Avenir Light</vt:lpstr>
      <vt:lpstr>Calibri</vt:lpstr>
      <vt:lpstr>Calibri Light</vt:lpstr>
      <vt:lpstr>Helvetica Neue</vt:lpstr>
      <vt:lpstr>Office Theme</vt:lpstr>
      <vt:lpstr>45th BRAVS Meeting Retina Start Clinical Case</vt:lpstr>
      <vt:lpstr>Anamnesis</vt:lpstr>
      <vt:lpstr>Ocular examination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</vt:lpstr>
      <vt:lpstr>3 months follow-up</vt:lpstr>
      <vt:lpstr>PowerPoint Presentation</vt:lpstr>
      <vt:lpstr>Discussion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Macular Neuroretinopathy in a 12-year-old patient</dc:title>
  <dc:subject/>
  <dc:creator>Alex Grupenmacher</dc:creator>
  <cp:keywords/>
  <dc:description/>
  <cp:lastModifiedBy>Alex Grupenmacher</cp:lastModifiedBy>
  <cp:revision>9</cp:revision>
  <dcterms:created xsi:type="dcterms:W3CDTF">2019-12-02T16:57:59Z</dcterms:created>
  <dcterms:modified xsi:type="dcterms:W3CDTF">2019-12-02T23:03:59Z</dcterms:modified>
  <cp:category/>
</cp:coreProperties>
</file>