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32397700" cy="43205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lvl1pPr>
    <a:lvl2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lvl2pPr>
    <a:lvl3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lvl3pPr>
    <a:lvl4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lvl4pPr>
    <a:lvl5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lvl5pPr>
    <a:lvl6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lvl6pPr>
    <a:lvl7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lvl7pPr>
    <a:lvl8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lvl8pPr>
    <a:lvl9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614467"/>
          <c:y val="0.107723"/>
          <c:w val="0.933553"/>
          <c:h val="0.63932"/>
        </c:manualLayout>
      </c:layout>
      <c:barChart>
        <c:barDir val="col"/>
        <c:grouping val="clustered"/>
        <c:varyColors val="0"/>
        <c:ser>
          <c:idx val="0"/>
          <c:order val="0"/>
          <c:tx>
            <c:strRef>
              <c:f>Sheet1!$A$2</c:f>
              <c:strCache>
                <c:ptCount val="1"/>
                <c:pt idx="0">
                  <c:v>With dry-lab</c:v>
                </c:pt>
              </c:strCache>
            </c:strRef>
          </c:tx>
          <c:spPr>
            <a:solidFill>
              <a:srgbClr val="4472C4"/>
            </a:solidFill>
            <a:ln w="6350" cap="flat">
              <a:solidFill>
                <a:srgbClr val="FFFFFF"/>
              </a:solidFill>
              <a:prstDash val="solid"/>
              <a:miter lim="800000"/>
            </a:ln>
            <a:effectLst/>
          </c:spPr>
          <c:invertIfNegative val="0"/>
          <c:dLbls>
            <c:numFmt formatCode="0" sourceLinked="0"/>
            <c:txPr>
              <a:bodyPr/>
              <a:lstStyle/>
              <a:p>
                <a:pPr>
                  <a:defRPr b="0" i="0" strike="noStrike" sz="1000" u="none">
                    <a:solidFill>
                      <a:srgbClr val="000000"/>
                    </a:solidFill>
                    <a:latin typeface="Helvetica"/>
                  </a:defRPr>
                </a:pPr>
              </a:p>
            </c:txPr>
            <c:dLblPos val="outEnd"/>
            <c:showLegendKey val="0"/>
            <c:showVal val="0"/>
            <c:showCatName val="0"/>
            <c:showSerName val="0"/>
            <c:showPercent val="0"/>
            <c:showBubbleSize val="0"/>
            <c:showLeaderLines val="0"/>
          </c:dLbls>
          <c:cat>
            <c:strRef>
              <c:f>Sheet1!$B$1:$G$1</c:f>
              <c:strCache>
                <c:ptCount val="6"/>
                <c:pt idx="0">
                  <c:v>Descemet</c:v>
                </c:pt>
                <c:pt idx="1">
                  <c:v>Posterior capsule</c:v>
                </c:pt>
                <c:pt idx="2">
                  <c:v>Incision</c:v>
                </c:pt>
                <c:pt idx="3">
                  <c:v>Anterior Capsule</c:v>
                </c:pt>
                <c:pt idx="4">
                  <c:v>Bag desinsertion</c:v>
                </c:pt>
                <c:pt idx="5">
                  <c:v>Total</c:v>
                </c:pt>
              </c:strCache>
            </c:strRef>
          </c:cat>
          <c:val>
            <c:numRef>
              <c:f>Sheet1!$B$2:$G$2</c:f>
              <c:numCache>
                <c:ptCount val="6"/>
                <c:pt idx="0">
                  <c:v>2.000000</c:v>
                </c:pt>
                <c:pt idx="1">
                  <c:v>17.000000</c:v>
                </c:pt>
                <c:pt idx="2">
                  <c:v>10.000000</c:v>
                </c:pt>
                <c:pt idx="3">
                  <c:v>18.000000</c:v>
                </c:pt>
                <c:pt idx="4">
                  <c:v>4.000000</c:v>
                </c:pt>
                <c:pt idx="5">
                  <c:v>51.000000</c:v>
                </c:pt>
              </c:numCache>
            </c:numRef>
          </c:val>
        </c:ser>
        <c:ser>
          <c:idx val="1"/>
          <c:order val="1"/>
          <c:tx>
            <c:strRef>
              <c:f>Sheet1!$A$3</c:f>
              <c:strCache>
                <c:ptCount val="1"/>
                <c:pt idx="0">
                  <c:v>Without drylab</c:v>
                </c:pt>
              </c:strCache>
            </c:strRef>
          </c:tx>
          <c:spPr>
            <a:solidFill>
              <a:srgbClr val="ED7D31"/>
            </a:solidFill>
            <a:ln w="6350" cap="flat">
              <a:solidFill>
                <a:srgbClr val="FFFFFF"/>
              </a:solidFill>
              <a:prstDash val="solid"/>
              <a:miter lim="800000"/>
            </a:ln>
            <a:effectLst/>
          </c:spPr>
          <c:invertIfNegative val="0"/>
          <c:dLbls>
            <c:numFmt formatCode="0" sourceLinked="0"/>
            <c:txPr>
              <a:bodyPr/>
              <a:lstStyle/>
              <a:p>
                <a:pPr>
                  <a:defRPr b="0" i="0" strike="noStrike" sz="1000" u="none">
                    <a:solidFill>
                      <a:srgbClr val="000000"/>
                    </a:solidFill>
                    <a:latin typeface="Helvetica"/>
                  </a:defRPr>
                </a:pPr>
              </a:p>
            </c:txPr>
            <c:dLblPos val="outEnd"/>
            <c:showLegendKey val="0"/>
            <c:showVal val="0"/>
            <c:showCatName val="0"/>
            <c:showSerName val="0"/>
            <c:showPercent val="0"/>
            <c:showBubbleSize val="0"/>
            <c:showLeaderLines val="0"/>
          </c:dLbls>
          <c:cat>
            <c:strRef>
              <c:f>Sheet1!$B$1:$G$1</c:f>
              <c:strCache>
                <c:ptCount val="6"/>
                <c:pt idx="0">
                  <c:v>Descemet</c:v>
                </c:pt>
                <c:pt idx="1">
                  <c:v>Posterior capsule</c:v>
                </c:pt>
                <c:pt idx="2">
                  <c:v>Incision</c:v>
                </c:pt>
                <c:pt idx="3">
                  <c:v>Anterior Capsule</c:v>
                </c:pt>
                <c:pt idx="4">
                  <c:v>Bag desinsertion</c:v>
                </c:pt>
                <c:pt idx="5">
                  <c:v>Total</c:v>
                </c:pt>
              </c:strCache>
            </c:strRef>
          </c:cat>
          <c:val>
            <c:numRef>
              <c:f>Sheet1!$B$3:$G$3</c:f>
              <c:numCache>
                <c:ptCount val="6"/>
                <c:pt idx="0">
                  <c:v>4.000000</c:v>
                </c:pt>
                <c:pt idx="1">
                  <c:v>31.000000</c:v>
                </c:pt>
                <c:pt idx="2">
                  <c:v>8.000000</c:v>
                </c:pt>
                <c:pt idx="3">
                  <c:v>8.000000</c:v>
                </c:pt>
                <c:pt idx="4">
                  <c:v>3.000000</c:v>
                </c:pt>
                <c:pt idx="5">
                  <c:v>54.000000</c:v>
                </c:pt>
              </c:numCache>
            </c:numRef>
          </c:val>
        </c:ser>
        <c:gapWidth val="150"/>
        <c:overlap val="0"/>
        <c:axId val="2094734552"/>
        <c:axId val="2094734553"/>
      </c:barChart>
      <c:catAx>
        <c:axId val="2094734552"/>
        <c:scaling>
          <c:orientation val="minMax"/>
        </c:scaling>
        <c:delete val="0"/>
        <c:axPos val="b"/>
        <c:numFmt formatCode="General" sourceLinked="0"/>
        <c:majorTickMark val="none"/>
        <c:minorTickMark val="none"/>
        <c:tickLblPos val="low"/>
        <c:spPr>
          <a:ln w="12700" cap="flat">
            <a:noFill/>
            <a:prstDash val="solid"/>
            <a:miter lim="400000"/>
          </a:ln>
        </c:spPr>
        <c:txPr>
          <a:bodyPr rot="-1620000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miter lim="800000"/>
            </a:ln>
          </c:spPr>
        </c:majorGridlines>
        <c:numFmt formatCode="0" sourceLinked="0"/>
        <c:majorTickMark val="none"/>
        <c:minorTickMark val="none"/>
        <c:tickLblPos val="nextTo"/>
        <c:spPr>
          <a:ln w="12700" cap="flat">
            <a:noFill/>
            <a:prstDash val="solid"/>
            <a:miter lim="400000"/>
          </a:ln>
        </c:spPr>
        <c:txPr>
          <a:bodyPr rot="0"/>
          <a:lstStyle/>
          <a:p>
            <a:pPr>
              <a:defRPr b="0" i="0" strike="noStrike" sz="1800" u="none">
                <a:solidFill>
                  <a:srgbClr val="000000"/>
                </a:solidFill>
                <a:latin typeface="Calibri"/>
              </a:defRPr>
            </a:pPr>
          </a:p>
        </c:txPr>
        <c:crossAx val="2094734552"/>
        <c:crosses val="autoZero"/>
        <c:crossBetween val="between"/>
        <c:majorUnit val="15"/>
        <c:minorUnit val="7.5"/>
      </c:valAx>
      <c:spPr>
        <a:solidFill>
          <a:srgbClr val="FFFFFF"/>
        </a:solidFill>
        <a:ln w="12700" cap="flat">
          <a:noFill/>
          <a:miter lim="400000"/>
        </a:ln>
        <a:effectLst/>
      </c:spPr>
    </c:plotArea>
    <c:legend>
      <c:legendPos val="t"/>
      <c:layout>
        <c:manualLayout>
          <c:xMode val="edge"/>
          <c:yMode val="edge"/>
          <c:x val="0"/>
          <c:y val="0"/>
          <c:w val="0.98217"/>
          <c:h val="0.059259"/>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solidFill>
      <a:srgbClr val="FFFFFF"/>
    </a:solidFill>
    <a:ln w="12700" cap="flat">
      <a:solidFill>
        <a:srgbClr val="888888"/>
      </a:solidFill>
      <a:prstDash val="solid"/>
      <a:miter lim="800000"/>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a:p>
        </p:txBody>
      </p:sp>
      <p:sp>
        <p:nvSpPr>
          <p:cNvPr id="18" name="Shape 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o do Título"/>
          <p:cNvSpPr txBox="1"/>
          <p:nvPr>
            <p:ph type="title"/>
          </p:nvPr>
        </p:nvSpPr>
        <p:spPr>
          <a:xfrm>
            <a:off x="4854030" y="4850606"/>
            <a:ext cx="25918162" cy="10511314"/>
          </a:xfrm>
          <a:prstGeom prst="rect">
            <a:avLst/>
          </a:prstGeom>
          <a:ln w="12700">
            <a:miter lim="400000"/>
          </a:ln>
          <a:extLst>
            <a:ext uri="{C572A759-6A51-4108-AA02-DFA0A04FC94B}">
              <ma14:wrappingTextBoxFlag xmlns:ma14="http://schemas.microsoft.com/office/mac/drawingml/2011/main" val="1"/>
            </a:ext>
          </a:extLst>
        </p:spPr>
        <p:txBody>
          <a:bodyPr lIns="216027" tIns="216027" rIns="216027" bIns="216027" anchor="ctr"/>
          <a:lstStyle/>
          <a:p>
            <a:pPr/>
            <a:r>
              <a:t>Texto do Título</a:t>
            </a:r>
          </a:p>
        </p:txBody>
      </p:sp>
      <p:sp>
        <p:nvSpPr>
          <p:cNvPr id="3" name="Nível de Corpo Um…"/>
          <p:cNvSpPr txBox="1"/>
          <p:nvPr>
            <p:ph type="body" idx="1"/>
          </p:nvPr>
        </p:nvSpPr>
        <p:spPr>
          <a:xfrm>
            <a:off x="18083091" y="15361919"/>
            <a:ext cx="12689100" cy="27843483"/>
          </a:xfrm>
          <a:prstGeom prst="rect">
            <a:avLst/>
          </a:prstGeom>
          <a:ln w="12700">
            <a:miter lim="400000"/>
          </a:ln>
          <a:extLst>
            <a:ext uri="{C572A759-6A51-4108-AA02-DFA0A04FC94B}">
              <ma14:wrappingTextBoxFlag xmlns:ma14="http://schemas.microsoft.com/office/mac/drawingml/2011/main" val="1"/>
            </a:ext>
          </a:extLst>
        </p:spPr>
        <p:txBody>
          <a:bodyPr lIns="216027" tIns="216027" rIns="216027" bIns="216027"/>
          <a:lstStyle/>
          <a:p>
            <a:pPr/>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txBox="1"/>
          <p:nvPr>
            <p:ph type="sldNum" sz="quarter" idx="2"/>
          </p:nvPr>
        </p:nvSpPr>
        <p:spPr>
          <a:xfrm>
            <a:off x="29579211" y="40553354"/>
            <a:ext cx="1204002" cy="1282955"/>
          </a:xfrm>
          <a:prstGeom prst="rect">
            <a:avLst/>
          </a:prstGeom>
          <a:ln w="12700">
            <a:miter lim="400000"/>
          </a:ln>
        </p:spPr>
        <p:txBody>
          <a:bodyPr wrap="none" lIns="216027" tIns="216027" rIns="216027" bIns="216027" anchor="ctr">
            <a:spAutoFit/>
          </a:bodyPr>
          <a:lstStyle>
            <a:lvl1pPr algn="r">
              <a:defRPr sz="5700">
                <a:solidFill>
                  <a:srgbClr val="898989"/>
                </a:solidFill>
                <a:latin typeface="+mn-lt"/>
                <a:ea typeface="+mn-ea"/>
                <a:cs typeface="+mn-cs"/>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Lst>
  <p:transition xmlns:p14="http://schemas.microsoft.com/office/powerpoint/2010/main" spd="med" advClick="1"/>
  <p:txStyles>
    <p:titleStyle>
      <a:lvl1pPr marL="0" marR="0" indent="0" algn="ctr" defTabSz="4319587" rtl="0" latinLnBrk="0">
        <a:lnSpc>
          <a:spcPct val="100000"/>
        </a:lnSpc>
        <a:spcBef>
          <a:spcPts val="0"/>
        </a:spcBef>
        <a:spcAft>
          <a:spcPts val="0"/>
        </a:spcAft>
        <a:buClrTx/>
        <a:buSzTx/>
        <a:buFontTx/>
        <a:buNone/>
        <a:tabLst/>
        <a:defRPr b="0" baseline="0" cap="none" i="0" spc="0" strike="noStrike" sz="20800" u="none">
          <a:solidFill>
            <a:srgbClr val="000000"/>
          </a:solidFill>
          <a:uFillTx/>
          <a:latin typeface="+mn-lt"/>
          <a:ea typeface="+mn-ea"/>
          <a:cs typeface="+mn-cs"/>
          <a:sym typeface="Calibri"/>
        </a:defRPr>
      </a:lvl1pPr>
      <a:lvl2pPr marL="0" marR="0" indent="0" algn="ctr" defTabSz="4319587" rtl="0" latinLnBrk="0">
        <a:lnSpc>
          <a:spcPct val="100000"/>
        </a:lnSpc>
        <a:spcBef>
          <a:spcPts val="0"/>
        </a:spcBef>
        <a:spcAft>
          <a:spcPts val="0"/>
        </a:spcAft>
        <a:buClrTx/>
        <a:buSzTx/>
        <a:buFontTx/>
        <a:buNone/>
        <a:tabLst/>
        <a:defRPr b="0" baseline="0" cap="none" i="0" spc="0" strike="noStrike" sz="20800" u="none">
          <a:solidFill>
            <a:srgbClr val="000000"/>
          </a:solidFill>
          <a:uFillTx/>
          <a:latin typeface="+mn-lt"/>
          <a:ea typeface="+mn-ea"/>
          <a:cs typeface="+mn-cs"/>
          <a:sym typeface="Calibri"/>
        </a:defRPr>
      </a:lvl2pPr>
      <a:lvl3pPr marL="0" marR="0" indent="0" algn="ctr" defTabSz="4319587" rtl="0" latinLnBrk="0">
        <a:lnSpc>
          <a:spcPct val="100000"/>
        </a:lnSpc>
        <a:spcBef>
          <a:spcPts val="0"/>
        </a:spcBef>
        <a:spcAft>
          <a:spcPts val="0"/>
        </a:spcAft>
        <a:buClrTx/>
        <a:buSzTx/>
        <a:buFontTx/>
        <a:buNone/>
        <a:tabLst/>
        <a:defRPr b="0" baseline="0" cap="none" i="0" spc="0" strike="noStrike" sz="20800" u="none">
          <a:solidFill>
            <a:srgbClr val="000000"/>
          </a:solidFill>
          <a:uFillTx/>
          <a:latin typeface="+mn-lt"/>
          <a:ea typeface="+mn-ea"/>
          <a:cs typeface="+mn-cs"/>
          <a:sym typeface="Calibri"/>
        </a:defRPr>
      </a:lvl3pPr>
      <a:lvl4pPr marL="0" marR="0" indent="0" algn="ctr" defTabSz="4319587" rtl="0" latinLnBrk="0">
        <a:lnSpc>
          <a:spcPct val="100000"/>
        </a:lnSpc>
        <a:spcBef>
          <a:spcPts val="0"/>
        </a:spcBef>
        <a:spcAft>
          <a:spcPts val="0"/>
        </a:spcAft>
        <a:buClrTx/>
        <a:buSzTx/>
        <a:buFontTx/>
        <a:buNone/>
        <a:tabLst/>
        <a:defRPr b="0" baseline="0" cap="none" i="0" spc="0" strike="noStrike" sz="20800" u="none">
          <a:solidFill>
            <a:srgbClr val="000000"/>
          </a:solidFill>
          <a:uFillTx/>
          <a:latin typeface="+mn-lt"/>
          <a:ea typeface="+mn-ea"/>
          <a:cs typeface="+mn-cs"/>
          <a:sym typeface="Calibri"/>
        </a:defRPr>
      </a:lvl4pPr>
      <a:lvl5pPr marL="0" marR="0" indent="0" algn="ctr" defTabSz="4319587" rtl="0" latinLnBrk="0">
        <a:lnSpc>
          <a:spcPct val="100000"/>
        </a:lnSpc>
        <a:spcBef>
          <a:spcPts val="0"/>
        </a:spcBef>
        <a:spcAft>
          <a:spcPts val="0"/>
        </a:spcAft>
        <a:buClrTx/>
        <a:buSzTx/>
        <a:buFontTx/>
        <a:buNone/>
        <a:tabLst/>
        <a:defRPr b="0" baseline="0" cap="none" i="0" spc="0" strike="noStrike" sz="20800" u="none">
          <a:solidFill>
            <a:srgbClr val="000000"/>
          </a:solidFill>
          <a:uFillTx/>
          <a:latin typeface="+mn-lt"/>
          <a:ea typeface="+mn-ea"/>
          <a:cs typeface="+mn-cs"/>
          <a:sym typeface="Calibri"/>
        </a:defRPr>
      </a:lvl5pPr>
      <a:lvl6pPr marL="0" marR="0" indent="0" algn="ctr" defTabSz="4319587" rtl="0" latinLnBrk="0">
        <a:lnSpc>
          <a:spcPct val="100000"/>
        </a:lnSpc>
        <a:spcBef>
          <a:spcPts val="0"/>
        </a:spcBef>
        <a:spcAft>
          <a:spcPts val="0"/>
        </a:spcAft>
        <a:buClrTx/>
        <a:buSzTx/>
        <a:buFontTx/>
        <a:buNone/>
        <a:tabLst/>
        <a:defRPr b="0" baseline="0" cap="none" i="0" spc="0" strike="noStrike" sz="20800" u="none">
          <a:solidFill>
            <a:srgbClr val="000000"/>
          </a:solidFill>
          <a:uFillTx/>
          <a:latin typeface="+mn-lt"/>
          <a:ea typeface="+mn-ea"/>
          <a:cs typeface="+mn-cs"/>
          <a:sym typeface="Calibri"/>
        </a:defRPr>
      </a:lvl6pPr>
      <a:lvl7pPr marL="0" marR="0" indent="0" algn="ctr" defTabSz="4319587" rtl="0" latinLnBrk="0">
        <a:lnSpc>
          <a:spcPct val="100000"/>
        </a:lnSpc>
        <a:spcBef>
          <a:spcPts val="0"/>
        </a:spcBef>
        <a:spcAft>
          <a:spcPts val="0"/>
        </a:spcAft>
        <a:buClrTx/>
        <a:buSzTx/>
        <a:buFontTx/>
        <a:buNone/>
        <a:tabLst/>
        <a:defRPr b="0" baseline="0" cap="none" i="0" spc="0" strike="noStrike" sz="20800" u="none">
          <a:solidFill>
            <a:srgbClr val="000000"/>
          </a:solidFill>
          <a:uFillTx/>
          <a:latin typeface="+mn-lt"/>
          <a:ea typeface="+mn-ea"/>
          <a:cs typeface="+mn-cs"/>
          <a:sym typeface="Calibri"/>
        </a:defRPr>
      </a:lvl7pPr>
      <a:lvl8pPr marL="0" marR="0" indent="0" algn="ctr" defTabSz="4319587" rtl="0" latinLnBrk="0">
        <a:lnSpc>
          <a:spcPct val="100000"/>
        </a:lnSpc>
        <a:spcBef>
          <a:spcPts val="0"/>
        </a:spcBef>
        <a:spcAft>
          <a:spcPts val="0"/>
        </a:spcAft>
        <a:buClrTx/>
        <a:buSzTx/>
        <a:buFontTx/>
        <a:buNone/>
        <a:tabLst/>
        <a:defRPr b="0" baseline="0" cap="none" i="0" spc="0" strike="noStrike" sz="20800" u="none">
          <a:solidFill>
            <a:srgbClr val="000000"/>
          </a:solidFill>
          <a:uFillTx/>
          <a:latin typeface="+mn-lt"/>
          <a:ea typeface="+mn-ea"/>
          <a:cs typeface="+mn-cs"/>
          <a:sym typeface="Calibri"/>
        </a:defRPr>
      </a:lvl8pPr>
      <a:lvl9pPr marL="0" marR="0" indent="0" algn="ctr" defTabSz="4319587" rtl="0" latinLnBrk="0">
        <a:lnSpc>
          <a:spcPct val="100000"/>
        </a:lnSpc>
        <a:spcBef>
          <a:spcPts val="0"/>
        </a:spcBef>
        <a:spcAft>
          <a:spcPts val="0"/>
        </a:spcAft>
        <a:buClrTx/>
        <a:buSzTx/>
        <a:buFontTx/>
        <a:buNone/>
        <a:tabLst/>
        <a:defRPr b="0" baseline="0" cap="none" i="0" spc="0" strike="noStrike" sz="20800" u="none">
          <a:solidFill>
            <a:srgbClr val="000000"/>
          </a:solidFill>
          <a:uFillTx/>
          <a:latin typeface="+mn-lt"/>
          <a:ea typeface="+mn-ea"/>
          <a:cs typeface="+mn-cs"/>
          <a:sym typeface="Calibri"/>
        </a:defRPr>
      </a:lvl9pPr>
    </p:titleStyle>
    <p:bodyStyle>
      <a:lvl1pPr marL="1619250" marR="0" indent="-1619250" algn="l" defTabSz="4319587" rtl="0" latinLnBrk="0">
        <a:lnSpc>
          <a:spcPct val="100000"/>
        </a:lnSpc>
        <a:spcBef>
          <a:spcPts val="3600"/>
        </a:spcBef>
        <a:spcAft>
          <a:spcPts val="0"/>
        </a:spcAft>
        <a:buClrTx/>
        <a:buSzPct val="100000"/>
        <a:buFont typeface="Arial"/>
        <a:buChar char="»"/>
        <a:tabLst/>
        <a:defRPr b="0" baseline="0" cap="none" i="0" spc="0" strike="noStrike" sz="15100" u="none">
          <a:solidFill>
            <a:srgbClr val="000000"/>
          </a:solidFill>
          <a:uFillTx/>
          <a:latin typeface="+mn-lt"/>
          <a:ea typeface="+mn-ea"/>
          <a:cs typeface="+mn-cs"/>
          <a:sym typeface="Calibri"/>
        </a:defRPr>
      </a:lvl1pPr>
      <a:lvl2pPr marL="3704190" marR="0" indent="-1543603" algn="l" defTabSz="4319587" rtl="0" latinLnBrk="0">
        <a:lnSpc>
          <a:spcPct val="100000"/>
        </a:lnSpc>
        <a:spcBef>
          <a:spcPts val="3600"/>
        </a:spcBef>
        <a:spcAft>
          <a:spcPts val="0"/>
        </a:spcAft>
        <a:buClrTx/>
        <a:buSzPct val="100000"/>
        <a:buFont typeface="Arial"/>
        <a:buChar char="–"/>
        <a:tabLst/>
        <a:defRPr b="0" baseline="0" cap="none" i="0" spc="0" strike="noStrike" sz="15100" u="none">
          <a:solidFill>
            <a:srgbClr val="000000"/>
          </a:solidFill>
          <a:uFillTx/>
          <a:latin typeface="+mn-lt"/>
          <a:ea typeface="+mn-ea"/>
          <a:cs typeface="+mn-cs"/>
          <a:sym typeface="Calibri"/>
        </a:defRPr>
      </a:lvl2pPr>
      <a:lvl3pPr marL="5763690" marR="0" indent="-1442515" algn="l" defTabSz="4319587" rtl="0" latinLnBrk="0">
        <a:lnSpc>
          <a:spcPct val="100000"/>
        </a:lnSpc>
        <a:spcBef>
          <a:spcPts val="3600"/>
        </a:spcBef>
        <a:spcAft>
          <a:spcPts val="0"/>
        </a:spcAft>
        <a:buClrTx/>
        <a:buSzPct val="100000"/>
        <a:buFont typeface="Arial"/>
        <a:buChar char="•"/>
        <a:tabLst/>
        <a:defRPr b="0" baseline="0" cap="none" i="0" spc="0" strike="noStrike" sz="15100" u="none">
          <a:solidFill>
            <a:srgbClr val="000000"/>
          </a:solidFill>
          <a:uFillTx/>
          <a:latin typeface="+mn-lt"/>
          <a:ea typeface="+mn-ea"/>
          <a:cs typeface="+mn-cs"/>
          <a:sym typeface="Calibri"/>
        </a:defRPr>
      </a:lvl3pPr>
      <a:lvl4pPr marL="8196011" marR="0" indent="-1715834" algn="l" defTabSz="4319587" rtl="0" latinLnBrk="0">
        <a:lnSpc>
          <a:spcPct val="100000"/>
        </a:lnSpc>
        <a:spcBef>
          <a:spcPts val="3600"/>
        </a:spcBef>
        <a:spcAft>
          <a:spcPts val="0"/>
        </a:spcAft>
        <a:buClrTx/>
        <a:buSzPct val="100000"/>
        <a:buFont typeface="Arial"/>
        <a:buChar char="–"/>
        <a:tabLst/>
        <a:defRPr b="0" baseline="0" cap="none" i="0" spc="0" strike="noStrike" sz="15100" u="none">
          <a:solidFill>
            <a:srgbClr val="000000"/>
          </a:solidFill>
          <a:uFillTx/>
          <a:latin typeface="+mn-lt"/>
          <a:ea typeface="+mn-ea"/>
          <a:cs typeface="+mn-cs"/>
          <a:sym typeface="Calibri"/>
        </a:defRPr>
      </a:lvl4pPr>
      <a:lvl5pPr marL="17696566" marR="0" indent="-9055805" algn="l" defTabSz="4319587" rtl="0" latinLnBrk="0">
        <a:lnSpc>
          <a:spcPct val="100000"/>
        </a:lnSpc>
        <a:spcBef>
          <a:spcPts val="3600"/>
        </a:spcBef>
        <a:spcAft>
          <a:spcPts val="0"/>
        </a:spcAft>
        <a:buClrTx/>
        <a:buSzPct val="100000"/>
        <a:buFont typeface="Arial"/>
        <a:buChar char="»"/>
        <a:tabLst/>
        <a:defRPr b="0" baseline="0" cap="none" i="0" spc="0" strike="noStrike" sz="15100" u="none">
          <a:solidFill>
            <a:srgbClr val="000000"/>
          </a:solidFill>
          <a:uFillTx/>
          <a:latin typeface="+mn-lt"/>
          <a:ea typeface="+mn-ea"/>
          <a:cs typeface="+mn-cs"/>
          <a:sym typeface="Calibri"/>
        </a:defRPr>
      </a:lvl5pPr>
      <a:lvl6pPr marL="0" marR="0" indent="0" algn="l" defTabSz="4319587" rtl="0" latinLnBrk="0">
        <a:lnSpc>
          <a:spcPct val="100000"/>
        </a:lnSpc>
        <a:spcBef>
          <a:spcPts val="3600"/>
        </a:spcBef>
        <a:spcAft>
          <a:spcPts val="0"/>
        </a:spcAft>
        <a:buClrTx/>
        <a:buSzTx/>
        <a:buFont typeface="Arial"/>
        <a:buNone/>
        <a:tabLst/>
        <a:defRPr b="0" baseline="0" cap="none" i="0" spc="0" strike="noStrike" sz="15100" u="none">
          <a:solidFill>
            <a:srgbClr val="000000"/>
          </a:solidFill>
          <a:uFillTx/>
          <a:latin typeface="+mn-lt"/>
          <a:ea typeface="+mn-ea"/>
          <a:cs typeface="+mn-cs"/>
          <a:sym typeface="Calibri"/>
        </a:defRPr>
      </a:lvl6pPr>
      <a:lvl7pPr marL="0" marR="0" indent="0" algn="l" defTabSz="4319587" rtl="0" latinLnBrk="0">
        <a:lnSpc>
          <a:spcPct val="100000"/>
        </a:lnSpc>
        <a:spcBef>
          <a:spcPts val="3600"/>
        </a:spcBef>
        <a:spcAft>
          <a:spcPts val="0"/>
        </a:spcAft>
        <a:buClrTx/>
        <a:buSzTx/>
        <a:buFont typeface="Arial"/>
        <a:buNone/>
        <a:tabLst/>
        <a:defRPr b="0" baseline="0" cap="none" i="0" spc="0" strike="noStrike" sz="15100" u="none">
          <a:solidFill>
            <a:srgbClr val="000000"/>
          </a:solidFill>
          <a:uFillTx/>
          <a:latin typeface="+mn-lt"/>
          <a:ea typeface="+mn-ea"/>
          <a:cs typeface="+mn-cs"/>
          <a:sym typeface="Calibri"/>
        </a:defRPr>
      </a:lvl7pPr>
      <a:lvl8pPr marL="0" marR="0" indent="0" algn="l" defTabSz="4319587" rtl="0" latinLnBrk="0">
        <a:lnSpc>
          <a:spcPct val="100000"/>
        </a:lnSpc>
        <a:spcBef>
          <a:spcPts val="3600"/>
        </a:spcBef>
        <a:spcAft>
          <a:spcPts val="0"/>
        </a:spcAft>
        <a:buClrTx/>
        <a:buSzTx/>
        <a:buFont typeface="Arial"/>
        <a:buNone/>
        <a:tabLst/>
        <a:defRPr b="0" baseline="0" cap="none" i="0" spc="0" strike="noStrike" sz="15100" u="none">
          <a:solidFill>
            <a:srgbClr val="000000"/>
          </a:solidFill>
          <a:uFillTx/>
          <a:latin typeface="+mn-lt"/>
          <a:ea typeface="+mn-ea"/>
          <a:cs typeface="+mn-cs"/>
          <a:sym typeface="Calibri"/>
        </a:defRPr>
      </a:lvl8pPr>
      <a:lvl9pPr marL="0" marR="0" indent="0" algn="l" defTabSz="4319587" rtl="0" latinLnBrk="0">
        <a:lnSpc>
          <a:spcPct val="100000"/>
        </a:lnSpc>
        <a:spcBef>
          <a:spcPts val="3600"/>
        </a:spcBef>
        <a:spcAft>
          <a:spcPts val="0"/>
        </a:spcAft>
        <a:buClrTx/>
        <a:buSzTx/>
        <a:buFont typeface="Arial"/>
        <a:buNone/>
        <a:tabLst/>
        <a:defRPr b="0" baseline="0" cap="none" i="0" spc="0" strike="noStrike" sz="15100" u="none">
          <a:solidFill>
            <a:srgbClr val="000000"/>
          </a:solidFill>
          <a:uFillTx/>
          <a:latin typeface="+mn-lt"/>
          <a:ea typeface="+mn-ea"/>
          <a:cs typeface="+mn-cs"/>
          <a:sym typeface="Calibri"/>
        </a:defRPr>
      </a:lvl9pPr>
    </p:bodyStyle>
    <p:otherStyle>
      <a:lvl1pPr marL="0" marR="0" indent="0" algn="r" defTabSz="4319587" rtl="0" latinLnBrk="0">
        <a:lnSpc>
          <a:spcPct val="100000"/>
        </a:lnSpc>
        <a:spcBef>
          <a:spcPts val="0"/>
        </a:spcBef>
        <a:spcAft>
          <a:spcPts val="0"/>
        </a:spcAft>
        <a:buClrTx/>
        <a:buSzTx/>
        <a:buFontTx/>
        <a:buNone/>
        <a:tabLst/>
        <a:defRPr b="0" baseline="0" cap="none" i="0" spc="0" strike="noStrike" sz="5700" u="none">
          <a:solidFill>
            <a:schemeClr val="tx1"/>
          </a:solidFill>
          <a:uFillTx/>
          <a:latin typeface="+mn-lt"/>
          <a:ea typeface="+mn-ea"/>
          <a:cs typeface="+mn-cs"/>
          <a:sym typeface="Calibri"/>
        </a:defRPr>
      </a:lvl1pPr>
      <a:lvl2pPr marL="0" marR="0" indent="0" algn="r" defTabSz="4319587" rtl="0" latinLnBrk="0">
        <a:lnSpc>
          <a:spcPct val="100000"/>
        </a:lnSpc>
        <a:spcBef>
          <a:spcPts val="0"/>
        </a:spcBef>
        <a:spcAft>
          <a:spcPts val="0"/>
        </a:spcAft>
        <a:buClrTx/>
        <a:buSzTx/>
        <a:buFontTx/>
        <a:buNone/>
        <a:tabLst/>
        <a:defRPr b="0" baseline="0" cap="none" i="0" spc="0" strike="noStrike" sz="5700" u="none">
          <a:solidFill>
            <a:schemeClr val="tx1"/>
          </a:solidFill>
          <a:uFillTx/>
          <a:latin typeface="+mn-lt"/>
          <a:ea typeface="+mn-ea"/>
          <a:cs typeface="+mn-cs"/>
          <a:sym typeface="Calibri"/>
        </a:defRPr>
      </a:lvl2pPr>
      <a:lvl3pPr marL="0" marR="0" indent="0" algn="r" defTabSz="4319587" rtl="0" latinLnBrk="0">
        <a:lnSpc>
          <a:spcPct val="100000"/>
        </a:lnSpc>
        <a:spcBef>
          <a:spcPts val="0"/>
        </a:spcBef>
        <a:spcAft>
          <a:spcPts val="0"/>
        </a:spcAft>
        <a:buClrTx/>
        <a:buSzTx/>
        <a:buFontTx/>
        <a:buNone/>
        <a:tabLst/>
        <a:defRPr b="0" baseline="0" cap="none" i="0" spc="0" strike="noStrike" sz="5700" u="none">
          <a:solidFill>
            <a:schemeClr val="tx1"/>
          </a:solidFill>
          <a:uFillTx/>
          <a:latin typeface="+mn-lt"/>
          <a:ea typeface="+mn-ea"/>
          <a:cs typeface="+mn-cs"/>
          <a:sym typeface="Calibri"/>
        </a:defRPr>
      </a:lvl3pPr>
      <a:lvl4pPr marL="0" marR="0" indent="0" algn="r" defTabSz="4319587" rtl="0" latinLnBrk="0">
        <a:lnSpc>
          <a:spcPct val="100000"/>
        </a:lnSpc>
        <a:spcBef>
          <a:spcPts val="0"/>
        </a:spcBef>
        <a:spcAft>
          <a:spcPts val="0"/>
        </a:spcAft>
        <a:buClrTx/>
        <a:buSzTx/>
        <a:buFontTx/>
        <a:buNone/>
        <a:tabLst/>
        <a:defRPr b="0" baseline="0" cap="none" i="0" spc="0" strike="noStrike" sz="5700" u="none">
          <a:solidFill>
            <a:schemeClr val="tx1"/>
          </a:solidFill>
          <a:uFillTx/>
          <a:latin typeface="+mn-lt"/>
          <a:ea typeface="+mn-ea"/>
          <a:cs typeface="+mn-cs"/>
          <a:sym typeface="Calibri"/>
        </a:defRPr>
      </a:lvl4pPr>
      <a:lvl5pPr marL="0" marR="0" indent="0" algn="r" defTabSz="4319587" rtl="0" latinLnBrk="0">
        <a:lnSpc>
          <a:spcPct val="100000"/>
        </a:lnSpc>
        <a:spcBef>
          <a:spcPts val="0"/>
        </a:spcBef>
        <a:spcAft>
          <a:spcPts val="0"/>
        </a:spcAft>
        <a:buClrTx/>
        <a:buSzTx/>
        <a:buFontTx/>
        <a:buNone/>
        <a:tabLst/>
        <a:defRPr b="0" baseline="0" cap="none" i="0" spc="0" strike="noStrike" sz="5700" u="none">
          <a:solidFill>
            <a:schemeClr val="tx1"/>
          </a:solidFill>
          <a:uFillTx/>
          <a:latin typeface="+mn-lt"/>
          <a:ea typeface="+mn-ea"/>
          <a:cs typeface="+mn-cs"/>
          <a:sym typeface="Calibri"/>
        </a:defRPr>
      </a:lvl5pPr>
      <a:lvl6pPr marL="0" marR="0" indent="0" algn="r" defTabSz="4319587" rtl="0" latinLnBrk="0">
        <a:lnSpc>
          <a:spcPct val="100000"/>
        </a:lnSpc>
        <a:spcBef>
          <a:spcPts val="0"/>
        </a:spcBef>
        <a:spcAft>
          <a:spcPts val="0"/>
        </a:spcAft>
        <a:buClrTx/>
        <a:buSzTx/>
        <a:buFontTx/>
        <a:buNone/>
        <a:tabLst/>
        <a:defRPr b="0" baseline="0" cap="none" i="0" spc="0" strike="noStrike" sz="5700" u="none">
          <a:solidFill>
            <a:schemeClr val="tx1"/>
          </a:solidFill>
          <a:uFillTx/>
          <a:latin typeface="+mn-lt"/>
          <a:ea typeface="+mn-ea"/>
          <a:cs typeface="+mn-cs"/>
          <a:sym typeface="Calibri"/>
        </a:defRPr>
      </a:lvl6pPr>
      <a:lvl7pPr marL="0" marR="0" indent="0" algn="r" defTabSz="4319587" rtl="0" latinLnBrk="0">
        <a:lnSpc>
          <a:spcPct val="100000"/>
        </a:lnSpc>
        <a:spcBef>
          <a:spcPts val="0"/>
        </a:spcBef>
        <a:spcAft>
          <a:spcPts val="0"/>
        </a:spcAft>
        <a:buClrTx/>
        <a:buSzTx/>
        <a:buFontTx/>
        <a:buNone/>
        <a:tabLst/>
        <a:defRPr b="0" baseline="0" cap="none" i="0" spc="0" strike="noStrike" sz="5700" u="none">
          <a:solidFill>
            <a:schemeClr val="tx1"/>
          </a:solidFill>
          <a:uFillTx/>
          <a:latin typeface="+mn-lt"/>
          <a:ea typeface="+mn-ea"/>
          <a:cs typeface="+mn-cs"/>
          <a:sym typeface="Calibri"/>
        </a:defRPr>
      </a:lvl7pPr>
      <a:lvl8pPr marL="0" marR="0" indent="0" algn="r" defTabSz="4319587" rtl="0" latinLnBrk="0">
        <a:lnSpc>
          <a:spcPct val="100000"/>
        </a:lnSpc>
        <a:spcBef>
          <a:spcPts val="0"/>
        </a:spcBef>
        <a:spcAft>
          <a:spcPts val="0"/>
        </a:spcAft>
        <a:buClrTx/>
        <a:buSzTx/>
        <a:buFontTx/>
        <a:buNone/>
        <a:tabLst/>
        <a:defRPr b="0" baseline="0" cap="none" i="0" spc="0" strike="noStrike" sz="5700" u="none">
          <a:solidFill>
            <a:schemeClr val="tx1"/>
          </a:solidFill>
          <a:uFillTx/>
          <a:latin typeface="+mn-lt"/>
          <a:ea typeface="+mn-ea"/>
          <a:cs typeface="+mn-cs"/>
          <a:sym typeface="Calibri"/>
        </a:defRPr>
      </a:lvl8pPr>
      <a:lvl9pPr marL="0" marR="0" indent="0" algn="r" defTabSz="4319587" rtl="0" latinLnBrk="0">
        <a:lnSpc>
          <a:spcPct val="100000"/>
        </a:lnSpc>
        <a:spcBef>
          <a:spcPts val="0"/>
        </a:spcBef>
        <a:spcAft>
          <a:spcPts val="0"/>
        </a:spcAft>
        <a:buClrTx/>
        <a:buSzTx/>
        <a:buFontTx/>
        <a:buNone/>
        <a:tabLst/>
        <a:defRPr b="0" baseline="0" cap="none" i="0" spc="0" strike="noStrike" sz="57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 name="Comparative analysis on intraoperative complications in first phacoemulsification surgeries among second year residents with and without dry-lab experience"/>
          <p:cNvSpPr txBox="1"/>
          <p:nvPr/>
        </p:nvSpPr>
        <p:spPr>
          <a:xfrm>
            <a:off x="1294410" y="3615856"/>
            <a:ext cx="30152470" cy="292193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spAutoFit/>
          </a:bodyPr>
          <a:lstStyle>
            <a:lvl1pPr algn="ctr">
              <a:defRPr b="1" sz="6500">
                <a:solidFill>
                  <a:srgbClr val="FFFFFF"/>
                </a:solidFill>
                <a:latin typeface="Arial"/>
                <a:ea typeface="Arial"/>
                <a:cs typeface="Arial"/>
                <a:sym typeface="Arial"/>
              </a:defRPr>
            </a:lvl1pPr>
          </a:lstStyle>
          <a:p>
            <a:pPr/>
            <a:r>
              <a:t>Comparative Analysis on Intraoperative Complications in First Phacoemulsification Surgeries among Second Year Residents with and without Dry-lab Experience</a:t>
            </a:r>
          </a:p>
        </p:txBody>
      </p:sp>
      <p:sp>
        <p:nvSpPr>
          <p:cNvPr id="21" name="INTRODUCTION"/>
          <p:cNvSpPr txBox="1"/>
          <p:nvPr/>
        </p:nvSpPr>
        <p:spPr>
          <a:xfrm>
            <a:off x="1800225" y="8846101"/>
            <a:ext cx="14041438" cy="914880"/>
          </a:xfrm>
          <a:prstGeom prst="rect">
            <a:avLst/>
          </a:prstGeom>
          <a:solidFill>
            <a:srgbClr val="00457C"/>
          </a:solidFill>
          <a:ln w="12700">
            <a:miter lim="400000"/>
          </a:ln>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latin typeface="Arial"/>
                <a:ea typeface="Arial"/>
                <a:cs typeface="Arial"/>
                <a:sym typeface="Arial"/>
              </a:defRPr>
            </a:lvl1pPr>
          </a:lstStyle>
          <a:p>
            <a:pPr/>
            <a:r>
              <a:t>INTRODUCTION</a:t>
            </a:r>
          </a:p>
        </p:txBody>
      </p:sp>
      <p:sp>
        <p:nvSpPr>
          <p:cNvPr id="22" name="Retângulo"/>
          <p:cNvSpPr/>
          <p:nvPr/>
        </p:nvSpPr>
        <p:spPr>
          <a:xfrm>
            <a:off x="1800225" y="9721849"/>
            <a:ext cx="13970000" cy="7655964"/>
          </a:xfrm>
          <a:prstGeom prst="rect">
            <a:avLst/>
          </a:prstGeom>
          <a:ln w="12700">
            <a:solidFill>
              <a:srgbClr val="00457C"/>
            </a:solidFill>
          </a:ln>
        </p:spPr>
        <p:txBody>
          <a:bodyPr lIns="45718" tIns="45718" rIns="45718" bIns="45718"/>
          <a:lstStyle/>
          <a:p>
            <a:pPr algn="just">
              <a:defRPr sz="3200">
                <a:latin typeface="Arial"/>
                <a:ea typeface="Arial"/>
                <a:cs typeface="Arial"/>
                <a:sym typeface="Arial"/>
              </a:defRPr>
            </a:pPr>
          </a:p>
        </p:txBody>
      </p:sp>
      <p:sp>
        <p:nvSpPr>
          <p:cNvPr id="23" name="MATERIAL AND METHODS"/>
          <p:cNvSpPr txBox="1"/>
          <p:nvPr/>
        </p:nvSpPr>
        <p:spPr>
          <a:xfrm>
            <a:off x="1800225" y="17831147"/>
            <a:ext cx="14009688" cy="914880"/>
          </a:xfrm>
          <a:prstGeom prst="rect">
            <a:avLst/>
          </a:prstGeom>
          <a:solidFill>
            <a:srgbClr val="00457C"/>
          </a:solidFill>
          <a:ln w="12700">
            <a:miter lim="400000"/>
          </a:ln>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latin typeface="Arial"/>
                <a:ea typeface="Arial"/>
                <a:cs typeface="Arial"/>
                <a:sym typeface="Arial"/>
              </a:defRPr>
            </a:lvl1pPr>
          </a:lstStyle>
          <a:p>
            <a:pPr/>
            <a:r>
              <a:t>MATERIAL AND METHODS</a:t>
            </a:r>
          </a:p>
        </p:txBody>
      </p:sp>
      <p:sp>
        <p:nvSpPr>
          <p:cNvPr id="24" name="Retângulo"/>
          <p:cNvSpPr/>
          <p:nvPr/>
        </p:nvSpPr>
        <p:spPr>
          <a:xfrm>
            <a:off x="1771701" y="18818660"/>
            <a:ext cx="13970001" cy="5263019"/>
          </a:xfrm>
          <a:prstGeom prst="rect">
            <a:avLst/>
          </a:prstGeom>
          <a:ln w="12700">
            <a:solidFill>
              <a:srgbClr val="00457C"/>
            </a:solidFill>
          </a:ln>
        </p:spPr>
        <p:txBody>
          <a:bodyPr lIns="45718" tIns="45718" rIns="45718" bIns="45718"/>
          <a:lstStyle/>
          <a:p>
            <a:pPr algn="just">
              <a:defRPr sz="3600">
                <a:latin typeface="Arial"/>
                <a:ea typeface="Arial"/>
                <a:cs typeface="Arial"/>
                <a:sym typeface="Arial"/>
              </a:defRPr>
            </a:pPr>
          </a:p>
        </p:txBody>
      </p:sp>
      <p:sp>
        <p:nvSpPr>
          <p:cNvPr id="25" name="RESULTS"/>
          <p:cNvSpPr txBox="1"/>
          <p:nvPr/>
        </p:nvSpPr>
        <p:spPr>
          <a:xfrm>
            <a:off x="1751858" y="24666886"/>
            <a:ext cx="14009688" cy="914880"/>
          </a:xfrm>
          <a:prstGeom prst="rect">
            <a:avLst/>
          </a:prstGeom>
          <a:solidFill>
            <a:srgbClr val="00457C"/>
          </a:solidFill>
          <a:ln w="12700">
            <a:miter lim="400000"/>
          </a:ln>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latin typeface="Arial"/>
                <a:ea typeface="Arial"/>
                <a:cs typeface="Arial"/>
                <a:sym typeface="Arial"/>
              </a:defRPr>
            </a:lvl1pPr>
          </a:lstStyle>
          <a:p>
            <a:pPr/>
            <a:r>
              <a:t>RESULTS</a:t>
            </a:r>
          </a:p>
        </p:txBody>
      </p:sp>
      <p:grpSp>
        <p:nvGrpSpPr>
          <p:cNvPr id="28" name="Grupo"/>
          <p:cNvGrpSpPr/>
          <p:nvPr/>
        </p:nvGrpSpPr>
        <p:grpSpPr>
          <a:xfrm>
            <a:off x="1887731" y="24640766"/>
            <a:ext cx="13866429" cy="4276411"/>
            <a:chOff x="0" y="-1"/>
            <a:chExt cx="13866428" cy="4276409"/>
          </a:xfrm>
        </p:grpSpPr>
        <p:sp>
          <p:nvSpPr>
            <p:cNvPr id="26" name="Retângulo"/>
            <p:cNvSpPr/>
            <p:nvPr/>
          </p:nvSpPr>
          <p:spPr>
            <a:xfrm>
              <a:off x="-1" y="-1"/>
              <a:ext cx="13866429" cy="4276410"/>
            </a:xfrm>
            <a:prstGeom prst="rect">
              <a:avLst/>
            </a:prstGeom>
            <a:noFill/>
            <a:ln w="12700" cap="flat">
              <a:solidFill>
                <a:srgbClr val="00457C"/>
              </a:solidFill>
              <a:prstDash val="solid"/>
              <a:round/>
            </a:ln>
            <a:effectLst/>
          </p:spPr>
          <p:txBody>
            <a:bodyPr wrap="square" lIns="45718" tIns="45718" rIns="45718" bIns="45718" numCol="1" anchor="t">
              <a:noAutofit/>
            </a:bodyPr>
            <a:lstStyle/>
            <a:p>
              <a:pPr algn="just">
                <a:defRPr sz="3600">
                  <a:latin typeface="Arial"/>
                  <a:ea typeface="Arial"/>
                  <a:cs typeface="Arial"/>
                  <a:sym typeface="Arial"/>
                </a:defRPr>
              </a:pPr>
            </a:p>
          </p:txBody>
        </p:sp>
        <p:sp>
          <p:nvSpPr>
            <p:cNvPr id="27" name="Retângulo"/>
            <p:cNvSpPr txBox="1"/>
            <p:nvPr/>
          </p:nvSpPr>
          <p:spPr>
            <a:xfrm>
              <a:off x="-1" y="-2"/>
              <a:ext cx="13866429" cy="87844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79999" tIns="179999" rIns="179999" bIns="179999" numCol="1" anchor="t">
              <a:spAutoFit/>
            </a:bodyPr>
            <a:lstStyle>
              <a:lvl1pPr algn="just">
                <a:defRPr sz="3600">
                  <a:latin typeface="Arial"/>
                  <a:ea typeface="Arial"/>
                  <a:cs typeface="Arial"/>
                  <a:sym typeface="Arial"/>
                </a:defRPr>
              </a:lvl1pPr>
            </a:lstStyle>
            <a:p>
              <a:pPr/>
              <a:r>
                <a:t> </a:t>
              </a:r>
            </a:p>
          </p:txBody>
        </p:sp>
      </p:grpSp>
      <p:sp>
        <p:nvSpPr>
          <p:cNvPr id="29" name="FIGURES, TABLES AND GRAPHS"/>
          <p:cNvSpPr txBox="1"/>
          <p:nvPr/>
        </p:nvSpPr>
        <p:spPr>
          <a:xfrm>
            <a:off x="16562387" y="8780222"/>
            <a:ext cx="14008107" cy="914880"/>
          </a:xfrm>
          <a:prstGeom prst="rect">
            <a:avLst/>
          </a:prstGeom>
          <a:solidFill>
            <a:srgbClr val="00457C"/>
          </a:solidFill>
          <a:ln w="12700">
            <a:miter lim="400000"/>
          </a:ln>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latin typeface="Arial"/>
                <a:ea typeface="Arial"/>
                <a:cs typeface="Arial"/>
                <a:sym typeface="Arial"/>
              </a:defRPr>
            </a:lvl1pPr>
          </a:lstStyle>
          <a:p>
            <a:pPr/>
            <a:r>
              <a:t>FIGURES, TABLES AND GRAPHS</a:t>
            </a:r>
          </a:p>
        </p:txBody>
      </p:sp>
      <p:sp>
        <p:nvSpPr>
          <p:cNvPr id="30" name="Retângulo"/>
          <p:cNvSpPr/>
          <p:nvPr/>
        </p:nvSpPr>
        <p:spPr>
          <a:xfrm>
            <a:off x="16575436" y="9505946"/>
            <a:ext cx="13970007" cy="16992602"/>
          </a:xfrm>
          <a:prstGeom prst="rect">
            <a:avLst/>
          </a:prstGeom>
          <a:ln w="12700">
            <a:solidFill>
              <a:srgbClr val="00457C"/>
            </a:solidFill>
          </a:ln>
        </p:spPr>
        <p:txBody>
          <a:bodyPr lIns="45718" tIns="45718" rIns="45718" bIns="45718"/>
          <a:lstStyle/>
          <a:p>
            <a:pPr>
              <a:defRPr sz="3600">
                <a:latin typeface="Arial"/>
                <a:ea typeface="Arial"/>
                <a:cs typeface="Arial"/>
                <a:sym typeface="Arial"/>
              </a:defRPr>
            </a:pPr>
          </a:p>
        </p:txBody>
      </p:sp>
      <p:sp>
        <p:nvSpPr>
          <p:cNvPr id="31" name="CONCLUSION"/>
          <p:cNvSpPr txBox="1"/>
          <p:nvPr/>
        </p:nvSpPr>
        <p:spPr>
          <a:xfrm>
            <a:off x="16562387" y="26758653"/>
            <a:ext cx="14008107" cy="914880"/>
          </a:xfrm>
          <a:prstGeom prst="rect">
            <a:avLst/>
          </a:prstGeom>
          <a:solidFill>
            <a:srgbClr val="00457C"/>
          </a:solidFill>
          <a:ln w="12700">
            <a:miter lim="400000"/>
          </a:ln>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latin typeface="Arial"/>
                <a:ea typeface="Arial"/>
                <a:cs typeface="Arial"/>
                <a:sym typeface="Arial"/>
              </a:defRPr>
            </a:lvl1pPr>
          </a:lstStyle>
          <a:p>
            <a:pPr/>
            <a:r>
              <a:t>CONCLUSION</a:t>
            </a:r>
          </a:p>
        </p:txBody>
      </p:sp>
      <p:sp>
        <p:nvSpPr>
          <p:cNvPr id="32" name="Retângulo"/>
          <p:cNvSpPr/>
          <p:nvPr/>
        </p:nvSpPr>
        <p:spPr>
          <a:xfrm>
            <a:off x="16578262" y="27660600"/>
            <a:ext cx="13970007" cy="3159132"/>
          </a:xfrm>
          <a:prstGeom prst="rect">
            <a:avLst/>
          </a:prstGeom>
          <a:ln w="12700">
            <a:solidFill>
              <a:srgbClr val="00457C"/>
            </a:solidFill>
          </a:ln>
        </p:spPr>
        <p:txBody>
          <a:bodyPr lIns="45718" tIns="45718" rIns="45718" bIns="45718"/>
          <a:lstStyle/>
          <a:p>
            <a:pPr algn="just">
              <a:defRPr sz="3600">
                <a:latin typeface="Arial"/>
                <a:ea typeface="Arial"/>
                <a:cs typeface="Arial"/>
                <a:sym typeface="Arial"/>
              </a:defRPr>
            </a:pPr>
          </a:p>
        </p:txBody>
      </p:sp>
      <p:sp>
        <p:nvSpPr>
          <p:cNvPr id="33" name="REFERENCES"/>
          <p:cNvSpPr txBox="1"/>
          <p:nvPr/>
        </p:nvSpPr>
        <p:spPr>
          <a:xfrm>
            <a:off x="16587787" y="31216353"/>
            <a:ext cx="14008107" cy="914880"/>
          </a:xfrm>
          <a:prstGeom prst="rect">
            <a:avLst/>
          </a:prstGeom>
          <a:solidFill>
            <a:srgbClr val="00457C"/>
          </a:solidFill>
          <a:ln w="12700">
            <a:miter lim="400000"/>
          </a:ln>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latin typeface="Arial"/>
                <a:ea typeface="Arial"/>
                <a:cs typeface="Arial"/>
                <a:sym typeface="Arial"/>
              </a:defRPr>
            </a:lvl1pPr>
          </a:lstStyle>
          <a:p>
            <a:pPr/>
            <a:r>
              <a:t>REFERENCES</a:t>
            </a:r>
          </a:p>
        </p:txBody>
      </p:sp>
      <p:grpSp>
        <p:nvGrpSpPr>
          <p:cNvPr id="36" name="Grupo"/>
          <p:cNvGrpSpPr/>
          <p:nvPr/>
        </p:nvGrpSpPr>
        <p:grpSpPr>
          <a:xfrm>
            <a:off x="16587785" y="32116709"/>
            <a:ext cx="13970009" cy="6646499"/>
            <a:chOff x="0" y="0"/>
            <a:chExt cx="13970007" cy="6646498"/>
          </a:xfrm>
        </p:grpSpPr>
        <p:sp>
          <p:nvSpPr>
            <p:cNvPr id="34" name="Retângulo"/>
            <p:cNvSpPr/>
            <p:nvPr/>
          </p:nvSpPr>
          <p:spPr>
            <a:xfrm>
              <a:off x="0" y="0"/>
              <a:ext cx="13970008" cy="6282688"/>
            </a:xfrm>
            <a:prstGeom prst="rect">
              <a:avLst/>
            </a:prstGeom>
            <a:noFill/>
            <a:ln w="12700" cap="flat">
              <a:solidFill>
                <a:srgbClr val="00457C"/>
              </a:solidFill>
              <a:prstDash val="solid"/>
              <a:round/>
            </a:ln>
            <a:effectLst/>
          </p:spPr>
          <p:txBody>
            <a:bodyPr wrap="square" lIns="45718" tIns="45718" rIns="45718" bIns="45718" numCol="1" anchor="t">
              <a:noAutofit/>
            </a:bodyPr>
            <a:lstStyle/>
            <a:p>
              <a:pPr>
                <a:defRPr sz="2800">
                  <a:latin typeface="Arial"/>
                  <a:ea typeface="Arial"/>
                  <a:cs typeface="Arial"/>
                  <a:sym typeface="Arial"/>
                </a:defRPr>
              </a:pPr>
            </a:p>
          </p:txBody>
        </p:sp>
        <p:sp>
          <p:nvSpPr>
            <p:cNvPr id="35" name="1. Daly, M. K., Gonzalez, E., Siracuse-Lee, D., &amp; Legutko, P. A. (2013). Efficacy of surgical simulator training versus traditional wet-lab training on operating room performance of ophthalmology residents during the capsulorhexis in cataract surgery. Journal of Cataract &amp; Refractive Surgery, 39(11), 1734–1741. doi:10.1016/j.jcrs.2013.05.044…"/>
            <p:cNvSpPr txBox="1"/>
            <p:nvPr/>
          </p:nvSpPr>
          <p:spPr>
            <a:xfrm>
              <a:off x="0" y="0"/>
              <a:ext cx="13970008" cy="66464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79999" tIns="179999" rIns="179999" bIns="179999" numCol="1" anchor="t">
              <a:spAutoFit/>
            </a:bodyPr>
            <a:lstStyle/>
            <a:p>
              <a:pPr algn="just">
                <a:defRPr sz="2400">
                  <a:latin typeface="Avenir Next"/>
                  <a:ea typeface="Avenir Next"/>
                  <a:cs typeface="Avenir Next"/>
                  <a:sym typeface="Avenir Next"/>
                </a:defRPr>
              </a:pPr>
              <a:r>
                <a:t>1. Daly, M. K., Gonzalez, E., Siracuse-Lee, D., &amp; Legutko, P. A. (2013). Efficacy of surgical simulator training versus traditional wet-lab training on operating room performance of ophthalmology residents during the capsulorhexis in cataract surgery. Journal of Cataract &amp; Refractive Surgery, 39(11), 1734–1741. doi:10.1016/j.jcrs.2013.05.044</a:t>
              </a:r>
            </a:p>
            <a:p>
              <a:pPr algn="just">
                <a:defRPr sz="2400">
                  <a:latin typeface="Avenir Next"/>
                  <a:ea typeface="Avenir Next"/>
                  <a:cs typeface="Avenir Next"/>
                  <a:sym typeface="Avenir Next"/>
                </a:defRPr>
              </a:pPr>
              <a:r>
                <a:t>2. Thomsen, A. S. S., Subhi, Y., Kiilgaard, J. F., la Cour, M., &amp; Konge, L. (2015). Update on Simulation-Based Surgical Training and Assessment in Ophthalmology. Ophthalmology, 122(6), 1111–1130.e1. doi:10.1016/j.ophtha.2015.02.028</a:t>
              </a:r>
            </a:p>
            <a:p>
              <a:pPr algn="just">
                <a:defRPr sz="2400">
                  <a:latin typeface="Avenir Next"/>
                  <a:ea typeface="Avenir Next"/>
                  <a:cs typeface="Avenir Next"/>
                  <a:sym typeface="Avenir Next"/>
                </a:defRPr>
              </a:pPr>
              <a:r>
                <a:t>3. Roohipoor, R., Yaseri, M., Teymourpour, A., Kloek, C., Miller, J. B., &amp; Loewenstein, J. I. (2017). Early Performance on an Eye Surgery Simulator Predicts Subsequent Resident Surgical Performance. Journal of Surgical Education, 74(6), 1105–1115. doi:10.1016/j.jsurg.2017.04.002</a:t>
              </a:r>
            </a:p>
            <a:p>
              <a:pPr algn="just">
                <a:defRPr sz="2400">
                  <a:latin typeface="Avenir Next"/>
                  <a:ea typeface="Avenir Next"/>
                  <a:cs typeface="Avenir Next"/>
                  <a:sym typeface="Avenir Next"/>
                </a:defRPr>
              </a:pPr>
              <a:r>
                <a:t>4. Thomsen, A. S. S., Bach-Holm, D., Kjærbo, H., Højgaard-Olsen, K., Subhi, Y., Saleh, G. M., … Konge, L. (2017). Operating Room Performance Improves after Proficiency-Based Virtual Reality Cataract Surgery Training. Ophthalmology, 124(4), 524–531. doi:10.1016/j.ophtha.2016.11.015</a:t>
              </a:r>
            </a:p>
            <a:p>
              <a:pPr algn="just">
                <a:defRPr sz="2400">
                  <a:latin typeface="Avenir Next"/>
                  <a:ea typeface="Avenir Next"/>
                  <a:cs typeface="Avenir Next"/>
                  <a:sym typeface="Avenir Next"/>
                </a:defRPr>
              </a:pPr>
              <a:r>
                <a:t>5. Ionides A, Minassian D, Tuft SVisual outcome following posterior capsule rupture during cataract surgeryBritish Journal of Ophthalmology 2001;85:222-224.</a:t>
              </a:r>
            </a:p>
          </p:txBody>
        </p:sp>
      </p:grpSp>
      <p:sp>
        <p:nvSpPr>
          <p:cNvPr id="37" name="Kalaf, Allyne M., Vieira, IV., Coisa, BM., Sakaya, BN., Soares, LVB., Chamon, W."/>
          <p:cNvSpPr txBox="1"/>
          <p:nvPr/>
        </p:nvSpPr>
        <p:spPr>
          <a:xfrm>
            <a:off x="2279649" y="6537786"/>
            <a:ext cx="27838401" cy="10566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spAutoFit/>
          </a:bodyPr>
          <a:lstStyle/>
          <a:p>
            <a:pPr algn="ctr">
              <a:defRPr sz="2800">
                <a:latin typeface="Avenir Heavy"/>
                <a:ea typeface="Avenir Heavy"/>
                <a:cs typeface="Avenir Heavy"/>
                <a:sym typeface="Avenir Heavy"/>
              </a:defRPr>
            </a:pPr>
            <a:r>
              <a:t>Kalaf</a:t>
            </a:r>
            <a:r>
              <a:rPr baseline="31999"/>
              <a:t>1,</a:t>
            </a:r>
            <a:r>
              <a:t> AM., </a:t>
            </a:r>
            <a:r>
              <a:t>Vieira</a:t>
            </a:r>
            <a:r>
              <a:rPr baseline="31999"/>
              <a:t>1,</a:t>
            </a:r>
            <a:r>
              <a:t>, IV, </a:t>
            </a:r>
            <a:r>
              <a:t>S</a:t>
            </a:r>
            <a:r>
              <a:t>a</a:t>
            </a:r>
            <a:r>
              <a:t>kaya</a:t>
            </a:r>
            <a:r>
              <a:rPr baseline="31999"/>
              <a:t>1,</a:t>
            </a:r>
            <a:r>
              <a:t>, BN., Soares</a:t>
            </a:r>
            <a:r>
              <a:rPr baseline="31999"/>
              <a:t>1,</a:t>
            </a:r>
            <a:r>
              <a:t>, LVB.,</a:t>
            </a:r>
            <a:r>
              <a:t> Hida</a:t>
            </a:r>
            <a:r>
              <a:rPr baseline="31999"/>
              <a:t>1,</a:t>
            </a:r>
            <a:r>
              <a:t>, RY., Chamon</a:t>
            </a:r>
            <a:r>
              <a:rPr baseline="31999"/>
              <a:t>1,</a:t>
            </a:r>
            <a:r>
              <a:t>, W.</a:t>
            </a:r>
          </a:p>
          <a:p>
            <a:pPr defTabSz="457200">
              <a:lnSpc>
                <a:spcPts val="8200"/>
              </a:lnSpc>
              <a:defRPr sz="2800">
                <a:latin typeface="Avenir Heavy"/>
                <a:ea typeface="Avenir Heavy"/>
                <a:cs typeface="Avenir Heavy"/>
                <a:sym typeface="Avenir Heavy"/>
              </a:defRPr>
            </a:pPr>
            <a:r>
              <a:t>¹Federal University of São Paulo, São Paulo, Brazil; Department of Ophthalmology and Vision Science, Federal University of São Paulo, São Paulo, Brazil</a:t>
            </a:r>
          </a:p>
        </p:txBody>
      </p:sp>
      <p:sp>
        <p:nvSpPr>
          <p:cNvPr id="38" name="DISCUSSION"/>
          <p:cNvSpPr txBox="1"/>
          <p:nvPr/>
        </p:nvSpPr>
        <p:spPr>
          <a:xfrm>
            <a:off x="1831975" y="29123982"/>
            <a:ext cx="14009688" cy="914880"/>
          </a:xfrm>
          <a:prstGeom prst="rect">
            <a:avLst/>
          </a:prstGeom>
          <a:solidFill>
            <a:srgbClr val="00457C"/>
          </a:solidFill>
          <a:ln w="12700">
            <a:miter lim="400000"/>
          </a:ln>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latin typeface="Arial"/>
                <a:ea typeface="Arial"/>
                <a:cs typeface="Arial"/>
                <a:sym typeface="Arial"/>
              </a:defRPr>
            </a:lvl1pPr>
          </a:lstStyle>
          <a:p>
            <a:pPr/>
            <a:r>
              <a:t>DISCUSSION</a:t>
            </a:r>
          </a:p>
        </p:txBody>
      </p:sp>
      <p:sp>
        <p:nvSpPr>
          <p:cNvPr id="39" name="Retângulo"/>
          <p:cNvSpPr/>
          <p:nvPr/>
        </p:nvSpPr>
        <p:spPr>
          <a:xfrm>
            <a:off x="1800225" y="30245673"/>
            <a:ext cx="13970000" cy="10438781"/>
          </a:xfrm>
          <a:prstGeom prst="rect">
            <a:avLst/>
          </a:prstGeom>
          <a:ln w="12700">
            <a:solidFill>
              <a:srgbClr val="00457C"/>
            </a:solidFill>
          </a:ln>
        </p:spPr>
        <p:txBody>
          <a:bodyPr lIns="45718" tIns="45718" rIns="45718" bIns="45718"/>
          <a:lstStyle/>
          <a:p>
            <a:pPr algn="just">
              <a:defRPr sz="3600">
                <a:latin typeface="Arial"/>
                <a:ea typeface="Arial"/>
                <a:cs typeface="Arial"/>
                <a:sym typeface="Arial"/>
              </a:defRPr>
            </a:pPr>
          </a:p>
        </p:txBody>
      </p:sp>
      <p:sp>
        <p:nvSpPr>
          <p:cNvPr id="40" name="ETHICS COMMITTEE APPROVAL NUMBER"/>
          <p:cNvSpPr txBox="1"/>
          <p:nvPr/>
        </p:nvSpPr>
        <p:spPr>
          <a:xfrm>
            <a:off x="16575087" y="38602197"/>
            <a:ext cx="14008107" cy="914880"/>
          </a:xfrm>
          <a:prstGeom prst="rect">
            <a:avLst/>
          </a:prstGeom>
          <a:solidFill>
            <a:srgbClr val="00457C"/>
          </a:solidFill>
          <a:ln w="12700">
            <a:miter lim="400000"/>
          </a:ln>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latin typeface="Arial"/>
                <a:ea typeface="Arial"/>
                <a:cs typeface="Arial"/>
                <a:sym typeface="Arial"/>
              </a:defRPr>
            </a:lvl1pPr>
          </a:lstStyle>
          <a:p>
            <a:pPr/>
            <a:r>
              <a:t>ETHICS COMMITTEE APPROVAL NUMBER</a:t>
            </a:r>
          </a:p>
        </p:txBody>
      </p:sp>
      <p:grpSp>
        <p:nvGrpSpPr>
          <p:cNvPr id="43" name="Grupo"/>
          <p:cNvGrpSpPr/>
          <p:nvPr/>
        </p:nvGrpSpPr>
        <p:grpSpPr>
          <a:xfrm>
            <a:off x="16562387" y="39623437"/>
            <a:ext cx="13970008" cy="1643767"/>
            <a:chOff x="0" y="0"/>
            <a:chExt cx="13970007" cy="1643765"/>
          </a:xfrm>
        </p:grpSpPr>
        <p:sp>
          <p:nvSpPr>
            <p:cNvPr id="41" name="Retângulo"/>
            <p:cNvSpPr/>
            <p:nvPr/>
          </p:nvSpPr>
          <p:spPr>
            <a:xfrm>
              <a:off x="-1" y="-1"/>
              <a:ext cx="13970009" cy="1162055"/>
            </a:xfrm>
            <a:prstGeom prst="rect">
              <a:avLst/>
            </a:prstGeom>
            <a:noFill/>
            <a:ln w="12700" cap="flat">
              <a:solidFill>
                <a:srgbClr val="00457C"/>
              </a:solidFill>
              <a:prstDash val="solid"/>
              <a:round/>
            </a:ln>
            <a:effectLst/>
          </p:spPr>
          <p:txBody>
            <a:bodyPr wrap="square" lIns="45718" tIns="45718" rIns="45718" bIns="45718" numCol="1" anchor="t">
              <a:noAutofit/>
            </a:bodyPr>
            <a:lstStyle/>
            <a:p>
              <a:pPr>
                <a:defRPr sz="2800">
                  <a:latin typeface="Arial"/>
                  <a:ea typeface="Arial"/>
                  <a:cs typeface="Arial"/>
                  <a:sym typeface="Arial"/>
                </a:defRPr>
              </a:pPr>
            </a:p>
          </p:txBody>
        </p:sp>
        <p:sp>
          <p:nvSpPr>
            <p:cNvPr id="42" name="2.035.626"/>
            <p:cNvSpPr txBox="1"/>
            <p:nvPr/>
          </p:nvSpPr>
          <p:spPr>
            <a:xfrm>
              <a:off x="-1" y="0"/>
              <a:ext cx="13970009" cy="16437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79999" tIns="179999" rIns="179999" bIns="179999" numCol="1" anchor="t">
              <a:spAutoFit/>
            </a:bodyPr>
            <a:lstStyle/>
            <a:p>
              <a:pPr>
                <a:defRPr sz="2800">
                  <a:latin typeface="Avenir Next"/>
                  <a:ea typeface="Avenir Next"/>
                  <a:cs typeface="Avenir Next"/>
                  <a:sym typeface="Avenir Next"/>
                </a:defRPr>
              </a:pPr>
              <a:r>
                <a:t> 2.035.626</a:t>
              </a:r>
            </a:p>
            <a:p>
              <a:pPr>
                <a:defRPr sz="2800">
                  <a:latin typeface="Arial"/>
                  <a:ea typeface="Arial"/>
                  <a:cs typeface="Arial"/>
                  <a:sym typeface="Arial"/>
                </a:defRPr>
              </a:pPr>
              <a:r>
                <a:t> </a:t>
              </a:r>
            </a:p>
            <a:p>
              <a:pPr>
                <a:defRPr sz="2800">
                  <a:latin typeface="Arial"/>
                  <a:ea typeface="Arial"/>
                  <a:cs typeface="Arial"/>
                  <a:sym typeface="Arial"/>
                </a:defRPr>
              </a:pPr>
              <a:r>
                <a:t> </a:t>
              </a:r>
            </a:p>
          </p:txBody>
        </p:sp>
      </p:grpSp>
      <p:sp>
        <p:nvSpPr>
          <p:cNvPr id="44" name="Phacoemulsification is the most performed surgical procedure in the world. Considering its learning curve most teaching institutions demand wetlab training before allowing training surgeons to perform procedures in patients. Classically these surgeons are subjected to animal model training with slaughter house porcine eyes. However, despite their similarity to the human eye, they do not provide a perfect platform for learning. In recent times, virtual reality has been used to assist phacoemulsification training in a model called dry-lab. Among the currently available models, EyeSi® (Vrmagic®, Mannheim, Germany) has demonstrated to improve surgical skills and to reduce learning curve. Considering that dry-lab training became obligatory since 2017 for first year residents in Unifesp we decided to perform a retrospective study comparing intraoperative complications among residents with and without dry-lab training in the first 20 surgeries."/>
          <p:cNvSpPr txBox="1"/>
          <p:nvPr/>
        </p:nvSpPr>
        <p:spPr>
          <a:xfrm>
            <a:off x="1901892" y="9706253"/>
            <a:ext cx="13660988" cy="771458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just" defTabSz="457200">
              <a:lnSpc>
                <a:spcPts val="5000"/>
              </a:lnSpc>
              <a:defRPr sz="2800">
                <a:latin typeface="Avenir Next"/>
                <a:ea typeface="Avenir Next"/>
                <a:cs typeface="Avenir Next"/>
                <a:sym typeface="Avenir Next"/>
              </a:defRPr>
            </a:lvl1pPr>
          </a:lstStyle>
          <a:p>
            <a:pPr/>
            <a:r>
              <a:t>Phacoemulsification is the one of the most performed surgical procedures in the world. Considering its learning curve, most teaching institutions demand residents to perform wetlab training before allowing procedures in patients. Classically, surgeons are  initially subjected to animal model training with slaughter house porcine eyes which, despite their  similarity to the human eye, do not provide a perfect platform for learning. In recent times, virtual reality has been used to assist phacoemulsification training in a model called dry-lab(1). Among the currently available models, EyeSi® (Vrmagic®, Mannheim, Germany) has demonstrated to improve surgical skills and to reduce learning curve. Considering that dry-lab training became obligatory for first year residents in Unifesp in 2017 we decided to perform a retrospective study comparing intraoperative complications among residents with and without dry-lab training in the first 40 surgeries.</a:t>
            </a:r>
          </a:p>
        </p:txBody>
      </p:sp>
      <p:sp>
        <p:nvSpPr>
          <p:cNvPr id="45" name="This is a cross sectional study. Intraoperative complications data was collected from surgeries performed in Unifesp by second year residents of 2017 (without Eyesi® training) and 2018 (with Eyesi® training). Surgery complications were divided based on anatomy/surgical step as follows: incision, anterior capsule, posterior capsule, capsular bag (disinsertion), Descemet's membrane (detachment). The first 20 surges among 6 second year residents, both with and without dry-lab experience, was collected and then analyzed using Chi square test for independence."/>
          <p:cNvSpPr txBox="1"/>
          <p:nvPr/>
        </p:nvSpPr>
        <p:spPr>
          <a:xfrm>
            <a:off x="2028131" y="18839291"/>
            <a:ext cx="13653432" cy="517458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defTabSz="457200">
              <a:lnSpc>
                <a:spcPts val="5000"/>
              </a:lnSpc>
              <a:defRPr sz="2800">
                <a:latin typeface="Avenir Next"/>
                <a:ea typeface="Avenir Next"/>
                <a:cs typeface="Avenir Next"/>
                <a:sym typeface="Avenir Next"/>
              </a:defRPr>
            </a:pPr>
            <a:r>
              <a:t>This is a </a:t>
            </a:r>
            <a:r>
              <a:t>retrospective cohort </a:t>
            </a:r>
            <a:r>
              <a:t>study. Intraoperative complications data was collected from surgeries performed in Unifesp by second year residents of 2017 (without Eyesi® training) and 2018 (with Eyesi® training). Surgery complications were divided based on anatomy/surgical step as follows: incision, anterior capsule, posterior capsule, capsular bag (disinsertion), Descemet's membrane (detachment). Data from the first 40 surgeries of six second year residents, was collected and then analyzed using Chi square test for independence</a:t>
            </a:r>
            <a:r>
              <a:t> for total complication index and posterior capsular rupture, due to it`s relation to bad visual outcomes</a:t>
            </a:r>
            <a:r>
              <a:t>.</a:t>
            </a:r>
          </a:p>
        </p:txBody>
      </p:sp>
      <p:sp>
        <p:nvSpPr>
          <p:cNvPr id="46" name="Complication rate for residents without and with dry-lab training were respectively: 05 (4.16%) vs 06 (5.0%) tunalized/short incisions, 07 (5.83%) vs 10 (8.33%) decentered capsulorrhexis, 11 (9.16%) vs 09 (7.5%) posterior capsular rupture, 02 (1.66%) vs 0 bag disinsertion, 04 (3.33%) vs 0 Descemet membrane detachments. Surgeons with dry-lab training also had less total complication when compared with surgeons without it: 25 vs 29 complications. Chi square for independence comparing two groups was done for statistical analysis and the p value is 0.1610."/>
          <p:cNvSpPr txBox="1"/>
          <p:nvPr/>
        </p:nvSpPr>
        <p:spPr>
          <a:xfrm>
            <a:off x="1919289" y="25519206"/>
            <a:ext cx="13792676" cy="326028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just" defTabSz="457200">
              <a:lnSpc>
                <a:spcPts val="5000"/>
              </a:lnSpc>
              <a:defRPr sz="2600">
                <a:latin typeface="Avenir Next"/>
                <a:ea typeface="Avenir Next"/>
                <a:cs typeface="Avenir Next"/>
                <a:sym typeface="Avenir Next"/>
              </a:defRPr>
            </a:lvl1pPr>
          </a:lstStyle>
          <a:p>
            <a:pPr/>
            <a:r>
              <a:t>Six residents were evaluated each year, generating a total of 240 surgeries in each group. Total complication rate for residents with and without dry-lab training were respectively 51 (21.25%) over 54 (22.5%) [p=0.064]; posterior capsule rate with and without dry-lab training were respectively 17(7.08%) over 31( 12.91%) (p=0.032). Other complications indices can be seen in table 1, and representative rates between groups in figure 1,</a:t>
            </a:r>
          </a:p>
        </p:txBody>
      </p:sp>
      <p:sp>
        <p:nvSpPr>
          <p:cNvPr id="47" name="Phacoemulsification is a difficult surgery to learn and has a step-by-step learning curve. In the first surgeries the advisor does the most steps in order to avoid major complications and residents do few to none. It was not found a difference in proportion of complications between residents with and without dry-lab experience mostly because residents with dry-lab experience manage to do more steps of phacoemulsification earlier and thus do more complication, comparing surgeries of the residents without dry-lab experience that the advisor did the most steps. Also,  statistical analysis wasn’t matched mainly due to small N (only 20 surgeries per person totalizing 240 surgeries)."/>
          <p:cNvSpPr txBox="1"/>
          <p:nvPr/>
        </p:nvSpPr>
        <p:spPr>
          <a:xfrm>
            <a:off x="1831842" y="30357840"/>
            <a:ext cx="13849721" cy="98501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lnSpc>
                <a:spcPct val="120000"/>
              </a:lnSpc>
              <a:defRPr sz="2500">
                <a:latin typeface="Avenir Next"/>
                <a:ea typeface="Avenir Next"/>
                <a:cs typeface="Avenir Next"/>
                <a:sym typeface="Avenir Next"/>
              </a:defRPr>
            </a:pPr>
            <a:r>
              <a:t>Phacoemulsification is a </a:t>
            </a:r>
            <a:r>
              <a:t>complex</a:t>
            </a:r>
            <a:r>
              <a:t> surgery and has a step-by-step learning curve. In the first surgeries the advisor does most </a:t>
            </a:r>
            <a:r>
              <a:t>of the </a:t>
            </a:r>
            <a:r>
              <a:t>steps in order to avoid major complications </a:t>
            </a:r>
            <a:r>
              <a:t>leaving only </a:t>
            </a:r>
            <a:r>
              <a:t>simple tasks for the resident</a:t>
            </a:r>
            <a:r>
              <a:t>. In order to </a:t>
            </a:r>
            <a:r>
              <a:t>improve learning curve</a:t>
            </a:r>
            <a:r>
              <a:t>, several training models have been tried. Daly et at (1) established that both dry and wet lab are valid training models for phacoemulsification, although they do not provide the training surgeon with all the </a:t>
            </a:r>
            <a:r>
              <a:t>subtleties</a:t>
            </a:r>
            <a:r>
              <a:t> of a real surgery. Thomsen (4) has already demonstrated an improvement in surgical performance with dry-lab training but </a:t>
            </a:r>
            <a:r>
              <a:t>with</a:t>
            </a:r>
            <a:r>
              <a:t> minimal reduction in complications.</a:t>
            </a:r>
          </a:p>
          <a:p>
            <a:pPr algn="just">
              <a:lnSpc>
                <a:spcPct val="120000"/>
              </a:lnSpc>
              <a:defRPr sz="2500">
                <a:latin typeface="Avenir Next"/>
                <a:ea typeface="Avenir Next"/>
                <a:cs typeface="Avenir Next"/>
                <a:sym typeface="Avenir Next"/>
              </a:defRPr>
            </a:pPr>
            <a:r>
              <a:t>In our study, a difference in </a:t>
            </a:r>
            <a:r>
              <a:t>total </a:t>
            </a:r>
            <a:r>
              <a:t>complication rate between residents with and without dry-lab experience wasn’t found</a:t>
            </a:r>
            <a:r>
              <a:t> for their first 40 surgeries</a:t>
            </a:r>
            <a:r>
              <a:t>. </a:t>
            </a:r>
            <a:r>
              <a:t>Although this outcome may suggest that drylab training was not effective at the beginning of the learning curve, one must remember that other </a:t>
            </a:r>
            <a:r>
              <a:t>variables that </a:t>
            </a:r>
            <a:r>
              <a:t>could not </a:t>
            </a:r>
            <a:r>
              <a:t>be controlled</a:t>
            </a:r>
            <a:r>
              <a:t> in our study may interfere with the result. These variable include</a:t>
            </a:r>
            <a:r>
              <a:t> type of cataract, type of phacoemulsification machines, different instructors, the instructor performing more steps of the surgery in the early phases, and the capability of residents with dry-lab experience performing more steps earlier and thus also having more complications.</a:t>
            </a:r>
          </a:p>
          <a:p>
            <a:pPr algn="just">
              <a:lnSpc>
                <a:spcPct val="120000"/>
              </a:lnSpc>
              <a:defRPr sz="2500">
                <a:latin typeface="Avenir Next"/>
                <a:ea typeface="Avenir Next"/>
                <a:cs typeface="Avenir Next"/>
                <a:sym typeface="Avenir Next"/>
              </a:defRPr>
            </a:pPr>
            <a:r>
              <a:t>As some complications may not interfere with the end result of the surgery, we also evaluated the posterior capsule rupture index. Patients with this type of complication are known to have a higher risk of reduced visual acuity(5). We found a reduction in the risk of posterior capsule rupture, which favors simulator training.</a:t>
            </a:r>
          </a:p>
        </p:txBody>
      </p:sp>
      <p:sp>
        <p:nvSpPr>
          <p:cNvPr id="48" name="The ideal phacoemulsification training is yet to find. Mainly there is both wet and dry-lab training, with both managing to surpass early steps difficulty. This is a pilot project, the main one is eagared with first hundred surgies of both groups, with and without Eyesi experience."/>
          <p:cNvSpPr txBox="1"/>
          <p:nvPr/>
        </p:nvSpPr>
        <p:spPr>
          <a:xfrm>
            <a:off x="16638703" y="27762200"/>
            <a:ext cx="13792677" cy="2987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a:defRPr sz="2800">
                <a:latin typeface="Avenir Next"/>
                <a:ea typeface="Avenir Next"/>
                <a:cs typeface="Avenir Next"/>
                <a:sym typeface="Avenir Next"/>
              </a:defRPr>
            </a:pPr>
            <a:r>
              <a:t>The ideal phacoemulsification training is yet to find. Dry-lab training can be adequate and reproducible, as demonstrated in other studies, however a thorough study is required to achieve a trustworthy result outcome. </a:t>
            </a:r>
            <a:r>
              <a:t>In our studies we found a reduction in the posterior capsule rupture index with dry lab training, but not in the total complication index. Future studies should help define the true value of simulators and other training strategies in the cataract surgical learning process.</a:t>
            </a:r>
          </a:p>
        </p:txBody>
      </p:sp>
      <p:graphicFrame>
        <p:nvGraphicFramePr>
          <p:cNvPr id="49" name="Chart 5"/>
          <p:cNvGraphicFramePr/>
          <p:nvPr/>
        </p:nvGraphicFramePr>
        <p:xfrm>
          <a:off x="17171656" y="18387589"/>
          <a:ext cx="12560720" cy="7784811"/>
        </p:xfrm>
        <a:graphic xmlns:a="http://schemas.openxmlformats.org/drawingml/2006/main">
          <a:graphicData uri="http://schemas.openxmlformats.org/drawingml/2006/chart">
            <c:chart xmlns:c="http://schemas.openxmlformats.org/drawingml/2006/chart" r:id="rId2"/>
          </a:graphicData>
        </a:graphic>
      </p:graphicFrame>
      <p:sp>
        <p:nvSpPr>
          <p:cNvPr id="50" name="Graph 1. Comparing complications with and without dry-lab experience"/>
          <p:cNvSpPr txBox="1"/>
          <p:nvPr/>
        </p:nvSpPr>
        <p:spPr>
          <a:xfrm>
            <a:off x="17251182" y="17264871"/>
            <a:ext cx="12618515" cy="10566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just">
              <a:defRPr sz="2800">
                <a:latin typeface="Avenir Book"/>
                <a:ea typeface="Avenir Book"/>
                <a:cs typeface="Avenir Book"/>
                <a:sym typeface="Avenir Book"/>
              </a:defRPr>
            </a:lvl1pPr>
          </a:lstStyle>
          <a:p>
            <a:pPr/>
            <a:r>
              <a:t>Figure 1. Representation of different complication rates in groups with and without dry-lab experience in the first 40 surgeries. </a:t>
            </a:r>
          </a:p>
        </p:txBody>
      </p:sp>
      <p:graphicFrame>
        <p:nvGraphicFramePr>
          <p:cNvPr id="51" name="Tabela 2"/>
          <p:cNvGraphicFramePr/>
          <p:nvPr/>
        </p:nvGraphicFramePr>
        <p:xfrm>
          <a:off x="17193468" y="11201351"/>
          <a:ext cx="12356958" cy="5280479"/>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3940938"/>
                <a:gridCol w="5043018"/>
                <a:gridCol w="3373001"/>
              </a:tblGrid>
              <a:tr h="872146">
                <a:tc>
                  <a:txBody>
                    <a:bodyPr/>
                    <a:lstStyle/>
                    <a:p>
                      <a:pPr algn="ctr">
                        <a:defRPr sz="2400"/>
                      </a:pPr>
                    </a:p>
                  </a:txBody>
                  <a:tcPr marL="45720" marR="45720" marT="45720" marB="45720" anchor="ctr" anchorCtr="0" horzOverflow="overflow">
                    <a:lnL w="0">
                      <a:miter lim="400000"/>
                    </a:lnL>
                  </a:tcPr>
                </a:tc>
                <a:tc>
                  <a:txBody>
                    <a:bodyPr/>
                    <a:lstStyle/>
                    <a:p>
                      <a:pPr algn="ctr">
                        <a:defRPr sz="2400"/>
                      </a:pPr>
                      <a:r>
                        <a:t>With dry</a:t>
                      </a:r>
                      <a:r>
                        <a:t>-</a:t>
                      </a:r>
                      <a:r>
                        <a:t>lab experience</a:t>
                      </a:r>
                    </a:p>
                  </a:txBody>
                  <a:tcPr marL="45720" marR="45720" marT="45720" marB="45720" anchor="ctr" anchorCtr="0" horzOverflow="overflow"/>
                </a:tc>
                <a:tc>
                  <a:txBody>
                    <a:bodyPr/>
                    <a:lstStyle/>
                    <a:p>
                      <a:pPr algn="ctr">
                        <a:defRPr sz="2400"/>
                      </a:pPr>
                      <a:r>
                        <a:t>Without dry</a:t>
                      </a:r>
                      <a:r>
                        <a:t>-</a:t>
                      </a:r>
                      <a:r>
                        <a:t>lab experience</a:t>
                      </a:r>
                    </a:p>
                  </a:txBody>
                  <a:tcPr marL="45720" marR="45720" marT="45720" marB="45720" anchor="ctr" anchorCtr="0" horzOverflow="overflow">
                    <a:lnR w="0">
                      <a:miter lim="400000"/>
                    </a:lnR>
                  </a:tcPr>
                </a:tc>
              </a:tr>
              <a:tr h="778389">
                <a:tc>
                  <a:txBody>
                    <a:bodyPr/>
                    <a:lstStyle/>
                    <a:p>
                      <a:pPr algn="l">
                        <a:defRPr sz="1800"/>
                      </a:pPr>
                      <a:r>
                        <a:rPr sz="2400"/>
                        <a:t>Incision</a:t>
                      </a:r>
                    </a:p>
                  </a:txBody>
                  <a:tcPr marL="45720" marR="45720" marT="45720" marB="45720" anchor="ctr" anchorCtr="0" horzOverflow="overflow">
                    <a:lnL w="0">
                      <a:miter lim="400000"/>
                    </a:lnL>
                    <a:lnB w="12700">
                      <a:miter lim="400000"/>
                    </a:lnB>
                  </a:tcPr>
                </a:tc>
                <a:tc>
                  <a:txBody>
                    <a:bodyPr/>
                    <a:lstStyle/>
                    <a:p>
                      <a:pPr algn="ctr">
                        <a:defRPr sz="1800"/>
                      </a:pPr>
                      <a:r>
                        <a:rPr sz="2400"/>
                        <a:t>10 (4,16%)</a:t>
                      </a:r>
                    </a:p>
                  </a:txBody>
                  <a:tcPr marL="45720" marR="45720" marT="45720" marB="45720" anchor="ctr" anchorCtr="0" horzOverflow="overflow">
                    <a:lnB w="12700">
                      <a:miter lim="400000"/>
                    </a:lnB>
                  </a:tcPr>
                </a:tc>
                <a:tc>
                  <a:txBody>
                    <a:bodyPr/>
                    <a:lstStyle/>
                    <a:p>
                      <a:pPr algn="ctr">
                        <a:defRPr sz="1800"/>
                      </a:pPr>
                      <a:r>
                        <a:rPr sz="2400"/>
                        <a:t>8 (3,33%)</a:t>
                      </a:r>
                    </a:p>
                  </a:txBody>
                  <a:tcPr marL="45720" marR="45720" marT="45720" marB="45720" anchor="ctr" anchorCtr="0" horzOverflow="overflow">
                    <a:lnR w="0">
                      <a:miter lim="400000"/>
                    </a:lnR>
                    <a:lnB w="12700">
                      <a:miter lim="400000"/>
                    </a:lnB>
                  </a:tcPr>
                </a:tc>
              </a:tr>
              <a:tr h="783506">
                <a:tc>
                  <a:txBody>
                    <a:bodyPr/>
                    <a:lstStyle/>
                    <a:p>
                      <a:pPr algn="l">
                        <a:defRPr sz="2400"/>
                      </a:pPr>
                      <a:r>
                        <a:t>Anterior capsul</a:t>
                      </a:r>
                      <a:r>
                        <a:t>e</a:t>
                      </a:r>
                    </a:p>
                  </a:txBody>
                  <a:tcPr marL="45720" marR="45720" marT="45720" marB="45720" anchor="ctr" anchorCtr="0" horzOverflow="overflow">
                    <a:lnL w="0">
                      <a:miter lim="400000"/>
                    </a:lnL>
                    <a:lnT w="12700">
                      <a:miter lim="400000"/>
                    </a:lnT>
                    <a:lnB w="12700">
                      <a:miter lim="400000"/>
                    </a:lnB>
                  </a:tcPr>
                </a:tc>
                <a:tc>
                  <a:txBody>
                    <a:bodyPr/>
                    <a:lstStyle/>
                    <a:p>
                      <a:pPr algn="ctr">
                        <a:defRPr sz="1800"/>
                      </a:pPr>
                      <a:r>
                        <a:rPr sz="2400"/>
                        <a:t>18 (7,5%)</a:t>
                      </a:r>
                    </a:p>
                  </a:txBody>
                  <a:tcPr marL="45720" marR="45720" marT="45720" marB="45720" anchor="ctr" anchorCtr="0" horzOverflow="overflow">
                    <a:lnT w="12700">
                      <a:miter lim="400000"/>
                    </a:lnT>
                    <a:lnB w="12700">
                      <a:miter lim="400000"/>
                    </a:lnB>
                  </a:tcPr>
                </a:tc>
                <a:tc>
                  <a:txBody>
                    <a:bodyPr/>
                    <a:lstStyle/>
                    <a:p>
                      <a:pPr algn="ctr">
                        <a:defRPr sz="1800"/>
                      </a:pPr>
                      <a:r>
                        <a:rPr sz="2400"/>
                        <a:t>8 (3,33%)</a:t>
                      </a:r>
                    </a:p>
                  </a:txBody>
                  <a:tcPr marL="45720" marR="45720" marT="45720" marB="45720" anchor="ctr" anchorCtr="0" horzOverflow="overflow">
                    <a:lnR w="0">
                      <a:miter lim="400000"/>
                    </a:lnR>
                    <a:lnT w="12700">
                      <a:miter lim="400000"/>
                    </a:lnT>
                    <a:lnB w="12700">
                      <a:miter lim="400000"/>
                    </a:lnB>
                  </a:tcPr>
                </a:tc>
              </a:tr>
              <a:tr h="664793">
                <a:tc>
                  <a:txBody>
                    <a:bodyPr/>
                    <a:lstStyle/>
                    <a:p>
                      <a:pPr algn="l">
                        <a:defRPr sz="2400"/>
                      </a:pPr>
                      <a:r>
                        <a:t>Posterior capsu</a:t>
                      </a:r>
                      <a:r>
                        <a:t>le</a:t>
                      </a:r>
                    </a:p>
                  </a:txBody>
                  <a:tcPr marL="45720" marR="45720" marT="45720" marB="45720" anchor="ctr" anchorCtr="0" horzOverflow="overflow">
                    <a:lnL w="0">
                      <a:miter lim="400000"/>
                    </a:lnL>
                    <a:lnT w="12700">
                      <a:miter lim="400000"/>
                    </a:lnT>
                    <a:lnB w="12700">
                      <a:miter lim="400000"/>
                    </a:lnB>
                  </a:tcPr>
                </a:tc>
                <a:tc>
                  <a:txBody>
                    <a:bodyPr/>
                    <a:lstStyle/>
                    <a:p>
                      <a:pPr algn="ctr">
                        <a:defRPr sz="1800"/>
                      </a:pPr>
                      <a:r>
                        <a:rPr sz="2400"/>
                        <a:t>17 (7,08%)</a:t>
                      </a:r>
                    </a:p>
                  </a:txBody>
                  <a:tcPr marL="45720" marR="45720" marT="45720" marB="45720" anchor="ctr" anchorCtr="0" horzOverflow="overflow">
                    <a:lnT w="12700">
                      <a:miter lim="400000"/>
                    </a:lnT>
                    <a:lnB w="12700">
                      <a:miter lim="400000"/>
                    </a:lnB>
                  </a:tcPr>
                </a:tc>
                <a:tc>
                  <a:txBody>
                    <a:bodyPr/>
                    <a:lstStyle/>
                    <a:p>
                      <a:pPr algn="ctr">
                        <a:defRPr sz="1800"/>
                      </a:pPr>
                      <a:r>
                        <a:rPr sz="2400"/>
                        <a:t>31 (12,91%)</a:t>
                      </a:r>
                    </a:p>
                  </a:txBody>
                  <a:tcPr marL="45720" marR="45720" marT="45720" marB="45720" anchor="ctr" anchorCtr="0" horzOverflow="overflow">
                    <a:lnR w="0">
                      <a:miter lim="400000"/>
                    </a:lnR>
                    <a:lnT w="12700">
                      <a:miter lim="400000"/>
                    </a:lnT>
                    <a:lnB w="12700">
                      <a:miter lim="400000"/>
                    </a:lnB>
                  </a:tcPr>
                </a:tc>
              </a:tr>
              <a:tr h="736022">
                <a:tc>
                  <a:txBody>
                    <a:bodyPr/>
                    <a:lstStyle/>
                    <a:p>
                      <a:pPr algn="l">
                        <a:defRPr sz="1800"/>
                      </a:pPr>
                      <a:r>
                        <a:rPr sz="2400"/>
                        <a:t>Bag desinsertion</a:t>
                      </a:r>
                    </a:p>
                  </a:txBody>
                  <a:tcPr marL="45720" marR="45720" marT="45720" marB="45720" anchor="ctr" anchorCtr="0" horzOverflow="overflow">
                    <a:lnL w="0">
                      <a:miter lim="400000"/>
                    </a:lnL>
                    <a:lnT w="12700">
                      <a:miter lim="400000"/>
                    </a:lnT>
                    <a:lnB w="12700">
                      <a:miter lim="400000"/>
                    </a:lnB>
                  </a:tcPr>
                </a:tc>
                <a:tc>
                  <a:txBody>
                    <a:bodyPr/>
                    <a:lstStyle/>
                    <a:p>
                      <a:pPr algn="ctr">
                        <a:defRPr sz="1800"/>
                      </a:pPr>
                      <a:r>
                        <a:rPr sz="2400"/>
                        <a:t>4 (1,66%)</a:t>
                      </a:r>
                    </a:p>
                  </a:txBody>
                  <a:tcPr marL="45720" marR="45720" marT="45720" marB="45720" anchor="ctr" anchorCtr="0" horzOverflow="overflow">
                    <a:lnT w="12700">
                      <a:miter lim="400000"/>
                    </a:lnT>
                    <a:lnB w="12700">
                      <a:miter lim="400000"/>
                    </a:lnB>
                  </a:tcPr>
                </a:tc>
                <a:tc>
                  <a:txBody>
                    <a:bodyPr/>
                    <a:lstStyle/>
                    <a:p>
                      <a:pPr algn="ctr">
                        <a:defRPr sz="1800"/>
                      </a:pPr>
                      <a:r>
                        <a:rPr sz="2400"/>
                        <a:t>3 (1,25%)</a:t>
                      </a:r>
                    </a:p>
                  </a:txBody>
                  <a:tcPr marL="45720" marR="45720" marT="45720" marB="45720" anchor="ctr" anchorCtr="0" horzOverflow="overflow">
                    <a:lnR w="0">
                      <a:miter lim="400000"/>
                    </a:lnR>
                    <a:lnT w="12700">
                      <a:miter lim="400000"/>
                    </a:lnT>
                    <a:lnB w="12700">
                      <a:miter lim="400000"/>
                    </a:lnB>
                  </a:tcPr>
                </a:tc>
              </a:tr>
              <a:tr h="722811">
                <a:tc>
                  <a:txBody>
                    <a:bodyPr/>
                    <a:lstStyle/>
                    <a:p>
                      <a:pPr algn="l">
                        <a:defRPr sz="1800"/>
                      </a:pPr>
                      <a:r>
                        <a:rPr sz="2400"/>
                        <a:t>Descemet membrane</a:t>
                      </a:r>
                    </a:p>
                  </a:txBody>
                  <a:tcPr marL="45720" marR="45720" marT="45720" marB="45720" anchor="ctr" anchorCtr="0" horzOverflow="overflow">
                    <a:lnL w="0">
                      <a:miter lim="400000"/>
                    </a:lnL>
                    <a:lnT w="12700">
                      <a:miter lim="400000"/>
                    </a:lnT>
                    <a:lnB w="12700">
                      <a:miter lim="400000"/>
                    </a:lnB>
                  </a:tcPr>
                </a:tc>
                <a:tc>
                  <a:txBody>
                    <a:bodyPr/>
                    <a:lstStyle/>
                    <a:p>
                      <a:pPr algn="ctr">
                        <a:defRPr sz="1800"/>
                      </a:pPr>
                      <a:r>
                        <a:rPr sz="2400"/>
                        <a:t>2 (0,84%)</a:t>
                      </a:r>
                    </a:p>
                  </a:txBody>
                  <a:tcPr marL="45720" marR="45720" marT="45720" marB="45720" anchor="ctr" anchorCtr="0" horzOverflow="overflow">
                    <a:lnT w="12700">
                      <a:miter lim="400000"/>
                    </a:lnT>
                    <a:lnB w="12700">
                      <a:miter lim="400000"/>
                    </a:lnB>
                  </a:tcPr>
                </a:tc>
                <a:tc>
                  <a:txBody>
                    <a:bodyPr/>
                    <a:lstStyle/>
                    <a:p>
                      <a:pPr algn="ctr">
                        <a:defRPr sz="1800"/>
                      </a:pPr>
                      <a:r>
                        <a:rPr sz="2400"/>
                        <a:t>4 (1,66%)</a:t>
                      </a:r>
                    </a:p>
                  </a:txBody>
                  <a:tcPr marL="45720" marR="45720" marT="45720" marB="45720" anchor="ctr" anchorCtr="0" horzOverflow="overflow">
                    <a:lnR w="0">
                      <a:miter lim="400000"/>
                    </a:lnR>
                    <a:lnT w="12700">
                      <a:miter lim="400000"/>
                    </a:lnT>
                    <a:lnB w="12700">
                      <a:miter lim="400000"/>
                    </a:lnB>
                  </a:tcPr>
                </a:tc>
              </a:tr>
              <a:tr h="722811">
                <a:tc>
                  <a:txBody>
                    <a:bodyPr/>
                    <a:lstStyle/>
                    <a:p>
                      <a:pPr algn="l">
                        <a:defRPr sz="1800"/>
                      </a:pPr>
                      <a:r>
                        <a:rPr sz="2400"/>
                        <a:t>Total</a:t>
                      </a:r>
                    </a:p>
                  </a:txBody>
                  <a:tcPr marL="45720" marR="45720" marT="45720" marB="45720" anchor="ctr" anchorCtr="0" horzOverflow="overflow">
                    <a:lnL w="0">
                      <a:miter lim="400000"/>
                    </a:lnL>
                    <a:lnT w="12700">
                      <a:miter lim="400000"/>
                    </a:lnT>
                  </a:tcPr>
                </a:tc>
                <a:tc>
                  <a:txBody>
                    <a:bodyPr/>
                    <a:lstStyle/>
                    <a:p>
                      <a:pPr algn="ctr">
                        <a:defRPr sz="1800"/>
                      </a:pPr>
                      <a:r>
                        <a:rPr sz="2400"/>
                        <a:t>51</a:t>
                      </a:r>
                    </a:p>
                  </a:txBody>
                  <a:tcPr marL="45720" marR="45720" marT="45720" marB="45720" anchor="ctr" anchorCtr="0" horzOverflow="overflow">
                    <a:lnT w="12700">
                      <a:miter lim="400000"/>
                    </a:lnT>
                  </a:tcPr>
                </a:tc>
                <a:tc>
                  <a:txBody>
                    <a:bodyPr/>
                    <a:lstStyle/>
                    <a:p>
                      <a:pPr algn="ctr">
                        <a:defRPr sz="1800"/>
                      </a:pPr>
                      <a:r>
                        <a:rPr sz="2400"/>
                        <a:t>54</a:t>
                      </a:r>
                    </a:p>
                  </a:txBody>
                  <a:tcPr marL="45720" marR="45720" marT="45720" marB="45720" anchor="ctr" anchorCtr="0" horzOverflow="overflow">
                    <a:lnR w="0">
                      <a:miter lim="400000"/>
                    </a:lnR>
                    <a:lnT w="12700">
                      <a:miter lim="400000"/>
                    </a:lnT>
                  </a:tcPr>
                </a:tc>
              </a:tr>
            </a:tbl>
          </a:graphicData>
        </a:graphic>
      </p:graphicFrame>
      <p:sp>
        <p:nvSpPr>
          <p:cNvPr id="52" name="Graph 1. Comparing complications with and without dry-lab experience"/>
          <p:cNvSpPr txBox="1"/>
          <p:nvPr/>
        </p:nvSpPr>
        <p:spPr>
          <a:xfrm>
            <a:off x="17193468" y="10185689"/>
            <a:ext cx="12639225" cy="10566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2800">
                <a:latin typeface="Avenir Book"/>
                <a:ea typeface="Avenir Book"/>
                <a:cs typeface="Avenir Book"/>
                <a:sym typeface="Avenir Book"/>
              </a:defRPr>
            </a:pPr>
            <a:r>
              <a:t>Table 1. Complication results in different surgical steps of residents with and without </a:t>
            </a:r>
            <a:r>
              <a:t>d</a:t>
            </a:r>
            <a:r>
              <a:t>ry</a:t>
            </a:r>
            <a:r>
              <a:t>-</a:t>
            </a:r>
            <a:r>
              <a:t>lab training.</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o Office">
      <a:majorFont>
        <a:latin typeface="Helvetica"/>
        <a:ea typeface="Helvetica"/>
        <a:cs typeface="Helvetica"/>
      </a:majorFont>
      <a:minorFont>
        <a:latin typeface="Calibri"/>
        <a:ea typeface="Calibri"/>
        <a:cs typeface="Calibri"/>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o Office">
      <a:majorFont>
        <a:latin typeface="Helvetica"/>
        <a:ea typeface="Helvetica"/>
        <a:cs typeface="Helvetica"/>
      </a:majorFont>
      <a:minorFont>
        <a:latin typeface="Calibri"/>
        <a:ea typeface="Calibri"/>
        <a:cs typeface="Calibri"/>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