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08" r:id="rId4"/>
    <p:sldId id="412" r:id="rId5"/>
    <p:sldId id="369" r:id="rId6"/>
    <p:sldId id="414" r:id="rId7"/>
    <p:sldId id="413" r:id="rId8"/>
    <p:sldId id="407" r:id="rId9"/>
    <p:sldId id="415" r:id="rId10"/>
    <p:sldId id="416" r:id="rId11"/>
    <p:sldId id="409" r:id="rId12"/>
    <p:sldId id="410" r:id="rId13"/>
    <p:sldId id="411" r:id="rId14"/>
    <p:sldId id="418" r:id="rId15"/>
    <p:sldId id="424" r:id="rId16"/>
    <p:sldId id="425" r:id="rId17"/>
    <p:sldId id="419" r:id="rId18"/>
    <p:sldId id="426" r:id="rId19"/>
    <p:sldId id="427" r:id="rId20"/>
    <p:sldId id="422" r:id="rId21"/>
    <p:sldId id="428" r:id="rId22"/>
    <p:sldId id="423" r:id="rId23"/>
    <p:sldId id="429" r:id="rId24"/>
    <p:sldId id="398" r:id="rId25"/>
    <p:sldId id="453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15" autoAdjust="0"/>
    <p:restoredTop sz="94840" autoAdjust="0"/>
  </p:normalViewPr>
  <p:slideViewPr>
    <p:cSldViewPr snapToGrid="0" snapToObjects="1">
      <p:cViewPr>
        <p:scale>
          <a:sx n="59" d="100"/>
          <a:sy n="59" d="100"/>
        </p:scale>
        <p:origin x="-1992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BD802-E6C0-486C-BF37-AAA4B8FDFD19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Leber T. Fall von cavernosem Sarcom der Aderhaut. Graefes Arch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4B557-B017-46E0-B925-7C449986B1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5474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2AD2A-E914-6544-8068-77CE1BDD3A30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Leber T. Fall von cavernosem Sarcom der Aderhaut. Graefes Arch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FAD05-B858-F84E-B53D-EA8E88C2AF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4558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Não tem Retinografia inicial</a:t>
            </a:r>
          </a:p>
          <a:p>
            <a:r>
              <a:rPr lang="pt-BR" dirty="0"/>
              <a:t>Apenas descrição do FO</a:t>
            </a:r>
          </a:p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Leber T. Fall von cavernosem Sarcom der Aderhaut. Graefes Arch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58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C13C-458F-43A5-ADE9-184240C81C29}" type="datetime1">
              <a:rPr lang="pt-BR" smtClean="0"/>
              <a:t>02/12/2019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5155-490A-AB4B-9DB8-306C0146B5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5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7762-3F45-403B-A2EF-9F1F73842669}" type="datetime1">
              <a:rPr lang="pt-BR" smtClean="0"/>
              <a:t>02/12/2019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5155-490A-AB4B-9DB8-306C0146B5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84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D69A-55A0-4771-B21E-E83646F91393}" type="datetime1">
              <a:rPr lang="pt-BR" smtClean="0"/>
              <a:t>02/12/2019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5155-490A-AB4B-9DB8-306C0146B5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97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76B0-3A2A-47C3-A34E-B2FCD6F48BA4}" type="datetime1">
              <a:rPr lang="pt-BR" smtClean="0"/>
              <a:t>02/12/2019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5155-490A-AB4B-9DB8-306C0146B5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75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FE14-829F-4986-9255-CEEE87053333}" type="datetime1">
              <a:rPr lang="pt-BR" smtClean="0"/>
              <a:t>02/12/2019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5155-490A-AB4B-9DB8-306C0146B5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07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D177-16DD-4913-A42F-840A82EA34CF}" type="datetime1">
              <a:rPr lang="pt-BR" smtClean="0"/>
              <a:t>02/12/2019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5155-490A-AB4B-9DB8-306C0146B5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52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9FAE-291B-40FA-9847-97AEDA668EB8}" type="datetime1">
              <a:rPr lang="pt-BR" smtClean="0"/>
              <a:t>02/12/2019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5155-490A-AB4B-9DB8-306C0146B5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34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577C-A68C-4B9B-8EED-DA68C37FC9C6}" type="datetime1">
              <a:rPr lang="pt-BR" smtClean="0"/>
              <a:t>02/12/2019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5155-490A-AB4B-9DB8-306C0146B5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08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72B7-CC27-4E62-9A25-077EA88F4998}" type="datetime1">
              <a:rPr lang="pt-BR" smtClean="0"/>
              <a:t>02/12/2019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5155-490A-AB4B-9DB8-306C0146B5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43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27B0-60BD-4A0C-8358-C9BC887658C9}" type="datetime1">
              <a:rPr lang="pt-BR" smtClean="0"/>
              <a:t>02/12/2019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5155-490A-AB4B-9DB8-306C0146B5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249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5C8C-1B7B-4BB0-8AF3-1615D2DF8E6A}" type="datetime1">
              <a:rPr lang="pt-BR" smtClean="0"/>
              <a:t>02/12/2019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5155-490A-AB4B-9DB8-306C0146B5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48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75F55-20F6-46D5-9B6D-2BC6791F0DB7}" type="datetime1">
              <a:rPr lang="pt-BR" smtClean="0"/>
              <a:t>02/12/2019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F5155-490A-AB4B-9DB8-306C0146B5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590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união Retina / Uveíte…">
            <a:extLst>
              <a:ext uri="{FF2B5EF4-FFF2-40B4-BE49-F238E27FC236}">
                <a16:creationId xmlns="" xmlns:a16="http://schemas.microsoft.com/office/drawing/2014/main" id="{0A95F903-7352-1F4C-92E6-0339D1C7000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09503" y="1531953"/>
            <a:ext cx="6993085" cy="8848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5400" dirty="0" smtClean="0">
                <a:latin typeface="+mn-lt"/>
              </a:rPr>
              <a:t/>
            </a:r>
            <a:br>
              <a:rPr lang="pt-BR" sz="5400" dirty="0" smtClean="0">
                <a:latin typeface="+mn-lt"/>
              </a:rPr>
            </a:br>
            <a:r>
              <a:rPr lang="pt-BR" sz="5400" dirty="0" err="1" smtClean="0">
                <a:latin typeface="+mn-lt"/>
              </a:rPr>
              <a:t>Clinical</a:t>
            </a:r>
            <a:r>
              <a:rPr lang="pt-BR" sz="5400" dirty="0" smtClean="0">
                <a:latin typeface="+mn-lt"/>
              </a:rPr>
              <a:t> </a:t>
            </a:r>
            <a:r>
              <a:rPr lang="pt-BR" sz="5400" dirty="0" err="1" smtClean="0">
                <a:latin typeface="+mn-lt"/>
              </a:rPr>
              <a:t>Report</a:t>
            </a:r>
            <a:endParaRPr sz="5400" dirty="0">
              <a:latin typeface="+mn-lt"/>
            </a:endParaRPr>
          </a:p>
        </p:txBody>
      </p:sp>
      <p:sp>
        <p:nvSpPr>
          <p:cNvPr id="5" name="Bárbara de Campos Fonseca e Andrade…">
            <a:extLst>
              <a:ext uri="{FF2B5EF4-FFF2-40B4-BE49-F238E27FC236}">
                <a16:creationId xmlns="" xmlns:a16="http://schemas.microsoft.com/office/drawing/2014/main" id="{950457AD-6ED6-614E-8672-088186CB012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66221" y="2711034"/>
            <a:ext cx="7611942" cy="723888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06705">
              <a:defRPr sz="1679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rPr lang="pt-BR" sz="2000" dirty="0" smtClean="0"/>
              <a:t>Felipe Ribeiro de Souza</a:t>
            </a:r>
            <a:endParaRPr sz="2000" dirty="0"/>
          </a:p>
          <a:p>
            <a:pPr defTabSz="306705">
              <a:defRPr sz="1679">
                <a:effectLst>
                  <a:outerShdw blurRad="35560" dist="17780" dir="5400000" rotWithShape="0">
                    <a:srgbClr val="000000"/>
                  </a:outerShdw>
                </a:effectLst>
              </a:defRPr>
            </a:pPr>
            <a:r>
              <a:rPr lang="pt-BR" sz="2000" dirty="0" err="1" smtClean="0"/>
              <a:t>Fellow</a:t>
            </a:r>
            <a:r>
              <a:rPr lang="pt-BR" sz="2000" dirty="0" smtClean="0"/>
              <a:t> </a:t>
            </a:r>
            <a:r>
              <a:rPr sz="2000" dirty="0" smtClean="0"/>
              <a:t>Retina </a:t>
            </a:r>
            <a:r>
              <a:rPr lang="pt-BR" sz="2000" dirty="0" smtClean="0"/>
              <a:t>-  </a:t>
            </a:r>
            <a:r>
              <a:rPr sz="2000" dirty="0"/>
              <a:t>HC FMUSP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12A68A91-98AB-974D-8FEA-4464CC9344C1}"/>
              </a:ext>
            </a:extLst>
          </p:cNvPr>
          <p:cNvSpPr txBox="1"/>
          <p:nvPr/>
        </p:nvSpPr>
        <p:spPr>
          <a:xfrm>
            <a:off x="5028516" y="3786297"/>
            <a:ext cx="3449647" cy="13080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defTabSz="438150" hangingPunct="0"/>
            <a:r>
              <a:rPr lang="pt-BR" sz="2000" b="1" dirty="0" err="1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ea typeface="Helvetica Neue Medium"/>
                <a:cs typeface="Helvetica Neue Medium"/>
                <a:sym typeface="Helvetica Neue Medium"/>
              </a:rPr>
              <a:t>Special</a:t>
            </a:r>
            <a:r>
              <a:rPr lang="pt-BR" sz="2000" b="1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pt-BR" sz="2000" b="1" dirty="0" err="1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ea typeface="Helvetica Neue Medium"/>
                <a:cs typeface="Helvetica Neue Medium"/>
                <a:sym typeface="Helvetica Neue Medium"/>
              </a:rPr>
              <a:t>Thanks</a:t>
            </a:r>
            <a:r>
              <a:rPr lang="pt-BR" sz="2000" b="1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ea typeface="Helvetica Neue Medium"/>
                <a:cs typeface="Helvetica Neue Medium"/>
                <a:sym typeface="Helvetica Neue Medium"/>
              </a:rPr>
              <a:t>:</a:t>
            </a:r>
            <a:endParaRPr lang="pt-BR" sz="2000" b="1" dirty="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  <a:ea typeface="Helvetica Neue Medium"/>
              <a:cs typeface="Helvetica Neue Medium"/>
              <a:sym typeface="Helvetica Neue Medium"/>
            </a:endParaRPr>
          </a:p>
          <a:p>
            <a:pPr defTabSz="438150" hangingPunct="0"/>
            <a:r>
              <a:rPr lang="pt-BR" sz="2000" dirty="0" smtClean="0"/>
              <a:t>Dra. Cleide Machado</a:t>
            </a:r>
          </a:p>
          <a:p>
            <a:pPr defTabSz="438150" hangingPunct="0"/>
            <a:r>
              <a:rPr lang="pt-BR" sz="2000" dirty="0" smtClean="0"/>
              <a:t>Dra. Vera Castanheira</a:t>
            </a:r>
          </a:p>
          <a:p>
            <a:pPr defTabSz="438150" hangingPunct="0"/>
            <a:r>
              <a:rPr lang="pt-BR" sz="2000" dirty="0" smtClean="0"/>
              <a:t>Dr. Sérgio L. Pimentel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34D703E2-540B-C146-B5A8-5495EC75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78" y="5830707"/>
            <a:ext cx="2141934" cy="31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211B79E-6F23-8A40-B74E-5BC8717A5E8D}"/>
              </a:ext>
            </a:extLst>
          </p:cNvPr>
          <p:cNvSpPr txBox="1"/>
          <p:nvPr/>
        </p:nvSpPr>
        <p:spPr>
          <a:xfrm>
            <a:off x="10724827" y="-3719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08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848939" y="499897"/>
            <a:ext cx="3756186" cy="508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accent4"/>
                </a:solidFill>
              </a:rPr>
              <a:t>L3 DDH 4,7mm</a:t>
            </a:r>
            <a:endParaRPr lang="pt-BR" b="1" dirty="0">
              <a:solidFill>
                <a:schemeClr val="accent4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1925053" cy="75397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C000"/>
                </a:solidFill>
              </a:rPr>
              <a:t>18/4/19</a:t>
            </a:r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4" y="0"/>
            <a:ext cx="917076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5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" y="0"/>
            <a:ext cx="91280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3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4821"/>
            <a:ext cx="7886700" cy="5503195"/>
          </a:xfrm>
        </p:spPr>
        <p:txBody>
          <a:bodyPr>
            <a:normAutofit/>
          </a:bodyPr>
          <a:lstStyle/>
          <a:p>
            <a:r>
              <a:rPr lang="pt-BR" sz="3200" dirty="0" err="1"/>
              <a:t>Choroidal</a:t>
            </a:r>
            <a:r>
              <a:rPr lang="pt-BR" sz="3200" dirty="0"/>
              <a:t> </a:t>
            </a:r>
            <a:r>
              <a:rPr lang="pt-BR" sz="3200" dirty="0" smtClean="0"/>
              <a:t>Melanoma</a:t>
            </a:r>
            <a:endParaRPr lang="pt-BR" sz="3200" dirty="0"/>
          </a:p>
          <a:p>
            <a:r>
              <a:rPr lang="pt-BR" sz="3200" dirty="0" err="1"/>
              <a:t>Spontaneous</a:t>
            </a:r>
            <a:r>
              <a:rPr lang="pt-BR" sz="3200" dirty="0"/>
              <a:t> </a:t>
            </a:r>
            <a:r>
              <a:rPr lang="pt-BR" sz="3200" dirty="0" err="1"/>
              <a:t>Suprachoroidal</a:t>
            </a:r>
            <a:r>
              <a:rPr lang="pt-BR" sz="3200" dirty="0"/>
              <a:t> </a:t>
            </a:r>
            <a:r>
              <a:rPr lang="pt-BR" sz="3200" dirty="0" err="1"/>
              <a:t>Hemorrhage</a:t>
            </a:r>
            <a:r>
              <a:rPr lang="pt-BR" sz="3200" dirty="0"/>
              <a:t> </a:t>
            </a:r>
            <a:r>
              <a:rPr lang="pt-BR" sz="3200" dirty="0" err="1"/>
              <a:t>Secondary</a:t>
            </a:r>
            <a:r>
              <a:rPr lang="pt-BR" sz="3200" dirty="0"/>
              <a:t> </a:t>
            </a:r>
            <a:r>
              <a:rPr lang="pt-BR" sz="3200" dirty="0" err="1"/>
              <a:t>to</a:t>
            </a:r>
            <a:r>
              <a:rPr lang="pt-BR" sz="3200" dirty="0"/>
              <a:t> </a:t>
            </a:r>
            <a:r>
              <a:rPr lang="pt-BR" sz="3200" dirty="0" err="1"/>
              <a:t>Valsalva</a:t>
            </a:r>
            <a:r>
              <a:rPr lang="pt-BR" sz="3200" dirty="0"/>
              <a:t> </a:t>
            </a:r>
            <a:r>
              <a:rPr lang="pt-BR" sz="3200" dirty="0" err="1"/>
              <a:t>Maneuver</a:t>
            </a:r>
            <a:endParaRPr lang="pt-BR" sz="3200" dirty="0"/>
          </a:p>
          <a:p>
            <a:r>
              <a:rPr lang="pt-BR" sz="3200" dirty="0" err="1"/>
              <a:t>Peripheral</a:t>
            </a:r>
            <a:r>
              <a:rPr lang="pt-BR" sz="3200" dirty="0"/>
              <a:t> </a:t>
            </a:r>
            <a:r>
              <a:rPr lang="pt-BR" sz="3200" dirty="0" err="1"/>
              <a:t>exudative</a:t>
            </a:r>
            <a:r>
              <a:rPr lang="pt-BR" sz="3200" dirty="0"/>
              <a:t> </a:t>
            </a:r>
            <a:r>
              <a:rPr lang="pt-BR" sz="3200" dirty="0" err="1"/>
              <a:t>hemorrhagic</a:t>
            </a:r>
            <a:r>
              <a:rPr lang="pt-BR" sz="3200" dirty="0"/>
              <a:t> </a:t>
            </a:r>
            <a:r>
              <a:rPr lang="pt-BR" sz="3200" dirty="0" err="1" smtClean="0"/>
              <a:t>chorioretinopathy</a:t>
            </a:r>
            <a:r>
              <a:rPr lang="pt-BR" sz="3200" dirty="0"/>
              <a:t> </a:t>
            </a:r>
            <a:r>
              <a:rPr lang="pt-BR" sz="3200" dirty="0" smtClean="0"/>
              <a:t>(PEHCR)</a:t>
            </a:r>
            <a:endParaRPr lang="pt-BR" sz="32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69777AAF-C2B7-8347-ACEA-6808683A79C9}"/>
              </a:ext>
            </a:extLst>
          </p:cNvPr>
          <p:cNvSpPr txBox="1"/>
          <p:nvPr/>
        </p:nvSpPr>
        <p:spPr>
          <a:xfrm>
            <a:off x="0" y="0"/>
            <a:ext cx="56330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sz="4200" dirty="0" err="1" smtClean="0">
                <a:solidFill>
                  <a:schemeClr val="accent4"/>
                </a:solidFill>
              </a:rPr>
              <a:t>Differential</a:t>
            </a:r>
            <a:r>
              <a:rPr lang="pt-BR" sz="4200" dirty="0" smtClean="0">
                <a:solidFill>
                  <a:schemeClr val="accent4"/>
                </a:solidFill>
              </a:rPr>
              <a:t> </a:t>
            </a:r>
            <a:r>
              <a:rPr lang="pt-BR" sz="4200" dirty="0" err="1">
                <a:solidFill>
                  <a:schemeClr val="accent4"/>
                </a:solidFill>
              </a:rPr>
              <a:t>diagnosis</a:t>
            </a:r>
            <a:endParaRPr lang="pt-BR" sz="4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2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2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925053" cy="75397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C000"/>
                </a:solidFill>
              </a:rPr>
              <a:t>18/4/19</a:t>
            </a:r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1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925053" cy="75397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C000"/>
                </a:solidFill>
              </a:rPr>
              <a:t>30/5/19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81554" y="351670"/>
            <a:ext cx="3240505" cy="508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 smtClean="0">
                <a:solidFill>
                  <a:schemeClr val="accent4"/>
                </a:solidFill>
              </a:rPr>
              <a:t>After</a:t>
            </a:r>
            <a:r>
              <a:rPr lang="pt-BR" b="1" dirty="0" smtClean="0">
                <a:solidFill>
                  <a:schemeClr val="accent4"/>
                </a:solidFill>
              </a:rPr>
              <a:t> 42 </a:t>
            </a:r>
            <a:r>
              <a:rPr lang="pt-BR" b="1" dirty="0" err="1" smtClean="0">
                <a:solidFill>
                  <a:schemeClr val="accent4"/>
                </a:solidFill>
              </a:rPr>
              <a:t>Days</a:t>
            </a:r>
            <a:endParaRPr lang="pt-BR" b="1" dirty="0" smtClean="0">
              <a:solidFill>
                <a:schemeClr val="accent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0" y="0"/>
            <a:ext cx="9149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8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925053" cy="75397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C000"/>
                </a:solidFill>
              </a:rPr>
              <a:t>30/5/19</a:t>
            </a:r>
            <a:endParaRPr lang="pt-BR" dirty="0">
              <a:solidFill>
                <a:srgbClr val="FFC000"/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>
            <a:off x="3465095" y="1723450"/>
            <a:ext cx="177796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" y="0"/>
            <a:ext cx="9133367" cy="686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48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5" y="0"/>
            <a:ext cx="9165415" cy="684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1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925053" cy="75397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C000"/>
                </a:solidFill>
              </a:rPr>
              <a:t>18/7/19</a:t>
            </a:r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" y="0"/>
            <a:ext cx="91067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5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925053" cy="75397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C000"/>
                </a:solidFill>
              </a:rPr>
              <a:t>18/7/19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681553" y="753979"/>
            <a:ext cx="3240505" cy="508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4"/>
                </a:solidFill>
              </a:rPr>
              <a:t>AFTER 90 DAYS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0"/>
            <a:ext cx="9141340" cy="685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B57617-7505-BC4F-B71E-762DECC8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396" y="168812"/>
            <a:ext cx="7886700" cy="700703"/>
          </a:xfrm>
        </p:spPr>
        <p:txBody>
          <a:bodyPr>
            <a:normAutofit/>
          </a:bodyPr>
          <a:lstStyle/>
          <a:p>
            <a:r>
              <a:rPr lang="pt-BR" sz="3600" dirty="0" err="1" smtClean="0">
                <a:solidFill>
                  <a:schemeClr val="accent4"/>
                </a:solidFill>
                <a:latin typeface="+mn-lt"/>
              </a:rPr>
              <a:t>Clinical</a:t>
            </a:r>
            <a:r>
              <a:rPr lang="pt-BR" sz="3600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pt-BR" sz="3600" dirty="0" err="1" smtClean="0">
                <a:solidFill>
                  <a:schemeClr val="accent4"/>
                </a:solidFill>
                <a:latin typeface="+mn-lt"/>
              </a:rPr>
              <a:t>Report</a:t>
            </a:r>
            <a:endParaRPr lang="pt-BR" sz="36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282DFB23-BF33-1B4C-821A-B3317D05B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85" y="1636823"/>
            <a:ext cx="8283926" cy="429875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2400" b="1" dirty="0" smtClean="0"/>
              <a:t>ID: </a:t>
            </a:r>
            <a:r>
              <a:rPr lang="pt-BR" sz="2400" dirty="0" smtClean="0"/>
              <a:t>I.L.R., 63 </a:t>
            </a:r>
            <a:r>
              <a:rPr lang="pt-BR" sz="2400" dirty="0" err="1" smtClean="0"/>
              <a:t>years</a:t>
            </a:r>
            <a:r>
              <a:rPr lang="pt-BR" sz="2400" dirty="0" smtClean="0"/>
              <a:t> </a:t>
            </a:r>
            <a:r>
              <a:rPr lang="pt-BR" sz="2400" dirty="0" err="1" smtClean="0"/>
              <a:t>old</a:t>
            </a:r>
            <a:r>
              <a:rPr lang="pt-BR" sz="2400" dirty="0" smtClean="0"/>
              <a:t> , </a:t>
            </a:r>
            <a:r>
              <a:rPr lang="pt-BR" sz="2400" dirty="0" err="1" smtClean="0"/>
              <a:t>female</a:t>
            </a:r>
            <a:r>
              <a:rPr lang="pt-BR" sz="2400" dirty="0" smtClean="0"/>
              <a:t>, </a:t>
            </a:r>
            <a:r>
              <a:rPr lang="pt-BR" sz="2400" dirty="0" err="1" smtClean="0"/>
              <a:t>caucasian</a:t>
            </a:r>
            <a:r>
              <a:rPr lang="pt-BR" sz="2400" dirty="0" smtClean="0"/>
              <a:t>, </a:t>
            </a:r>
            <a:r>
              <a:rPr lang="pt-BR" sz="2400" dirty="0" err="1" smtClean="0"/>
              <a:t>from</a:t>
            </a:r>
            <a:r>
              <a:rPr lang="pt-BR" sz="2400" dirty="0" smtClean="0"/>
              <a:t> São Paulo, SP</a:t>
            </a: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b="1" dirty="0" smtClean="0"/>
              <a:t>CC: </a:t>
            </a:r>
            <a:r>
              <a:rPr lang="pt-BR" sz="2600" dirty="0"/>
              <a:t>Vision </a:t>
            </a:r>
            <a:r>
              <a:rPr lang="pt-BR" sz="2600" dirty="0" err="1"/>
              <a:t>loss</a:t>
            </a:r>
            <a:r>
              <a:rPr lang="pt-BR" sz="2600" dirty="0"/>
              <a:t> OS</a:t>
            </a:r>
          </a:p>
          <a:p>
            <a:pPr marL="0" indent="0" algn="just">
              <a:buNone/>
            </a:pPr>
            <a:endParaRPr lang="pt-BR" sz="2600" dirty="0"/>
          </a:p>
          <a:p>
            <a:r>
              <a:rPr lang="pt-BR" sz="2600" dirty="0"/>
              <a:t>HPI: Vision </a:t>
            </a:r>
            <a:r>
              <a:rPr lang="pt-BR" sz="2600" dirty="0" err="1"/>
              <a:t>loss</a:t>
            </a:r>
            <a:r>
              <a:rPr lang="pt-BR" sz="2600" dirty="0"/>
              <a:t> </a:t>
            </a:r>
            <a:r>
              <a:rPr lang="pt-BR" sz="2600" dirty="0" err="1"/>
              <a:t>left</a:t>
            </a:r>
            <a:r>
              <a:rPr lang="pt-BR" sz="2600" dirty="0"/>
              <a:t> </a:t>
            </a:r>
            <a:r>
              <a:rPr lang="pt-BR" sz="2600" dirty="0" err="1"/>
              <a:t>eye</a:t>
            </a:r>
            <a:r>
              <a:rPr lang="pt-BR" sz="2600" dirty="0"/>
              <a:t> 10 </a:t>
            </a:r>
            <a:r>
              <a:rPr lang="pt-BR" sz="2600" dirty="0" err="1"/>
              <a:t>days</a:t>
            </a:r>
            <a:r>
              <a:rPr lang="pt-BR" sz="2600" dirty="0"/>
              <a:t> </a:t>
            </a:r>
            <a:r>
              <a:rPr lang="pt-BR" sz="2600" dirty="0" err="1" smtClean="0"/>
              <a:t>ago</a:t>
            </a:r>
            <a:r>
              <a:rPr lang="pt-BR" sz="2600" dirty="0" smtClean="0"/>
              <a:t>, </a:t>
            </a:r>
            <a:r>
              <a:rPr lang="pt-BR" sz="2600" dirty="0" err="1"/>
              <a:t>after</a:t>
            </a:r>
            <a:r>
              <a:rPr lang="pt-BR" sz="2600" dirty="0"/>
              <a:t> </a:t>
            </a:r>
            <a:r>
              <a:rPr lang="pt-BR" sz="2600" dirty="0" err="1"/>
              <a:t>vomiting</a:t>
            </a:r>
            <a:r>
              <a:rPr lang="pt-BR" sz="2600" dirty="0"/>
              <a:t> </a:t>
            </a:r>
            <a:r>
              <a:rPr lang="pt-BR" sz="2600" dirty="0" err="1" smtClean="0"/>
              <a:t>episodes</a:t>
            </a:r>
            <a:endParaRPr lang="pt-BR" sz="2600" dirty="0"/>
          </a:p>
          <a:p>
            <a:pPr algn="just"/>
            <a:endParaRPr lang="pt-BR" sz="2400" dirty="0"/>
          </a:p>
          <a:p>
            <a:pPr algn="just"/>
            <a:r>
              <a:rPr lang="pt-BR" sz="2400" b="1" dirty="0" smtClean="0"/>
              <a:t>POH:</a:t>
            </a:r>
          </a:p>
          <a:p>
            <a:pPr lvl="1" algn="just"/>
            <a:r>
              <a:rPr lang="pt-BR" sz="2500" dirty="0" smtClean="0"/>
              <a:t>LASIK 2003 (-6D)</a:t>
            </a:r>
          </a:p>
          <a:p>
            <a:pPr lvl="1" algn="just"/>
            <a:r>
              <a:rPr lang="pt-BR" sz="2500" dirty="0" err="1" smtClean="0"/>
              <a:t>Phacoemulsification</a:t>
            </a:r>
            <a:r>
              <a:rPr lang="pt-BR" sz="2500" dirty="0" smtClean="0"/>
              <a:t> OU 2016 </a:t>
            </a:r>
          </a:p>
          <a:p>
            <a:pPr lvl="1" algn="just"/>
            <a:r>
              <a:rPr lang="pt-BR" sz="2500" dirty="0" smtClean="0"/>
              <a:t>PPVV + </a:t>
            </a:r>
            <a:r>
              <a:rPr lang="pt-BR" sz="2500" dirty="0" err="1" smtClean="0"/>
              <a:t>Scleral</a:t>
            </a:r>
            <a:r>
              <a:rPr lang="pt-BR" sz="2500" dirty="0" smtClean="0"/>
              <a:t> </a:t>
            </a:r>
            <a:r>
              <a:rPr lang="pt-BR" sz="2500" dirty="0" err="1" smtClean="0"/>
              <a:t>buckle</a:t>
            </a:r>
            <a:r>
              <a:rPr lang="pt-BR" sz="2500" dirty="0" smtClean="0"/>
              <a:t> OS </a:t>
            </a:r>
            <a:r>
              <a:rPr lang="pt-BR" sz="2500" dirty="0" err="1" smtClean="0"/>
              <a:t>jun</a:t>
            </a:r>
            <a:r>
              <a:rPr lang="pt-BR" sz="2500" dirty="0" smtClean="0"/>
              <a:t>/17 (RD + MH)</a:t>
            </a:r>
            <a:endParaRPr lang="pt-BR" sz="2500" dirty="0"/>
          </a:p>
          <a:p>
            <a:pPr marL="0" indent="0" algn="just">
              <a:buNone/>
            </a:pPr>
            <a:r>
              <a:rPr lang="pt-BR" sz="2400" dirty="0"/>
              <a:t> </a:t>
            </a:r>
          </a:p>
          <a:p>
            <a:pPr algn="just"/>
            <a:r>
              <a:rPr lang="pt-BR" sz="2400" b="1" dirty="0" smtClean="0"/>
              <a:t>PMH: </a:t>
            </a:r>
            <a:r>
              <a:rPr lang="pt-BR" sz="2400" dirty="0" err="1" smtClean="0"/>
              <a:t>Breast</a:t>
            </a:r>
            <a:r>
              <a:rPr lang="pt-BR" sz="2400" dirty="0" smtClean="0"/>
              <a:t> </a:t>
            </a:r>
            <a:r>
              <a:rPr lang="pt-BR" sz="2400" dirty="0" err="1" smtClean="0"/>
              <a:t>cancer</a:t>
            </a:r>
            <a:r>
              <a:rPr lang="pt-BR" sz="2400" dirty="0" smtClean="0"/>
              <a:t> 2012, </a:t>
            </a:r>
            <a:r>
              <a:rPr lang="pt-BR" sz="2400" dirty="0" err="1" smtClean="0"/>
              <a:t>systemic</a:t>
            </a:r>
            <a:r>
              <a:rPr lang="pt-BR" sz="2400" dirty="0" smtClean="0"/>
              <a:t> arterial </a:t>
            </a:r>
            <a:r>
              <a:rPr lang="pt-BR" sz="2400" dirty="0" err="1" smtClean="0"/>
              <a:t>hypertension</a:t>
            </a:r>
            <a:endParaRPr lang="pt-BR" sz="2400" dirty="0" smtClean="0"/>
          </a:p>
          <a:p>
            <a:pPr algn="just"/>
            <a:r>
              <a:rPr lang="pt-BR" sz="2400" b="1" dirty="0" smtClean="0"/>
              <a:t>MED:</a:t>
            </a:r>
            <a:r>
              <a:rPr lang="pt-BR" sz="2400" dirty="0" smtClean="0"/>
              <a:t> </a:t>
            </a:r>
            <a:r>
              <a:rPr lang="pt-BR" sz="2400" dirty="0" err="1" smtClean="0"/>
              <a:t>Sertraline</a:t>
            </a:r>
            <a:r>
              <a:rPr lang="pt-BR" sz="2400" dirty="0" smtClean="0"/>
              <a:t>, </a:t>
            </a:r>
            <a:r>
              <a:rPr lang="pt-BR" sz="2400" dirty="0" err="1" smtClean="0"/>
              <a:t>Atenolol</a:t>
            </a:r>
            <a:r>
              <a:rPr lang="pt-BR" sz="2400" dirty="0" smtClean="0"/>
              <a:t>, </a:t>
            </a:r>
            <a:r>
              <a:rPr lang="pt-BR" sz="2400" dirty="0" err="1" smtClean="0"/>
              <a:t>Artovastatin</a:t>
            </a:r>
            <a:endParaRPr lang="pt-BR" sz="2400" dirty="0" smtClean="0"/>
          </a:p>
          <a:p>
            <a:pPr algn="just"/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="" xmlns:a16="http://schemas.microsoft.com/office/drawing/2014/main" id="{8BA2DBE5-857C-E743-BC9F-5736C2B7A750}"/>
              </a:ext>
            </a:extLst>
          </p:cNvPr>
          <p:cNvCxnSpPr>
            <a:cxnSpLocks/>
          </p:cNvCxnSpPr>
          <p:nvPr/>
        </p:nvCxnSpPr>
        <p:spPr>
          <a:xfrm>
            <a:off x="380338" y="812828"/>
            <a:ext cx="819413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9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1925053" cy="75397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C000"/>
                </a:solidFill>
              </a:rPr>
              <a:t>18/7/19</a:t>
            </a:r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5" y="112295"/>
            <a:ext cx="8848273" cy="660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34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925053" cy="75397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C000"/>
                </a:solidFill>
              </a:rPr>
              <a:t>18/7/19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81554" y="255417"/>
            <a:ext cx="3240505" cy="508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accent4"/>
                </a:solidFill>
              </a:rPr>
              <a:t>AFTER 90 DAYS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9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25097" y="-1"/>
            <a:ext cx="1925053" cy="46422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C000"/>
                </a:solidFill>
              </a:rPr>
              <a:t>31”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457044" y="40105"/>
            <a:ext cx="1925053" cy="46422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C000"/>
                </a:solidFill>
              </a:rPr>
              <a:t>1’10”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25098" y="3367733"/>
            <a:ext cx="1925053" cy="46422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C000"/>
                </a:solidFill>
              </a:rPr>
              <a:t>3’51”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457044" y="3513775"/>
            <a:ext cx="1925053" cy="46422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C000"/>
                </a:solidFill>
              </a:rPr>
              <a:t>7’25”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" y="1"/>
            <a:ext cx="962526" cy="50433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C000"/>
                </a:solidFill>
              </a:rPr>
              <a:t>18/7/19</a:t>
            </a:r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" y="40106"/>
            <a:ext cx="9082627" cy="68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34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727157" y="26328"/>
            <a:ext cx="3240505" cy="508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4"/>
                </a:solidFill>
              </a:rPr>
              <a:t>AFTER 90 DAYS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0"/>
            <a:ext cx="1925053" cy="75397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C000"/>
                </a:solidFill>
              </a:rPr>
              <a:t>18/7/19</a:t>
            </a:r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" y="26328"/>
            <a:ext cx="9092972" cy="683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5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C02ECBB-5936-8341-8021-7DD0B6F21B58}"/>
              </a:ext>
            </a:extLst>
          </p:cNvPr>
          <p:cNvSpPr txBox="1"/>
          <p:nvPr/>
        </p:nvSpPr>
        <p:spPr>
          <a:xfrm>
            <a:off x="1" y="2520498"/>
            <a:ext cx="9144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76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>
                <a:solidFill>
                  <a:schemeClr val="bg1"/>
                </a:solidFill>
              </a:rPr>
              <a:t>Spontaneous</a:t>
            </a:r>
            <a:r>
              <a:rPr lang="pt-BR" sz="3600" b="1" dirty="0">
                <a:solidFill>
                  <a:schemeClr val="bg1"/>
                </a:solidFill>
              </a:rPr>
              <a:t> </a:t>
            </a:r>
            <a:r>
              <a:rPr lang="pt-BR" sz="3600" b="1" dirty="0" err="1">
                <a:solidFill>
                  <a:schemeClr val="bg1"/>
                </a:solidFill>
              </a:rPr>
              <a:t>Suprachoroidal</a:t>
            </a:r>
            <a:r>
              <a:rPr lang="pt-BR" sz="3600" b="1" dirty="0">
                <a:solidFill>
                  <a:schemeClr val="bg1"/>
                </a:solidFill>
              </a:rPr>
              <a:t> </a:t>
            </a:r>
            <a:r>
              <a:rPr lang="pt-BR" sz="3600" b="1" dirty="0" err="1">
                <a:solidFill>
                  <a:schemeClr val="bg1"/>
                </a:solidFill>
              </a:rPr>
              <a:t>Hemorrhage</a:t>
            </a:r>
            <a:r>
              <a:rPr lang="pt-BR" sz="3600" b="1" dirty="0">
                <a:solidFill>
                  <a:schemeClr val="bg1"/>
                </a:solidFill>
              </a:rPr>
              <a:t> </a:t>
            </a:r>
            <a:r>
              <a:rPr lang="pt-BR" sz="3600" b="1" dirty="0" err="1">
                <a:solidFill>
                  <a:schemeClr val="bg1"/>
                </a:solidFill>
              </a:rPr>
              <a:t>Secondary</a:t>
            </a:r>
            <a:r>
              <a:rPr lang="pt-BR" sz="3600" b="1" dirty="0">
                <a:solidFill>
                  <a:schemeClr val="bg1"/>
                </a:solidFill>
              </a:rPr>
              <a:t> </a:t>
            </a:r>
            <a:r>
              <a:rPr lang="pt-BR" sz="3600" b="1" dirty="0" err="1">
                <a:solidFill>
                  <a:schemeClr val="bg1"/>
                </a:solidFill>
              </a:rPr>
              <a:t>to</a:t>
            </a:r>
            <a:r>
              <a:rPr lang="pt-BR" sz="3600" b="1" dirty="0">
                <a:solidFill>
                  <a:schemeClr val="bg1"/>
                </a:solidFill>
              </a:rPr>
              <a:t> </a:t>
            </a:r>
            <a:r>
              <a:rPr lang="pt-BR" sz="3600" b="1" dirty="0" err="1">
                <a:solidFill>
                  <a:schemeClr val="bg1"/>
                </a:solidFill>
              </a:rPr>
              <a:t>Valsalva</a:t>
            </a:r>
            <a:r>
              <a:rPr lang="pt-BR" sz="3600" b="1" dirty="0">
                <a:solidFill>
                  <a:schemeClr val="bg1"/>
                </a:solidFill>
              </a:rPr>
              <a:t> </a:t>
            </a:r>
            <a:r>
              <a:rPr lang="pt-BR" sz="3600" b="1" dirty="0" err="1">
                <a:solidFill>
                  <a:schemeClr val="bg1"/>
                </a:solidFill>
              </a:rPr>
              <a:t>Maneuver</a:t>
            </a:r>
            <a:endParaRPr lang="pt-BR" sz="3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007478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7200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pt-BR" sz="7200" dirty="0" err="1" smtClean="0">
                <a:solidFill>
                  <a:schemeClr val="accent4"/>
                </a:solidFill>
              </a:rPr>
              <a:t>Thank</a:t>
            </a:r>
            <a:r>
              <a:rPr lang="pt-BR" sz="7200" dirty="0" smtClean="0">
                <a:solidFill>
                  <a:schemeClr val="accent4"/>
                </a:solidFill>
              </a:rPr>
              <a:t> </a:t>
            </a:r>
            <a:r>
              <a:rPr lang="pt-BR" sz="7200" dirty="0" err="1" smtClean="0">
                <a:solidFill>
                  <a:schemeClr val="accent4"/>
                </a:solidFill>
              </a:rPr>
              <a:t>You</a:t>
            </a:r>
            <a:endParaRPr lang="pt-BR" sz="7200" dirty="0">
              <a:solidFill>
                <a:schemeClr val="accent4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6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294D6EB7-C3B8-D94E-807C-B2F86A638EAB}"/>
              </a:ext>
            </a:extLst>
          </p:cNvPr>
          <p:cNvSpPr txBox="1">
            <a:spLocks/>
          </p:cNvSpPr>
          <p:nvPr/>
        </p:nvSpPr>
        <p:spPr>
          <a:xfrm>
            <a:off x="361396" y="168812"/>
            <a:ext cx="7886700" cy="700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err="1">
                <a:solidFill>
                  <a:schemeClr val="accent4"/>
                </a:solidFill>
              </a:rPr>
              <a:t>Clinical</a:t>
            </a:r>
            <a:r>
              <a:rPr lang="pt-BR" sz="3600" dirty="0">
                <a:solidFill>
                  <a:schemeClr val="accent4"/>
                </a:solidFill>
              </a:rPr>
              <a:t> </a:t>
            </a:r>
            <a:r>
              <a:rPr lang="pt-BR" sz="3600" dirty="0" err="1">
                <a:solidFill>
                  <a:schemeClr val="accent4"/>
                </a:solidFill>
              </a:rPr>
              <a:t>Report</a:t>
            </a:r>
            <a:endParaRPr lang="pt-BR" sz="3600" dirty="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="" xmlns:a16="http://schemas.microsoft.com/office/drawing/2014/main" id="{676D1687-114A-374C-8B79-02BAF89374F1}"/>
              </a:ext>
            </a:extLst>
          </p:cNvPr>
          <p:cNvCxnSpPr>
            <a:cxnSpLocks/>
          </p:cNvCxnSpPr>
          <p:nvPr/>
        </p:nvCxnSpPr>
        <p:spPr>
          <a:xfrm>
            <a:off x="380338" y="812828"/>
            <a:ext cx="819413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2BDA096D-972C-0342-9CAD-B9F1B5FA3D6F}"/>
              </a:ext>
            </a:extLst>
          </p:cNvPr>
          <p:cNvSpPr txBox="1"/>
          <p:nvPr/>
        </p:nvSpPr>
        <p:spPr>
          <a:xfrm>
            <a:off x="731244" y="923560"/>
            <a:ext cx="6686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u="sng" dirty="0" err="1" smtClean="0"/>
              <a:t>Ophthalmological</a:t>
            </a:r>
            <a:r>
              <a:rPr lang="pt-BR" sz="2800" u="sng" dirty="0" smtClean="0"/>
              <a:t> </a:t>
            </a:r>
            <a:r>
              <a:rPr lang="pt-BR" sz="2800" u="sng" dirty="0" err="1" smtClean="0"/>
              <a:t>Examination</a:t>
            </a:r>
            <a:r>
              <a:rPr lang="pt-BR" sz="2800" u="sng" dirty="0" smtClean="0"/>
              <a:t>:</a:t>
            </a:r>
            <a:endParaRPr lang="pt-BR" sz="2800" u="sng" dirty="0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5F8BCBD4-B082-5F49-BA75-BC90C1625CD8}"/>
              </a:ext>
            </a:extLst>
          </p:cNvPr>
          <p:cNvSpPr txBox="1"/>
          <p:nvPr/>
        </p:nvSpPr>
        <p:spPr>
          <a:xfrm>
            <a:off x="876686" y="1525096"/>
            <a:ext cx="72009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BCVA: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-1,00 ^ -1,25 x 80 (20/25)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Plane ^ -1,25 x 90 (20/100)</a:t>
            </a:r>
            <a:endParaRPr lang="pt-BR" sz="2000" dirty="0"/>
          </a:p>
          <a:p>
            <a:endParaRPr lang="pt-B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SLE OU: PSF OU, PCO 1+ OE</a:t>
            </a:r>
            <a:endParaRPr lang="pt-BR" sz="2000" dirty="0"/>
          </a:p>
          <a:p>
            <a:r>
              <a:rPr lang="pt-BR" sz="2000" dirty="0"/>
              <a:t>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IOP: 10/13mmHg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err="1" smtClean="0"/>
              <a:t>Dilated</a:t>
            </a:r>
            <a:r>
              <a:rPr lang="pt-BR" sz="2000" dirty="0" smtClean="0"/>
              <a:t> </a:t>
            </a:r>
            <a:r>
              <a:rPr lang="pt-BR" sz="2000" dirty="0" err="1" smtClean="0"/>
              <a:t>Fundus</a:t>
            </a:r>
            <a:r>
              <a:rPr lang="pt-BR" sz="2000" dirty="0" smtClean="0"/>
              <a:t> </a:t>
            </a:r>
            <a:r>
              <a:rPr lang="pt-BR" sz="2000" dirty="0" err="1" smtClean="0"/>
              <a:t>Exam</a:t>
            </a:r>
            <a:r>
              <a:rPr lang="pt-BR" sz="2000" dirty="0" smtClean="0"/>
              <a:t>: </a:t>
            </a:r>
            <a:r>
              <a:rPr lang="pt-BR" sz="2000" dirty="0" err="1" smtClean="0"/>
              <a:t>Photos</a:t>
            </a:r>
            <a:endParaRPr lang="pt-BR" sz="2000" dirty="0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0CF7B995-C0AE-8148-BC58-DA6F99B41830}"/>
              </a:ext>
            </a:extLst>
          </p:cNvPr>
          <p:cNvSpPr/>
          <p:nvPr/>
        </p:nvSpPr>
        <p:spPr>
          <a:xfrm>
            <a:off x="731244" y="923560"/>
            <a:ext cx="7405366" cy="51270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0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0" y="-1"/>
            <a:ext cx="9146669" cy="685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0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925053" cy="75397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C000"/>
                </a:solidFill>
              </a:rPr>
              <a:t>18/4/19</a:t>
            </a:r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9" y="-1"/>
            <a:ext cx="9146669" cy="685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9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1925053" cy="75397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C000"/>
                </a:solidFill>
              </a:rPr>
              <a:t>18/4/19</a:t>
            </a:r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0858" cy="672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3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925053" cy="75397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C000"/>
                </a:solidFill>
              </a:rPr>
              <a:t>18/4/19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46" y="0"/>
            <a:ext cx="9009301" cy="672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72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925053" cy="75397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C000"/>
                </a:solidFill>
              </a:rPr>
              <a:t>18/4/19</a:t>
            </a:r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86" y="0"/>
            <a:ext cx="91599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10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299281" y="326025"/>
            <a:ext cx="3240505" cy="508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accent4"/>
                </a:solidFill>
              </a:rPr>
              <a:t>L3 DDH 15,7mm</a:t>
            </a:r>
            <a:endParaRPr lang="pt-BR" b="1" dirty="0">
              <a:solidFill>
                <a:schemeClr val="accent4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925053" cy="75397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C000"/>
                </a:solidFill>
              </a:rPr>
              <a:t>18/4/19</a:t>
            </a:r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2" y="0"/>
            <a:ext cx="9114827" cy="688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8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7837</TotalTime>
  <Words>234</Words>
  <Application>Microsoft Office PowerPoint</Application>
  <PresentationFormat>Apresentação na tela (4:3)</PresentationFormat>
  <Paragraphs>67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 Clinical Report</vt:lpstr>
      <vt:lpstr>Clinical Report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Reunião Retina / Uveíte Caso Clínico</dc:title>
  <dc:creator>Bárbara Andrade</dc:creator>
  <cp:lastModifiedBy>felipe</cp:lastModifiedBy>
  <cp:revision>366</cp:revision>
  <dcterms:created xsi:type="dcterms:W3CDTF">2018-07-12T11:39:11Z</dcterms:created>
  <dcterms:modified xsi:type="dcterms:W3CDTF">2019-12-02T20:37:34Z</dcterms:modified>
</cp:coreProperties>
</file>