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8800425" cy="14400213"/>
  <p:notesSz cx="6858000" cy="9144000"/>
  <p:defaultTextStyle>
    <a:defPPr marL="0" marR="0" indent="0" algn="l" defTabSz="493685" rtl="0" fontAlgn="auto" latinLnBrk="1" hangingPunct="0">
      <a:lnSpc>
        <a:spcPct val="100000"/>
      </a:lnSpc>
      <a:spcBef>
        <a:spcPts val="0"/>
      </a:spcBef>
      <a:spcAft>
        <a:spcPts val="0"/>
      </a:spcAft>
      <a:buClrTx/>
      <a:buSzTx/>
      <a:buFontTx/>
      <a:buNone/>
      <a:tabLst/>
      <a:defRPr kumimoji="0" sz="972" b="0" i="0" u="none" strike="noStrike" cap="none" spc="0" normalizeH="0" baseline="0">
        <a:ln>
          <a:noFill/>
        </a:ln>
        <a:solidFill>
          <a:srgbClr val="000000"/>
        </a:solidFill>
        <a:effectLst/>
        <a:uFillTx/>
      </a:defRPr>
    </a:defPPr>
    <a:lvl1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493685" rtl="0" fontAlgn="auto" latinLnBrk="0" hangingPunct="0">
      <a:lnSpc>
        <a:spcPct val="100000"/>
      </a:lnSpc>
      <a:spcBef>
        <a:spcPts val="0"/>
      </a:spcBef>
      <a:spcAft>
        <a:spcPts val="0"/>
      </a:spcAft>
      <a:buClrTx/>
      <a:buSzTx/>
      <a:buFontTx/>
      <a:buNone/>
      <a:tabLst/>
      <a:defRPr kumimoji="0" sz="2592"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CA"/>
          </a:solidFill>
        </a:fill>
      </a:tcStyle>
    </a:wholeTbl>
    <a:band2H>
      <a:tcTxStyle/>
      <a:tcStyle>
        <a:tcBdr/>
        <a:fill>
          <a:solidFill>
            <a:srgbClr val="FFEA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p:scale>
          <a:sx n="70" d="100"/>
          <a:sy n="70" d="100"/>
        </p:scale>
        <p:origin x="-16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0" y="685800"/>
            <a:ext cx="6858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66557499"/>
      </p:ext>
    </p:extLst>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123421" latinLnBrk="0">
      <a:defRPr>
        <a:latin typeface="+mn-lt"/>
        <a:ea typeface="+mn-ea"/>
        <a:cs typeface="+mn-cs"/>
        <a:sym typeface="Helvetica Neue"/>
      </a:defRPr>
    </a:lvl2pPr>
    <a:lvl3pPr indent="246842" latinLnBrk="0">
      <a:defRPr>
        <a:latin typeface="+mn-lt"/>
        <a:ea typeface="+mn-ea"/>
        <a:cs typeface="+mn-cs"/>
        <a:sym typeface="Helvetica Neue"/>
      </a:defRPr>
    </a:lvl3pPr>
    <a:lvl4pPr indent="370263" latinLnBrk="0">
      <a:defRPr>
        <a:latin typeface="+mn-lt"/>
        <a:ea typeface="+mn-ea"/>
        <a:cs typeface="+mn-cs"/>
        <a:sym typeface="Helvetica Neue"/>
      </a:defRPr>
    </a:lvl4pPr>
    <a:lvl5pPr indent="493685" latinLnBrk="0">
      <a:defRPr>
        <a:latin typeface="+mn-lt"/>
        <a:ea typeface="+mn-ea"/>
        <a:cs typeface="+mn-cs"/>
        <a:sym typeface="Helvetica Neue"/>
      </a:defRPr>
    </a:lvl5pPr>
    <a:lvl6pPr indent="617106" latinLnBrk="0">
      <a:defRPr>
        <a:latin typeface="+mn-lt"/>
        <a:ea typeface="+mn-ea"/>
        <a:cs typeface="+mn-cs"/>
        <a:sym typeface="Helvetica Neue"/>
      </a:defRPr>
    </a:lvl6pPr>
    <a:lvl7pPr indent="740527" latinLnBrk="0">
      <a:defRPr>
        <a:latin typeface="+mn-lt"/>
        <a:ea typeface="+mn-ea"/>
        <a:cs typeface="+mn-cs"/>
        <a:sym typeface="Helvetica Neue"/>
      </a:defRPr>
    </a:lvl7pPr>
    <a:lvl8pPr indent="863948" latinLnBrk="0">
      <a:defRPr>
        <a:latin typeface="+mn-lt"/>
        <a:ea typeface="+mn-ea"/>
        <a:cs typeface="+mn-cs"/>
        <a:sym typeface="Helvetica Neue"/>
      </a:defRPr>
    </a:lvl8pPr>
    <a:lvl9pPr indent="987369"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15063" y="1616690"/>
            <a:ext cx="23040341" cy="350338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16075237" y="5120076"/>
            <a:ext cx="11280166" cy="92801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6792528" y="13515939"/>
            <a:ext cx="582876" cy="528053"/>
          </a:xfrm>
          <a:prstGeom prst="rect">
            <a:avLst/>
          </a:prstGeom>
          <a:ln w="12700">
            <a:miter lim="400000"/>
          </a:ln>
        </p:spPr>
        <p:txBody>
          <a:bodyPr wrap="none" lIns="181463" tIns="181463" rIns="181463" bIns="181463" anchor="ctr">
            <a:spAutoFit/>
          </a:bodyPr>
          <a:lstStyle>
            <a:lvl1pPr algn="r" defTabSz="1209433">
              <a:defRPr sz="1050">
                <a:solidFill>
                  <a:srgbClr val="878787"/>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1pPr>
      <a:lvl2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2pPr>
      <a:lvl3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3pPr>
      <a:lvl4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4pPr>
      <a:lvl5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5pPr>
      <a:lvl6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6pPr>
      <a:lvl7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7pPr>
      <a:lvl8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8pPr>
      <a:lvl9pPr marL="0" marR="0" indent="0" algn="ctr" defTabSz="457109"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Calibri"/>
          <a:ea typeface="Calibri"/>
          <a:cs typeface="Calibri"/>
          <a:sym typeface="Calibri"/>
        </a:defRPr>
      </a:lvl9pPr>
    </p:titleStyle>
    <p:bodyStyle>
      <a:lvl1pPr marL="1017384" marR="0" indent="-1017384"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1pPr>
      <a:lvl2pPr marL="3814000" marR="0" indent="-2455371"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2pPr>
      <a:lvl3pPr marL="3560693" marR="0" indent="-841055"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3pPr>
      <a:lvl4pPr marL="5184530" marR="0" indent="-1103884"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4pPr>
      <a:lvl5pPr marL="7403324" marR="0" indent="-1962462"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5pPr>
      <a:lvl6pPr marL="7631878" marR="0" indent="-1962462"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6pPr>
      <a:lvl7pPr marL="7860433" marR="0" indent="-1962462"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7pPr>
      <a:lvl8pPr marL="8088987" marR="0" indent="-1962462"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8pPr>
      <a:lvl9pPr marL="8317541" marR="0" indent="-1962462" algn="l" defTabSz="457109" rtl="0" latinLnBrk="0">
        <a:lnSpc>
          <a:spcPct val="100000"/>
        </a:lnSpc>
        <a:spcBef>
          <a:spcPts val="650"/>
        </a:spcBef>
        <a:spcAft>
          <a:spcPts val="0"/>
        </a:spcAft>
        <a:buClr>
          <a:srgbClr val="000000"/>
        </a:buClr>
        <a:buSzPct val="100000"/>
        <a:buFont typeface="Arial"/>
        <a:buChar char="•"/>
        <a:tabLst/>
        <a:defRPr sz="2599"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1pPr>
      <a:lvl2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2pPr>
      <a:lvl3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3pPr>
      <a:lvl4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4pPr>
      <a:lvl5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5pPr>
      <a:lvl6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6pPr>
      <a:lvl7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7pPr>
      <a:lvl8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8pPr>
      <a:lvl9pPr marL="0" marR="0" indent="0" algn="r" defTabSz="1209433" rtl="0" latinLnBrk="0">
        <a:lnSpc>
          <a:spcPct val="100000"/>
        </a:lnSpc>
        <a:spcBef>
          <a:spcPts val="0"/>
        </a:spcBef>
        <a:spcAft>
          <a:spcPts val="0"/>
        </a:spcAft>
        <a:buClrTx/>
        <a:buSzTx/>
        <a:buFontTx/>
        <a:buNone/>
        <a:tabLst/>
        <a:defRPr sz="105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 name="Shape 20"/>
          <p:cNvSpPr txBox="1"/>
          <p:nvPr/>
        </p:nvSpPr>
        <p:spPr>
          <a:xfrm>
            <a:off x="6322449" y="2480314"/>
            <a:ext cx="16483307" cy="1010093"/>
          </a:xfrm>
          <a:prstGeom prst="rect">
            <a:avLst/>
          </a:prstGeom>
          <a:ln w="12700">
            <a:miter lim="400000"/>
          </a:ln>
          <a:extLst>
            <a:ext uri="{C572A759-6A51-4108-AA02-DFA0A04FC94B}">
              <ma14:wrappingTextBoxFlag xmlns="" xmlns:ma14="http://schemas.microsoft.com/office/mac/drawingml/2011/main" val="1"/>
            </a:ext>
          </a:extLst>
        </p:spPr>
        <p:txBody>
          <a:bodyPr lIns="134402" tIns="134402" rIns="134402" bIns="134402">
            <a:spAutoFit/>
          </a:bodyPr>
          <a:lstStyle/>
          <a:p>
            <a:pPr algn="ctr" defTabSz="1209433">
              <a:defRPr sz="3200" b="1">
                <a:solidFill>
                  <a:srgbClr val="FFFFFF"/>
                </a:solidFill>
                <a:latin typeface="Calibri"/>
                <a:ea typeface="Calibri"/>
                <a:cs typeface="Calibri"/>
                <a:sym typeface="Calibri"/>
              </a:defRPr>
            </a:pPr>
            <a:r>
              <a:rPr lang="pt-BR" sz="1600" dirty="0"/>
              <a:t>Jean V.A.L. Coutinho</a:t>
            </a:r>
            <a:r>
              <a:rPr sz="1600" dirty="0"/>
              <a:t>¹</a:t>
            </a:r>
            <a:r>
              <a:rPr lang="pt-BR" sz="1600" dirty="0"/>
              <a:t>; Renata O.C. Porto¹; </a:t>
            </a:r>
            <a:r>
              <a:rPr lang="pt-BR" sz="1600" dirty="0" err="1"/>
              <a:t>Patricia</a:t>
            </a:r>
            <a:r>
              <a:rPr lang="pt-BR" sz="1600" dirty="0"/>
              <a:t> </a:t>
            </a:r>
            <a:r>
              <a:rPr lang="pt-BR" sz="1600" dirty="0" err="1"/>
              <a:t>Bortolai</a:t>
            </a:r>
            <a:r>
              <a:rPr sz="1600" dirty="0"/>
              <a:t>¹</a:t>
            </a:r>
            <a:r>
              <a:rPr lang="pt-BR" sz="1600" dirty="0"/>
              <a:t>;</a:t>
            </a:r>
            <a:r>
              <a:rPr sz="1600" dirty="0"/>
              <a:t> </a:t>
            </a:r>
            <a:r>
              <a:rPr lang="pt-BR" sz="1600" dirty="0"/>
              <a:t>Bruna Moussallem²; Arnaldo F. Bordon³</a:t>
            </a:r>
            <a:r>
              <a:rPr sz="1600" baseline="30000" dirty="0"/>
              <a:t>  </a:t>
            </a:r>
          </a:p>
          <a:p>
            <a:pPr algn="ctr" defTabSz="1209433">
              <a:defRPr sz="3200" b="1">
                <a:solidFill>
                  <a:srgbClr val="FFFFFF"/>
                </a:solidFill>
                <a:latin typeface="Calibri"/>
                <a:ea typeface="Calibri"/>
                <a:cs typeface="Calibri"/>
                <a:sym typeface="Calibri"/>
              </a:defRPr>
            </a:pPr>
            <a:r>
              <a:rPr sz="1600" dirty="0"/>
              <a:t>Sorocaba Eye Hospital - HOSPITAL OFTALMOLÓGICO DE SOROCABA, Sorocaba – Brazil</a:t>
            </a:r>
          </a:p>
          <a:p>
            <a:pPr algn="ctr" defTabSz="1209433">
              <a:defRPr sz="3200" b="1">
                <a:solidFill>
                  <a:srgbClr val="FFFFFF"/>
                </a:solidFill>
                <a:latin typeface="Calibri"/>
                <a:ea typeface="Calibri"/>
                <a:cs typeface="Calibri"/>
                <a:sym typeface="Calibri"/>
              </a:defRPr>
            </a:pPr>
            <a:r>
              <a:rPr sz="1600" dirty="0"/>
              <a:t>1. Fellow of the Retina and Vitreous Service   2. Resident   3. Head of the Retina and Vitreous Service </a:t>
            </a:r>
          </a:p>
        </p:txBody>
      </p:sp>
      <p:grpSp>
        <p:nvGrpSpPr>
          <p:cNvPr id="23" name="Group 23"/>
          <p:cNvGrpSpPr/>
          <p:nvPr/>
        </p:nvGrpSpPr>
        <p:grpSpPr>
          <a:xfrm>
            <a:off x="9615865" y="294129"/>
            <a:ext cx="9896474" cy="2148290"/>
            <a:chOff x="0" y="0"/>
            <a:chExt cx="19795130" cy="4297052"/>
          </a:xfrm>
        </p:grpSpPr>
        <p:sp>
          <p:nvSpPr>
            <p:cNvPr id="21" name="Shape 21"/>
            <p:cNvSpPr/>
            <p:nvPr/>
          </p:nvSpPr>
          <p:spPr>
            <a:xfrm>
              <a:off x="0" y="0"/>
              <a:ext cx="19795130" cy="4297052"/>
            </a:xfrm>
            <a:prstGeom prst="ellipse">
              <a:avLst/>
            </a:prstGeom>
            <a:solidFill>
              <a:schemeClr val="accent1"/>
            </a:solidFill>
            <a:ln w="25400" cap="flat">
              <a:solidFill>
                <a:srgbClr val="395E89"/>
              </a:solidFill>
              <a:prstDash val="solid"/>
              <a:round/>
            </a:ln>
            <a:effectLst/>
          </p:spPr>
          <p:txBody>
            <a:bodyPr wrap="square" lIns="22856" tIns="22856" rIns="22856" bIns="22856" numCol="1" anchor="t">
              <a:noAutofit/>
            </a:bodyPr>
            <a:lstStyle/>
            <a:p>
              <a:pPr algn="ctr" defTabSz="1209433">
                <a:defRPr sz="6000" b="1">
                  <a:latin typeface="Calibri"/>
                  <a:ea typeface="Calibri"/>
                  <a:cs typeface="Calibri"/>
                  <a:sym typeface="Calibri"/>
                </a:defRPr>
              </a:pPr>
              <a:endParaRPr sz="2999"/>
            </a:p>
          </p:txBody>
        </p:sp>
        <p:sp>
          <p:nvSpPr>
            <p:cNvPr id="22" name="Shape 22"/>
            <p:cNvSpPr txBox="1"/>
            <p:nvPr/>
          </p:nvSpPr>
          <p:spPr>
            <a:xfrm>
              <a:off x="3263482" y="879508"/>
              <a:ext cx="13997726" cy="17880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ctr">
                <a:defRPr sz="6000" b="1"/>
              </a:lvl1pPr>
            </a:lstStyle>
            <a:p>
              <a:r>
                <a:rPr lang="pt-BR" sz="2999" dirty="0" err="1">
                  <a:latin typeface="+mj-lt"/>
                  <a:ea typeface="+mn-lt"/>
                  <a:cs typeface="Arial"/>
                </a:rPr>
                <a:t>Combined</a:t>
              </a:r>
              <a:r>
                <a:rPr lang="pt-BR" sz="2999" dirty="0">
                  <a:latin typeface="+mj-lt"/>
                  <a:ea typeface="+mn-lt"/>
                  <a:cs typeface="Arial"/>
                </a:rPr>
                <a:t> </a:t>
              </a:r>
              <a:r>
                <a:rPr lang="pt-BR" sz="2999" dirty="0" err="1">
                  <a:latin typeface="+mj-lt"/>
                  <a:ea typeface="+mn-lt"/>
                  <a:cs typeface="Arial"/>
                </a:rPr>
                <a:t>Hamartoma</a:t>
              </a:r>
              <a:r>
                <a:rPr lang="pt-BR" sz="2999" dirty="0">
                  <a:latin typeface="+mj-lt"/>
                  <a:ea typeface="+mn-lt"/>
                  <a:cs typeface="Arial"/>
                </a:rPr>
                <a:t> </a:t>
              </a:r>
              <a:r>
                <a:rPr lang="pt-BR" sz="2999" dirty="0" err="1">
                  <a:latin typeface="+mj-lt"/>
                  <a:ea typeface="+mn-lt"/>
                  <a:cs typeface="Arial"/>
                </a:rPr>
                <a:t>of</a:t>
              </a:r>
              <a:r>
                <a:rPr lang="pt-BR" sz="2999" dirty="0">
                  <a:latin typeface="+mj-lt"/>
                  <a:ea typeface="+mn-lt"/>
                  <a:cs typeface="Arial"/>
                </a:rPr>
                <a:t> </a:t>
              </a:r>
              <a:r>
                <a:rPr lang="pt-BR" sz="2999" dirty="0" err="1">
                  <a:latin typeface="+mj-lt"/>
                  <a:ea typeface="+mn-lt"/>
                  <a:cs typeface="Arial"/>
                </a:rPr>
                <a:t>the</a:t>
              </a:r>
              <a:r>
                <a:rPr lang="pt-BR" sz="2999" dirty="0">
                  <a:latin typeface="+mj-lt"/>
                  <a:ea typeface="+mn-lt"/>
                  <a:cs typeface="Arial"/>
                </a:rPr>
                <a:t> Retina </a:t>
              </a:r>
              <a:r>
                <a:rPr lang="pt-BR" sz="2999" dirty="0" err="1">
                  <a:latin typeface="+mj-lt"/>
                  <a:ea typeface="+mn-lt"/>
                  <a:cs typeface="Arial"/>
                </a:rPr>
                <a:t>and</a:t>
              </a:r>
              <a:r>
                <a:rPr lang="pt-BR" sz="2999" dirty="0">
                  <a:latin typeface="+mj-lt"/>
                  <a:ea typeface="+mn-lt"/>
                  <a:cs typeface="Arial"/>
                </a:rPr>
                <a:t> RPE </a:t>
              </a:r>
              <a:r>
                <a:rPr lang="pt-BR" sz="2999" dirty="0" err="1">
                  <a:latin typeface="+mj-lt"/>
                  <a:ea typeface="+mn-lt"/>
                  <a:cs typeface="Arial"/>
                </a:rPr>
                <a:t>Involving</a:t>
              </a:r>
              <a:r>
                <a:rPr lang="pt-BR" sz="2999" dirty="0">
                  <a:latin typeface="+mj-lt"/>
                  <a:ea typeface="+mn-lt"/>
                  <a:cs typeface="Arial"/>
                </a:rPr>
                <a:t> </a:t>
              </a:r>
              <a:r>
                <a:rPr lang="pt-BR" sz="2999" dirty="0" err="1">
                  <a:latin typeface="+mj-lt"/>
                  <a:ea typeface="+mn-lt"/>
                  <a:cs typeface="Arial"/>
                </a:rPr>
                <a:t>the</a:t>
              </a:r>
              <a:r>
                <a:rPr lang="pt-BR" sz="2999" dirty="0">
                  <a:latin typeface="+mj-lt"/>
                  <a:ea typeface="+mn-lt"/>
                  <a:cs typeface="Arial"/>
                </a:rPr>
                <a:t> </a:t>
              </a:r>
              <a:r>
                <a:rPr lang="pt-BR" sz="2999" dirty="0" err="1">
                  <a:latin typeface="+mj-lt"/>
                  <a:ea typeface="+mn-lt"/>
                  <a:cs typeface="Arial"/>
                </a:rPr>
                <a:t>Optic</a:t>
              </a:r>
              <a:r>
                <a:rPr lang="pt-BR" sz="2999" dirty="0">
                  <a:latin typeface="+mj-lt"/>
                  <a:ea typeface="+mn-lt"/>
                  <a:cs typeface="Arial"/>
                </a:rPr>
                <a:t> </a:t>
              </a:r>
              <a:r>
                <a:rPr lang="pt-BR" sz="2999" dirty="0" err="1">
                  <a:latin typeface="+mj-lt"/>
                  <a:ea typeface="+mn-lt"/>
                  <a:cs typeface="Arial"/>
                </a:rPr>
                <a:t>Disc</a:t>
              </a:r>
              <a:r>
                <a:rPr lang="pt-BR" sz="2999" dirty="0">
                  <a:latin typeface="+mj-lt"/>
                  <a:ea typeface="+mn-lt"/>
                  <a:cs typeface="Arial"/>
                </a:rPr>
                <a:t> </a:t>
              </a:r>
              <a:r>
                <a:rPr lang="pt-BR" sz="2999" dirty="0">
                  <a:latin typeface="+mj-lt"/>
                  <a:cs typeface="Calibri Light"/>
                </a:rPr>
                <a:t>in a </a:t>
              </a:r>
              <a:r>
                <a:rPr lang="pt-BR" sz="2999" dirty="0" err="1">
                  <a:latin typeface="+mj-lt"/>
                  <a:cs typeface="Calibri Light"/>
                </a:rPr>
                <a:t>Seven-year-old</a:t>
              </a:r>
              <a:r>
                <a:rPr lang="pt-BR" sz="2999" dirty="0">
                  <a:latin typeface="+mj-lt"/>
                  <a:cs typeface="Calibri Light"/>
                </a:rPr>
                <a:t> Boy: Case </a:t>
              </a:r>
              <a:r>
                <a:rPr lang="pt-BR" sz="2999" dirty="0" err="1">
                  <a:latin typeface="+mj-lt"/>
                  <a:cs typeface="Calibri Light"/>
                </a:rPr>
                <a:t>Report</a:t>
              </a:r>
              <a:endParaRPr sz="2999" dirty="0">
                <a:latin typeface="+mj-lt"/>
              </a:endParaRPr>
            </a:p>
          </p:txBody>
        </p:sp>
      </p:grpSp>
      <p:sp>
        <p:nvSpPr>
          <p:cNvPr id="25" name="Shape 26"/>
          <p:cNvSpPr/>
          <p:nvPr/>
        </p:nvSpPr>
        <p:spPr>
          <a:xfrm>
            <a:off x="1600023" y="3487387"/>
            <a:ext cx="25600379" cy="38780"/>
          </a:xfrm>
          <a:prstGeom prst="line">
            <a:avLst/>
          </a:prstGeom>
          <a:ln w="254000">
            <a:solidFill>
              <a:schemeClr val="accent1"/>
            </a:solidFill>
          </a:ln>
        </p:spPr>
        <p:txBody>
          <a:bodyPr lIns="22856" tIns="22856" rIns="22856" bIns="22856"/>
          <a:lstStyle/>
          <a:p>
            <a:endParaRPr sz="1296"/>
          </a:p>
        </p:txBody>
      </p:sp>
      <p:grpSp>
        <p:nvGrpSpPr>
          <p:cNvPr id="34" name="Group 35"/>
          <p:cNvGrpSpPr/>
          <p:nvPr/>
        </p:nvGrpSpPr>
        <p:grpSpPr>
          <a:xfrm>
            <a:off x="24148565" y="12985420"/>
            <a:ext cx="2782279" cy="899527"/>
            <a:chOff x="0" y="0"/>
            <a:chExt cx="5565171" cy="1799250"/>
          </a:xfrm>
        </p:grpSpPr>
        <p:grpSp>
          <p:nvGrpSpPr>
            <p:cNvPr id="32" name="Group 33"/>
            <p:cNvGrpSpPr/>
            <p:nvPr/>
          </p:nvGrpSpPr>
          <p:grpSpPr>
            <a:xfrm>
              <a:off x="469" y="-1"/>
              <a:ext cx="5564703" cy="1400775"/>
              <a:chOff x="0" y="0"/>
              <a:chExt cx="5564702" cy="1400773"/>
            </a:xfrm>
          </p:grpSpPr>
          <p:sp>
            <p:nvSpPr>
              <p:cNvPr id="26" name="Shape 27"/>
              <p:cNvSpPr/>
              <p:nvPr/>
            </p:nvSpPr>
            <p:spPr>
              <a:xfrm>
                <a:off x="0" y="-1"/>
                <a:ext cx="5564703" cy="1180878"/>
              </a:xfrm>
              <a:custGeom>
                <a:avLst/>
                <a:gdLst/>
                <a:ahLst/>
                <a:cxnLst>
                  <a:cxn ang="0">
                    <a:pos x="wd2" y="hd2"/>
                  </a:cxn>
                  <a:cxn ang="5400000">
                    <a:pos x="wd2" y="hd2"/>
                  </a:cxn>
                  <a:cxn ang="10800000">
                    <a:pos x="wd2" y="hd2"/>
                  </a:cxn>
                  <a:cxn ang="16200000">
                    <a:pos x="wd2" y="hd2"/>
                  </a:cxn>
                </a:cxnLst>
                <a:rect l="0" t="0" r="r" b="b"/>
                <a:pathLst>
                  <a:path w="20879" h="20683" extrusionOk="0">
                    <a:moveTo>
                      <a:pt x="1901" y="6810"/>
                    </a:moveTo>
                    <a:cubicBezTo>
                      <a:pt x="1658" y="4404"/>
                      <a:pt x="2907" y="2187"/>
                      <a:pt x="4691" y="1860"/>
                    </a:cubicBezTo>
                    <a:cubicBezTo>
                      <a:pt x="5414" y="1727"/>
                      <a:pt x="6149" y="1926"/>
                      <a:pt x="6778" y="2423"/>
                    </a:cubicBezTo>
                    <a:cubicBezTo>
                      <a:pt x="7445" y="727"/>
                      <a:pt x="9003" y="82"/>
                      <a:pt x="10259" y="983"/>
                    </a:cubicBezTo>
                    <a:cubicBezTo>
                      <a:pt x="10478" y="1141"/>
                      <a:pt x="10680" y="1341"/>
                      <a:pt x="10857" y="1576"/>
                    </a:cubicBezTo>
                    <a:cubicBezTo>
                      <a:pt x="11377" y="170"/>
                      <a:pt x="12642" y="-401"/>
                      <a:pt x="13683" y="300"/>
                    </a:cubicBezTo>
                    <a:cubicBezTo>
                      <a:pt x="13971" y="494"/>
                      <a:pt x="14222" y="775"/>
                      <a:pt x="14418" y="1121"/>
                    </a:cubicBezTo>
                    <a:cubicBezTo>
                      <a:pt x="15255" y="-209"/>
                      <a:pt x="16734" y="-373"/>
                      <a:pt x="17722" y="754"/>
                    </a:cubicBezTo>
                    <a:cubicBezTo>
                      <a:pt x="18137" y="1228"/>
                      <a:pt x="18417" y="1881"/>
                      <a:pt x="18513" y="2602"/>
                    </a:cubicBezTo>
                    <a:cubicBezTo>
                      <a:pt x="19885" y="3107"/>
                      <a:pt x="20694" y="5020"/>
                      <a:pt x="20321" y="6875"/>
                    </a:cubicBezTo>
                    <a:cubicBezTo>
                      <a:pt x="20289" y="7031"/>
                      <a:pt x="20250" y="7183"/>
                      <a:pt x="20203" y="7332"/>
                    </a:cubicBezTo>
                    <a:cubicBezTo>
                      <a:pt x="21303" y="9265"/>
                      <a:pt x="21034" y="12034"/>
                      <a:pt x="19601" y="13519"/>
                    </a:cubicBezTo>
                    <a:cubicBezTo>
                      <a:pt x="19155" y="13981"/>
                      <a:pt x="18629" y="14280"/>
                      <a:pt x="18072" y="14387"/>
                    </a:cubicBezTo>
                    <a:cubicBezTo>
                      <a:pt x="18060" y="16466"/>
                      <a:pt x="16800" y="18138"/>
                      <a:pt x="15258" y="18122"/>
                    </a:cubicBezTo>
                    <a:cubicBezTo>
                      <a:pt x="14743" y="18116"/>
                      <a:pt x="14238" y="17918"/>
                      <a:pt x="13801" y="17551"/>
                    </a:cubicBezTo>
                    <a:cubicBezTo>
                      <a:pt x="13280" y="19882"/>
                      <a:pt x="11461" y="21199"/>
                      <a:pt x="9738" y="20493"/>
                    </a:cubicBezTo>
                    <a:cubicBezTo>
                      <a:pt x="9016" y="20197"/>
                      <a:pt x="8392" y="19572"/>
                      <a:pt x="7973" y="18723"/>
                    </a:cubicBezTo>
                    <a:cubicBezTo>
                      <a:pt x="6209" y="20159"/>
                      <a:pt x="3920" y="19387"/>
                      <a:pt x="2859" y="16999"/>
                    </a:cubicBezTo>
                    <a:cubicBezTo>
                      <a:pt x="2846" y="16969"/>
                      <a:pt x="2833" y="16938"/>
                      <a:pt x="2820" y="16908"/>
                    </a:cubicBezTo>
                    <a:cubicBezTo>
                      <a:pt x="1666" y="17090"/>
                      <a:pt x="620" y="15979"/>
                      <a:pt x="485" y="14425"/>
                    </a:cubicBezTo>
                    <a:cubicBezTo>
                      <a:pt x="412" y="13597"/>
                      <a:pt x="615" y="12768"/>
                      <a:pt x="1038" y="12160"/>
                    </a:cubicBezTo>
                    <a:cubicBezTo>
                      <a:pt x="39" y="11366"/>
                      <a:pt x="-297" y="9623"/>
                      <a:pt x="288" y="8267"/>
                    </a:cubicBezTo>
                    <a:cubicBezTo>
                      <a:pt x="626" y="7485"/>
                      <a:pt x="1218" y="6968"/>
                      <a:pt x="1883" y="6875"/>
                    </a:cubicBezTo>
                    <a:lnTo>
                      <a:pt x="1901" y="6810"/>
                    </a:lnTo>
                    <a:close/>
                  </a:path>
                </a:pathLst>
              </a:custGeom>
              <a:solidFill>
                <a:schemeClr val="accent1"/>
              </a:solidFill>
              <a:ln w="25400" cap="flat">
                <a:solidFill>
                  <a:srgbClr val="395E89"/>
                </a:solidFill>
                <a:prstDash val="solid"/>
                <a:round/>
              </a:ln>
              <a:effectLst/>
            </p:spPr>
            <p:txBody>
              <a:bodyPr wrap="square" lIns="22856" tIns="22856" rIns="22856" bIns="22856" numCol="1" anchor="t">
                <a:noAutofit/>
              </a:bodyPr>
              <a:lstStyle/>
              <a:p>
                <a:pPr>
                  <a:defRPr>
                    <a:latin typeface="Gill Sans"/>
                    <a:ea typeface="Gill Sans"/>
                    <a:cs typeface="Gill Sans"/>
                    <a:sym typeface="Gill Sans"/>
                  </a:defRPr>
                </a:pPr>
                <a:endParaRPr sz="1296"/>
              </a:p>
            </p:txBody>
          </p:sp>
          <p:sp>
            <p:nvSpPr>
              <p:cNvPr id="27" name="Shape 28"/>
              <p:cNvSpPr/>
              <p:nvPr/>
            </p:nvSpPr>
            <p:spPr>
              <a:xfrm>
                <a:off x="1589327" y="1088194"/>
                <a:ext cx="506753" cy="196813"/>
              </a:xfrm>
              <a:prstGeom prst="ellipse">
                <a:avLst/>
              </a:prstGeom>
              <a:solidFill>
                <a:schemeClr val="accent1"/>
              </a:solidFill>
              <a:ln w="25400" cap="flat">
                <a:solidFill>
                  <a:srgbClr val="395E89"/>
                </a:solidFill>
                <a:prstDash val="solid"/>
                <a:round/>
              </a:ln>
              <a:effectLst/>
            </p:spPr>
            <p:txBody>
              <a:bodyPr wrap="square" lIns="22856" tIns="22856" rIns="22856" bIns="22856" numCol="1" anchor="t">
                <a:noAutofit/>
              </a:bodyPr>
              <a:lstStyle/>
              <a:p>
                <a:pPr>
                  <a:defRPr>
                    <a:latin typeface="Gill Sans"/>
                    <a:ea typeface="Gill Sans"/>
                    <a:cs typeface="Gill Sans"/>
                    <a:sym typeface="Gill Sans"/>
                  </a:defRPr>
                </a:pPr>
                <a:endParaRPr sz="1296"/>
              </a:p>
            </p:txBody>
          </p:sp>
          <p:sp>
            <p:nvSpPr>
              <p:cNvPr id="28" name="Shape 29"/>
              <p:cNvSpPr/>
              <p:nvPr/>
            </p:nvSpPr>
            <p:spPr>
              <a:xfrm>
                <a:off x="1519773" y="1219399"/>
                <a:ext cx="337837" cy="181375"/>
              </a:xfrm>
              <a:prstGeom prst="ellipse">
                <a:avLst/>
              </a:prstGeom>
              <a:solidFill>
                <a:schemeClr val="accent1"/>
              </a:solidFill>
              <a:ln w="25400" cap="flat">
                <a:solidFill>
                  <a:srgbClr val="395E89"/>
                </a:solidFill>
                <a:prstDash val="solid"/>
                <a:round/>
              </a:ln>
              <a:effectLst/>
            </p:spPr>
            <p:txBody>
              <a:bodyPr wrap="square" lIns="22856" tIns="22856" rIns="22856" bIns="22856" numCol="1" anchor="t">
                <a:noAutofit/>
              </a:bodyPr>
              <a:lstStyle/>
              <a:p>
                <a:pPr>
                  <a:defRPr>
                    <a:latin typeface="Gill Sans"/>
                    <a:ea typeface="Gill Sans"/>
                    <a:cs typeface="Gill Sans"/>
                    <a:sym typeface="Gill Sans"/>
                  </a:defRPr>
                </a:pPr>
                <a:endParaRPr sz="1296"/>
              </a:p>
            </p:txBody>
          </p:sp>
          <p:sp>
            <p:nvSpPr>
              <p:cNvPr id="29" name="Shape 30"/>
              <p:cNvSpPr/>
              <p:nvPr/>
            </p:nvSpPr>
            <p:spPr>
              <a:xfrm>
                <a:off x="1539645" y="1292719"/>
                <a:ext cx="168923" cy="65609"/>
              </a:xfrm>
              <a:prstGeom prst="ellipse">
                <a:avLst/>
              </a:prstGeom>
              <a:solidFill>
                <a:schemeClr val="accent1"/>
              </a:solidFill>
              <a:ln w="25400" cap="flat">
                <a:solidFill>
                  <a:srgbClr val="395E89"/>
                </a:solidFill>
                <a:prstDash val="solid"/>
                <a:round/>
              </a:ln>
              <a:effectLst/>
            </p:spPr>
            <p:txBody>
              <a:bodyPr wrap="square" lIns="22856" tIns="22856" rIns="22856" bIns="22856" numCol="1" anchor="t">
                <a:noAutofit/>
              </a:bodyPr>
              <a:lstStyle/>
              <a:p>
                <a:pPr>
                  <a:defRPr>
                    <a:latin typeface="Gill Sans"/>
                    <a:ea typeface="Gill Sans"/>
                    <a:cs typeface="Gill Sans"/>
                    <a:sym typeface="Gill Sans"/>
                  </a:defRPr>
                </a:pPr>
                <a:endParaRPr sz="1296"/>
              </a:p>
            </p:txBody>
          </p:sp>
          <p:sp>
            <p:nvSpPr>
              <p:cNvPr id="30" name="Shape 31"/>
              <p:cNvSpPr/>
              <p:nvPr/>
            </p:nvSpPr>
            <p:spPr>
              <a:xfrm>
                <a:off x="277742" y="57851"/>
                <a:ext cx="5107232" cy="1007193"/>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13" y="12896"/>
                      <a:pt x="19202" y="14528"/>
                      <a:pt x="19193" y="16310"/>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25400" cap="flat">
                <a:solidFill>
                  <a:srgbClr val="395E89"/>
                </a:solidFill>
                <a:prstDash val="solid"/>
                <a:round/>
              </a:ln>
              <a:effectLst/>
            </p:spPr>
            <p:txBody>
              <a:bodyPr wrap="square" lIns="22856" tIns="22856" rIns="22856" bIns="22856" numCol="1" anchor="t">
                <a:noAutofit/>
              </a:bodyPr>
              <a:lstStyle/>
              <a:p>
                <a:pPr>
                  <a:defRPr>
                    <a:latin typeface="Gill Sans"/>
                    <a:ea typeface="Gill Sans"/>
                    <a:cs typeface="Gill Sans"/>
                    <a:sym typeface="Gill Sans"/>
                  </a:defRPr>
                </a:pPr>
                <a:endParaRPr sz="1296"/>
              </a:p>
            </p:txBody>
          </p:sp>
          <p:sp>
            <p:nvSpPr>
              <p:cNvPr id="31" name="Shape 32"/>
              <p:cNvSpPr txBox="1"/>
              <p:nvPr/>
            </p:nvSpPr>
            <p:spPr>
              <a:xfrm>
                <a:off x="764617" y="364840"/>
                <a:ext cx="3656541" cy="389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33" tIns="4233" rIns="4233" bIns="4233" numCol="1" anchor="ctr">
                <a:noAutofit/>
              </a:bodyPr>
              <a:lstStyle>
                <a:lvl1pPr algn="ctr" defTabSz="2419350">
                  <a:defRPr sz="2800" b="1">
                    <a:solidFill>
                      <a:srgbClr val="FFFFFF"/>
                    </a:solidFill>
                    <a:latin typeface="Calibri"/>
                    <a:ea typeface="Calibri"/>
                    <a:cs typeface="Calibri"/>
                    <a:sym typeface="Calibri"/>
                  </a:defRPr>
                </a:lvl1pPr>
              </a:lstStyle>
              <a:p>
                <a:r>
                  <a:rPr sz="1400" dirty="0"/>
                  <a:t>afbordon@gmail.com</a:t>
                </a:r>
              </a:p>
            </p:txBody>
          </p:sp>
        </p:grpSp>
        <p:sp>
          <p:nvSpPr>
            <p:cNvPr id="33" name="Shape 34"/>
            <p:cNvSpPr txBox="1"/>
            <p:nvPr/>
          </p:nvSpPr>
          <p:spPr>
            <a:xfrm>
              <a:off x="0" y="1385332"/>
              <a:ext cx="3815514" cy="4139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233" tIns="4233" rIns="4233" bIns="4233" numCol="1" anchor="t">
              <a:noAutofit/>
            </a:bodyPr>
            <a:lstStyle/>
            <a:p>
              <a:pPr algn="ctr" defTabSz="1209433">
                <a:defRPr sz="2800" b="1">
                  <a:solidFill>
                    <a:schemeClr val="accent1"/>
                  </a:solidFill>
                  <a:latin typeface="Calibri"/>
                  <a:ea typeface="Calibri"/>
                  <a:cs typeface="Calibri"/>
                  <a:sym typeface="Calibri"/>
                </a:defRPr>
              </a:pPr>
              <a:r>
                <a:rPr sz="1400" dirty="0"/>
                <a:t>Contact</a:t>
              </a:r>
              <a:r>
                <a:rPr sz="1450" dirty="0">
                  <a:latin typeface="Lucida Grande"/>
                  <a:ea typeface="Lucida Grande"/>
                  <a:cs typeface="Lucida Grande"/>
                  <a:sym typeface="Lucida Grande"/>
                </a:rPr>
                <a:t> </a:t>
              </a:r>
            </a:p>
          </p:txBody>
        </p:sp>
      </p:grpSp>
      <p:sp>
        <p:nvSpPr>
          <p:cNvPr id="35" name="Shape 36"/>
          <p:cNvSpPr txBox="1"/>
          <p:nvPr/>
        </p:nvSpPr>
        <p:spPr>
          <a:xfrm>
            <a:off x="2232314" y="3791072"/>
            <a:ext cx="11491782" cy="1394448"/>
          </a:xfrm>
          <a:prstGeom prst="rect">
            <a:avLst/>
          </a:prstGeom>
          <a:ln w="12700">
            <a:miter lim="400000"/>
          </a:ln>
          <a:extLst>
            <a:ext uri="{C572A759-6A51-4108-AA02-DFA0A04FC94B}">
              <ma14:wrappingTextBoxFlag xmlns="" xmlns:ma14="http://schemas.microsoft.com/office/mac/drawingml/2011/main" val="1"/>
            </a:ext>
          </a:extLst>
        </p:spPr>
        <p:txBody>
          <a:bodyPr lIns="50401" tIns="50401" rIns="50401" bIns="50401">
            <a:spAutoFit/>
          </a:bodyPr>
          <a:lstStyle/>
          <a:p>
            <a:pPr algn="just">
              <a:defRPr sz="4400" b="1">
                <a:solidFill>
                  <a:schemeClr val="accent1"/>
                </a:solidFill>
                <a:latin typeface="Calibri"/>
                <a:ea typeface="Calibri"/>
                <a:cs typeface="Calibri"/>
                <a:sym typeface="Calibri"/>
              </a:defRPr>
            </a:pPr>
            <a:r>
              <a:rPr sz="2400" dirty="0"/>
              <a:t>Purpose: </a:t>
            </a:r>
            <a:r>
              <a:rPr lang="pt-BR" sz="2000" dirty="0" err="1">
                <a:solidFill>
                  <a:schemeClr val="bg1"/>
                </a:solidFill>
                <a:latin typeface="Calibri" panose="020F0502020204030204" pitchFamily="34" charset="0"/>
                <a:ea typeface="+mn-lt"/>
                <a:cs typeface="Calibri" panose="020F0502020204030204" pitchFamily="34" charset="0"/>
              </a:rPr>
              <a:t>To</a:t>
            </a:r>
            <a:r>
              <a:rPr lang="pt-BR" sz="2000" dirty="0">
                <a:solidFill>
                  <a:schemeClr val="bg1"/>
                </a:solidFill>
                <a:latin typeface="Calibri" panose="020F0502020204030204" pitchFamily="34" charset="0"/>
                <a:ea typeface="+mn-lt"/>
                <a:cs typeface="Calibri" panose="020F0502020204030204" pitchFamily="34" charset="0"/>
              </a:rPr>
              <a:t> </a:t>
            </a:r>
            <a:r>
              <a:rPr lang="pt-BR" sz="2000" dirty="0" err="1">
                <a:solidFill>
                  <a:schemeClr val="bg1"/>
                </a:solidFill>
                <a:latin typeface="Calibri" panose="020F0502020204030204" pitchFamily="34" charset="0"/>
                <a:ea typeface="+mn-lt"/>
                <a:cs typeface="Calibri" panose="020F0502020204030204" pitchFamily="34" charset="0"/>
              </a:rPr>
              <a:t>report</a:t>
            </a:r>
            <a:r>
              <a:rPr lang="pt-BR" sz="2000" dirty="0">
                <a:solidFill>
                  <a:schemeClr val="bg1"/>
                </a:solidFill>
                <a:latin typeface="Calibri" panose="020F0502020204030204" pitchFamily="34" charset="0"/>
                <a:ea typeface="+mn-lt"/>
                <a:cs typeface="Calibri" panose="020F0502020204030204" pitchFamily="34" charset="0"/>
              </a:rPr>
              <a:t> a case </a:t>
            </a:r>
            <a:r>
              <a:rPr lang="pt-BR" sz="2000" dirty="0" err="1">
                <a:solidFill>
                  <a:schemeClr val="bg1"/>
                </a:solidFill>
                <a:latin typeface="Calibri" panose="020F0502020204030204" pitchFamily="34" charset="0"/>
                <a:ea typeface="+mn-lt"/>
                <a:cs typeface="Calibri" panose="020F0502020204030204" pitchFamily="34" charset="0"/>
              </a:rPr>
              <a:t>of</a:t>
            </a:r>
            <a:r>
              <a:rPr lang="pt-BR" sz="2000" dirty="0">
                <a:solidFill>
                  <a:schemeClr val="bg1"/>
                </a:solidFill>
                <a:latin typeface="Calibri" panose="020F0502020204030204" pitchFamily="34" charset="0"/>
                <a:ea typeface="+mn-lt"/>
                <a:cs typeface="Calibri" panose="020F0502020204030204" pitchFamily="34" charset="0"/>
              </a:rPr>
              <a:t> </a:t>
            </a:r>
            <a:r>
              <a:rPr lang="pt-BR" sz="2000" dirty="0" err="1">
                <a:solidFill>
                  <a:schemeClr val="bg1"/>
                </a:solidFill>
                <a:latin typeface="Calibri" panose="020F0502020204030204" pitchFamily="34" charset="0"/>
                <a:ea typeface="+mn-lt"/>
                <a:cs typeface="Calibri" panose="020F0502020204030204" pitchFamily="34" charset="0"/>
              </a:rPr>
              <a:t>combined</a:t>
            </a:r>
            <a:r>
              <a:rPr lang="pt-BR" sz="2000" dirty="0">
                <a:solidFill>
                  <a:schemeClr val="bg1"/>
                </a:solidFill>
                <a:latin typeface="Calibri" panose="020F0502020204030204" pitchFamily="34" charset="0"/>
                <a:ea typeface="+mn-lt"/>
                <a:cs typeface="Calibri" panose="020F0502020204030204" pitchFamily="34" charset="0"/>
              </a:rPr>
              <a:t> </a:t>
            </a:r>
            <a:r>
              <a:rPr lang="pt-BR" sz="2000" dirty="0" err="1">
                <a:solidFill>
                  <a:schemeClr val="bg1"/>
                </a:solidFill>
                <a:latin typeface="Calibri" panose="020F0502020204030204" pitchFamily="34" charset="0"/>
                <a:ea typeface="+mn-lt"/>
                <a:cs typeface="Calibri" panose="020F0502020204030204" pitchFamily="34" charset="0"/>
              </a:rPr>
              <a:t>hamartoma</a:t>
            </a:r>
            <a:r>
              <a:rPr lang="pt-BR" sz="2000" dirty="0">
                <a:solidFill>
                  <a:schemeClr val="bg1"/>
                </a:solidFill>
                <a:latin typeface="Calibri" panose="020F0502020204030204" pitchFamily="34" charset="0"/>
                <a:ea typeface="+mn-lt"/>
                <a:cs typeface="Calibri" panose="020F0502020204030204" pitchFamily="34" charset="0"/>
              </a:rPr>
              <a:t> </a:t>
            </a:r>
            <a:r>
              <a:rPr lang="pt-BR" sz="2000" dirty="0" err="1">
                <a:solidFill>
                  <a:schemeClr val="bg1"/>
                </a:solidFill>
                <a:latin typeface="Calibri" panose="020F0502020204030204" pitchFamily="34" charset="0"/>
                <a:ea typeface="+mn-lt"/>
                <a:cs typeface="Calibri" panose="020F0502020204030204" pitchFamily="34" charset="0"/>
              </a:rPr>
              <a:t>of</a:t>
            </a:r>
            <a:r>
              <a:rPr lang="pt-BR" sz="2000" dirty="0">
                <a:solidFill>
                  <a:schemeClr val="bg1"/>
                </a:solidFill>
                <a:latin typeface="Calibri" panose="020F0502020204030204" pitchFamily="34" charset="0"/>
                <a:ea typeface="+mn-lt"/>
                <a:cs typeface="Calibri" panose="020F0502020204030204" pitchFamily="34" charset="0"/>
              </a:rPr>
              <a:t> </a:t>
            </a:r>
            <a:r>
              <a:rPr lang="pt-BR" sz="2000" dirty="0" err="1">
                <a:solidFill>
                  <a:schemeClr val="bg1"/>
                </a:solidFill>
                <a:latin typeface="Calibri" panose="020F0502020204030204" pitchFamily="34" charset="0"/>
                <a:ea typeface="+mn-lt"/>
                <a:cs typeface="Calibri" panose="020F0502020204030204" pitchFamily="34" charset="0"/>
              </a:rPr>
              <a:t>the</a:t>
            </a:r>
            <a:r>
              <a:rPr lang="pt-BR" sz="2000" dirty="0">
                <a:solidFill>
                  <a:schemeClr val="bg1"/>
                </a:solidFill>
                <a:latin typeface="Calibri" panose="020F0502020204030204" pitchFamily="34" charset="0"/>
                <a:ea typeface="+mn-lt"/>
                <a:cs typeface="Calibri" panose="020F0502020204030204" pitchFamily="34" charset="0"/>
              </a:rPr>
              <a:t> retina </a:t>
            </a:r>
            <a:r>
              <a:rPr lang="pt-BR" sz="2000" dirty="0" err="1">
                <a:solidFill>
                  <a:schemeClr val="bg1"/>
                </a:solidFill>
                <a:latin typeface="Calibri" panose="020F0502020204030204" pitchFamily="34" charset="0"/>
                <a:ea typeface="+mn-lt"/>
                <a:cs typeface="Calibri" panose="020F0502020204030204" pitchFamily="34" charset="0"/>
              </a:rPr>
              <a:t>and</a:t>
            </a:r>
            <a:r>
              <a:rPr lang="pt-BR" sz="2000" dirty="0">
                <a:solidFill>
                  <a:schemeClr val="bg1"/>
                </a:solidFill>
                <a:latin typeface="Calibri" panose="020F0502020204030204" pitchFamily="34" charset="0"/>
                <a:ea typeface="+mn-lt"/>
                <a:cs typeface="Calibri" panose="020F0502020204030204" pitchFamily="34" charset="0"/>
              </a:rPr>
              <a:t> RPE (CHRRPE) </a:t>
            </a:r>
            <a:r>
              <a:rPr lang="pt-BR" sz="2000" dirty="0" err="1">
                <a:solidFill>
                  <a:schemeClr val="bg1"/>
                </a:solidFill>
                <a:latin typeface="Calibri" panose="020F0502020204030204" pitchFamily="34" charset="0"/>
                <a:ea typeface="+mn-lt"/>
                <a:cs typeface="Calibri" panose="020F0502020204030204" pitchFamily="34" charset="0"/>
              </a:rPr>
              <a:t>diagnosed</a:t>
            </a:r>
            <a:r>
              <a:rPr lang="pt-BR" sz="2000" dirty="0">
                <a:solidFill>
                  <a:schemeClr val="bg1"/>
                </a:solidFill>
                <a:latin typeface="Calibri" panose="020F0502020204030204" pitchFamily="34" charset="0"/>
                <a:ea typeface="+mn-lt"/>
                <a:cs typeface="Calibri" panose="020F0502020204030204" pitchFamily="34" charset="0"/>
              </a:rPr>
              <a:t> in a </a:t>
            </a:r>
            <a:r>
              <a:rPr lang="pt-BR" sz="2000" dirty="0" err="1">
                <a:solidFill>
                  <a:schemeClr val="bg1"/>
                </a:solidFill>
                <a:latin typeface="Calibri" panose="020F0502020204030204" pitchFamily="34" charset="0"/>
                <a:ea typeface="+mn-lt"/>
                <a:cs typeface="Calibri" panose="020F0502020204030204" pitchFamily="34" charset="0"/>
              </a:rPr>
              <a:t>seven-year-old</a:t>
            </a:r>
            <a:r>
              <a:rPr lang="pt-BR" sz="2000" dirty="0">
                <a:solidFill>
                  <a:schemeClr val="bg1"/>
                </a:solidFill>
                <a:latin typeface="Calibri" panose="020F0502020204030204" pitchFamily="34" charset="0"/>
                <a:ea typeface="+mn-lt"/>
                <a:cs typeface="Calibri" panose="020F0502020204030204" pitchFamily="34" charset="0"/>
              </a:rPr>
              <a:t> male.</a:t>
            </a:r>
          </a:p>
          <a:p>
            <a:pPr algn="just">
              <a:defRPr sz="4400" b="1">
                <a:solidFill>
                  <a:schemeClr val="accent1"/>
                </a:solidFill>
                <a:latin typeface="Calibri"/>
                <a:ea typeface="Calibri"/>
                <a:cs typeface="Calibri"/>
                <a:sym typeface="Calibri"/>
              </a:defRPr>
            </a:pPr>
            <a:endParaRPr lang="pt-BR" sz="2000" dirty="0">
              <a:solidFill>
                <a:schemeClr val="bg1"/>
              </a:solidFill>
              <a:latin typeface="Calibri" panose="020F0502020204030204" pitchFamily="34" charset="0"/>
              <a:ea typeface="+mn-lt"/>
              <a:cs typeface="Calibri" panose="020F0502020204030204" pitchFamily="34" charset="0"/>
            </a:endParaRPr>
          </a:p>
          <a:p>
            <a:pPr algn="just">
              <a:defRPr sz="4400" b="1">
                <a:solidFill>
                  <a:schemeClr val="accent1"/>
                </a:solidFill>
                <a:latin typeface="Calibri"/>
                <a:ea typeface="Calibri"/>
                <a:cs typeface="Calibri"/>
                <a:sym typeface="Calibri"/>
              </a:defRPr>
            </a:pPr>
            <a:endParaRPr sz="2000" dirty="0">
              <a:solidFill>
                <a:srgbClr val="FFFFFF"/>
              </a:solidFill>
            </a:endParaRPr>
          </a:p>
        </p:txBody>
      </p:sp>
      <p:sp>
        <p:nvSpPr>
          <p:cNvPr id="36" name="Shape 37"/>
          <p:cNvSpPr txBox="1"/>
          <p:nvPr/>
        </p:nvSpPr>
        <p:spPr>
          <a:xfrm>
            <a:off x="2233150" y="4673774"/>
            <a:ext cx="6858040" cy="471118"/>
          </a:xfrm>
          <a:prstGeom prst="rect">
            <a:avLst/>
          </a:prstGeom>
          <a:ln w="12700">
            <a:miter lim="400000"/>
          </a:ln>
          <a:extLst>
            <a:ext uri="{C572A759-6A51-4108-AA02-DFA0A04FC94B}">
              <ma14:wrappingTextBoxFlag xmlns="" xmlns:ma14="http://schemas.microsoft.com/office/mac/drawingml/2011/main" val="1"/>
            </a:ext>
          </a:extLst>
        </p:spPr>
        <p:txBody>
          <a:bodyPr lIns="50401" tIns="50401" rIns="50401" bIns="50401">
            <a:spAutoFit/>
          </a:bodyPr>
          <a:lstStyle/>
          <a:p>
            <a:pPr algn="just">
              <a:defRPr sz="4400" b="1">
                <a:solidFill>
                  <a:schemeClr val="accent1"/>
                </a:solidFill>
                <a:latin typeface="Calibri"/>
                <a:ea typeface="Calibri"/>
                <a:cs typeface="Calibri"/>
                <a:sym typeface="Calibri"/>
              </a:defRPr>
            </a:pPr>
            <a:r>
              <a:rPr sz="2400" dirty="0"/>
              <a:t>Methods: </a:t>
            </a:r>
            <a:r>
              <a:rPr sz="2000" dirty="0">
                <a:solidFill>
                  <a:srgbClr val="FFFFFF"/>
                </a:solidFill>
              </a:rPr>
              <a:t>Case report.</a:t>
            </a:r>
          </a:p>
        </p:txBody>
      </p:sp>
      <p:sp>
        <p:nvSpPr>
          <p:cNvPr id="37" name="Shape 40"/>
          <p:cNvSpPr txBox="1"/>
          <p:nvPr/>
        </p:nvSpPr>
        <p:spPr>
          <a:xfrm>
            <a:off x="2238656" y="5180558"/>
            <a:ext cx="11491796" cy="3801032"/>
          </a:xfrm>
          <a:prstGeom prst="rect">
            <a:avLst/>
          </a:prstGeom>
          <a:ln w="12700">
            <a:miter lim="400000"/>
          </a:ln>
          <a:extLst>
            <a:ext uri="{C572A759-6A51-4108-AA02-DFA0A04FC94B}">
              <ma14:wrappingTextBoxFlag xmlns="" xmlns:ma14="http://schemas.microsoft.com/office/mac/drawingml/2011/main" val="1"/>
            </a:ext>
          </a:extLst>
        </p:spPr>
        <p:txBody>
          <a:bodyPr lIns="22856" tIns="22856" rIns="22856" bIns="22856">
            <a:spAutoFit/>
          </a:bodyPr>
          <a:lstStyle/>
          <a:p>
            <a:pPr algn="just">
              <a:defRPr b="1">
                <a:solidFill>
                  <a:schemeClr val="accent1"/>
                </a:solidFill>
                <a:latin typeface="Calibri"/>
                <a:ea typeface="Calibri"/>
                <a:cs typeface="Calibri"/>
                <a:sym typeface="Calibri"/>
              </a:defRPr>
            </a:pPr>
            <a:r>
              <a:rPr sz="2400" dirty="0"/>
              <a:t>Results: </a:t>
            </a:r>
            <a:r>
              <a:rPr lang="en-US" sz="2000" dirty="0">
                <a:solidFill>
                  <a:schemeClr val="bg1"/>
                </a:solidFill>
                <a:latin typeface="Calibri" panose="020F0502020204030204" pitchFamily="34" charset="0"/>
                <a:cs typeface="Calibri" panose="020F0502020204030204" pitchFamily="34" charset="0"/>
              </a:rPr>
              <a:t>A otherwise healthy seven-year-old  white male presented with congenital divergent strabismus and long-standing severe vision loss on his left eye (OS). His parents and six siblings did not show any retinal disease (one brother has glaucoma). Best corrected visual acuity was counting fingers on OS and 20/20 on OD. Ophthalmological examination showed relative afferent pupillary defect on the left eye. Fundus examination of OS revealed a multicolored elevated optic nerve lesion surrounded by spots of RPE hyperpigmentation, fibrosis, and a displaced macula (Fig 1). The optic disc OCT revealed an elevated area with augmented superficial hyperreflectivity, a gradual transition to the non-affected retina and areas of </a:t>
            </a:r>
            <a:r>
              <a:rPr lang="en-US" sz="2000" dirty="0" err="1">
                <a:solidFill>
                  <a:schemeClr val="bg1"/>
                </a:solidFill>
                <a:latin typeface="Calibri" panose="020F0502020204030204" pitchFamily="34" charset="0"/>
                <a:cs typeface="Calibri" panose="020F0502020204030204" pitchFamily="34" charset="0"/>
              </a:rPr>
              <a:t>schisis</a:t>
            </a:r>
            <a:r>
              <a:rPr lang="en-US" sz="2000" dirty="0">
                <a:solidFill>
                  <a:schemeClr val="bg1"/>
                </a:solidFill>
                <a:latin typeface="Calibri" panose="020F0502020204030204" pitchFamily="34" charset="0"/>
                <a:cs typeface="Calibri" panose="020F0502020204030204" pitchFamily="34" charset="0"/>
              </a:rPr>
              <a:t> inside the lesion. The USG examination displayed an irregular, elevated lesion, with heterogenous internal echogenicity, with neither scleral excavation nor internal vascularization, measuring 7.57 x 8.56 x 3.39 mm (antero-posterior, latero-lateral and height diameters, respectively – Fig 2). The patient was examined six months and one year later without progression of the tumor.</a:t>
            </a:r>
            <a:endParaRPr lang="pt-BR" sz="2000" dirty="0">
              <a:solidFill>
                <a:schemeClr val="bg1"/>
              </a:solidFill>
              <a:latin typeface="Calibri" panose="020F0502020204030204" pitchFamily="34" charset="0"/>
              <a:cs typeface="Calibri" panose="020F0502020204030204" pitchFamily="34" charset="0"/>
            </a:endParaRPr>
          </a:p>
          <a:p>
            <a:pPr algn="just">
              <a:defRPr b="1">
                <a:solidFill>
                  <a:schemeClr val="accent1"/>
                </a:solidFill>
                <a:latin typeface="Calibri"/>
                <a:ea typeface="Calibri"/>
                <a:cs typeface="Calibri"/>
                <a:sym typeface="Calibri"/>
              </a:defRPr>
            </a:pPr>
            <a:endParaRPr sz="2000" dirty="0">
              <a:solidFill>
                <a:srgbClr val="FFFFFF"/>
              </a:solidFill>
            </a:endParaRPr>
          </a:p>
        </p:txBody>
      </p:sp>
      <p:sp>
        <p:nvSpPr>
          <p:cNvPr id="38" name="Shape 37"/>
          <p:cNvSpPr txBox="1"/>
          <p:nvPr/>
        </p:nvSpPr>
        <p:spPr>
          <a:xfrm>
            <a:off x="15414879" y="10977614"/>
            <a:ext cx="11482544" cy="1856113"/>
          </a:xfrm>
          <a:prstGeom prst="rect">
            <a:avLst/>
          </a:prstGeom>
          <a:ln w="12700">
            <a:miter lim="400000"/>
          </a:ln>
          <a:extLst>
            <a:ext uri="{C572A759-6A51-4108-AA02-DFA0A04FC94B}">
              <ma14:wrappingTextBoxFlag xmlns="" xmlns:ma14="http://schemas.microsoft.com/office/mac/drawingml/2011/main" val="1"/>
            </a:ext>
          </a:extLst>
        </p:spPr>
        <p:txBody>
          <a:bodyPr wrap="square" lIns="50401" tIns="50401" rIns="50401" bIns="50401">
            <a:spAutoFit/>
          </a:bodyPr>
          <a:lstStyle/>
          <a:p>
            <a:pPr algn="just">
              <a:defRPr sz="3000" b="1">
                <a:solidFill>
                  <a:schemeClr val="accent1"/>
                </a:solidFill>
                <a:latin typeface="Calibri"/>
                <a:ea typeface="Calibri"/>
                <a:cs typeface="Calibri"/>
                <a:sym typeface="Calibri"/>
              </a:defRPr>
            </a:pPr>
            <a:r>
              <a:rPr sz="1800" dirty="0"/>
              <a:t>References: </a:t>
            </a:r>
          </a:p>
          <a:p>
            <a:pPr marL="371401" indent="-371401" algn="just">
              <a:buSzPct val="100000"/>
              <a:buFontTx/>
              <a:buAutoNum type="arabicPeriod"/>
              <a:defRPr sz="3000" b="1">
                <a:solidFill>
                  <a:srgbClr val="FFFFFF"/>
                </a:solidFill>
                <a:latin typeface="Calibri"/>
                <a:ea typeface="Calibri"/>
                <a:cs typeface="Calibri"/>
                <a:sym typeface="Calibri"/>
              </a:defRPr>
            </a:pPr>
            <a:r>
              <a:rPr lang="pt-BR" sz="1600" dirty="0" err="1"/>
              <a:t>Dedania</a:t>
            </a:r>
            <a:r>
              <a:rPr lang="pt-BR" sz="1600" dirty="0"/>
              <a:t> VS, </a:t>
            </a:r>
            <a:r>
              <a:rPr lang="pt-BR" sz="1600" dirty="0" err="1"/>
              <a:t>Ozgonul</a:t>
            </a:r>
            <a:r>
              <a:rPr lang="pt-BR" sz="1600" dirty="0"/>
              <a:t> C, </a:t>
            </a:r>
            <a:r>
              <a:rPr lang="pt-BR" sz="1600" dirty="0" err="1"/>
              <a:t>Zacks</a:t>
            </a:r>
            <a:r>
              <a:rPr lang="pt-BR" sz="1600" dirty="0"/>
              <a:t> DN, </a:t>
            </a:r>
            <a:r>
              <a:rPr lang="pt-BR" sz="1600" dirty="0" err="1"/>
              <a:t>Besirli</a:t>
            </a:r>
            <a:r>
              <a:rPr lang="pt-BR" sz="1600" dirty="0"/>
              <a:t> CG. </a:t>
            </a:r>
            <a:r>
              <a:rPr lang="en-US" sz="1600" b="1" dirty="0">
                <a:sym typeface="Calibri"/>
              </a:rPr>
              <a:t>Novel classification system for combined hamartoma of the retina and retinal pigment epithelium. Retina. 2018 Jan; 38 (1): 12-19</a:t>
            </a:r>
          </a:p>
          <a:p>
            <a:pPr marL="371401" indent="-371401" algn="just">
              <a:buSzPct val="100000"/>
              <a:buAutoNum type="arabicPeriod"/>
              <a:defRPr sz="3000" b="1">
                <a:solidFill>
                  <a:srgbClr val="FFFFFF"/>
                </a:solidFill>
                <a:latin typeface="Calibri"/>
                <a:ea typeface="Calibri"/>
                <a:cs typeface="Calibri"/>
                <a:sym typeface="Calibri"/>
              </a:defRPr>
            </a:pPr>
            <a:r>
              <a:rPr lang="pt-BR" sz="1600" dirty="0" err="1">
                <a:sym typeface="Calibri"/>
              </a:rPr>
              <a:t>Chawla</a:t>
            </a:r>
            <a:r>
              <a:rPr lang="pt-BR" sz="1600" dirty="0">
                <a:sym typeface="Calibri"/>
              </a:rPr>
              <a:t> R, </a:t>
            </a:r>
            <a:r>
              <a:rPr lang="pt-BR" sz="1600" dirty="0" err="1">
                <a:sym typeface="Calibri"/>
              </a:rPr>
              <a:t>Kumar</a:t>
            </a:r>
            <a:r>
              <a:rPr lang="pt-BR" sz="1600" dirty="0">
                <a:sym typeface="Calibri"/>
              </a:rPr>
              <a:t> V, </a:t>
            </a:r>
            <a:r>
              <a:rPr lang="pt-BR" sz="1600" dirty="0" err="1">
                <a:sym typeface="Calibri"/>
              </a:rPr>
              <a:t>Tripathy</a:t>
            </a:r>
            <a:r>
              <a:rPr lang="pt-BR" sz="1600" dirty="0">
                <a:sym typeface="Calibri"/>
              </a:rPr>
              <a:t> K, </a:t>
            </a:r>
            <a:r>
              <a:rPr lang="pt-BR" sz="1600" dirty="0" err="1">
                <a:sym typeface="Calibri"/>
              </a:rPr>
              <a:t>Kumar</a:t>
            </a:r>
            <a:r>
              <a:rPr lang="pt-BR" sz="1600" dirty="0">
                <a:sym typeface="Calibri"/>
              </a:rPr>
              <a:t> A, </a:t>
            </a:r>
            <a:r>
              <a:rPr lang="pt-BR" sz="1600" dirty="0" err="1">
                <a:sym typeface="Calibri"/>
              </a:rPr>
              <a:t>Venkatesh</a:t>
            </a:r>
            <a:r>
              <a:rPr lang="pt-BR" sz="1600" dirty="0">
                <a:sym typeface="Calibri"/>
              </a:rPr>
              <a:t> P, </a:t>
            </a:r>
            <a:r>
              <a:rPr lang="pt-BR" sz="1600" dirty="0" err="1">
                <a:sym typeface="Calibri"/>
              </a:rPr>
              <a:t>Shaikh</a:t>
            </a:r>
            <a:r>
              <a:rPr lang="pt-BR" sz="1600" dirty="0">
                <a:sym typeface="Calibri"/>
              </a:rPr>
              <a:t> F, </a:t>
            </a:r>
            <a:r>
              <a:rPr lang="pt-BR" sz="1600" dirty="0" err="1">
                <a:sym typeface="Calibri"/>
              </a:rPr>
              <a:t>Vohra</a:t>
            </a:r>
            <a:r>
              <a:rPr lang="pt-BR" sz="1600" dirty="0">
                <a:sym typeface="Calibri"/>
              </a:rPr>
              <a:t> R, </a:t>
            </a:r>
            <a:r>
              <a:rPr lang="pt-BR" sz="1600" dirty="0" err="1">
                <a:sym typeface="Calibri"/>
              </a:rPr>
              <a:t>Molla</a:t>
            </a:r>
            <a:r>
              <a:rPr lang="pt-BR" sz="1600" dirty="0">
                <a:sym typeface="Calibri"/>
              </a:rPr>
              <a:t> K, </a:t>
            </a:r>
            <a:r>
              <a:rPr lang="pt-BR" sz="1600" dirty="0" err="1">
                <a:sym typeface="Calibri"/>
              </a:rPr>
              <a:t>Verma</a:t>
            </a:r>
            <a:r>
              <a:rPr lang="pt-BR" sz="1600" dirty="0">
                <a:sym typeface="Calibri"/>
              </a:rPr>
              <a:t> S. </a:t>
            </a:r>
            <a:r>
              <a:rPr lang="pt-BR" sz="1600" dirty="0" err="1">
                <a:sym typeface="Calibri"/>
              </a:rPr>
              <a:t>Combined</a:t>
            </a:r>
            <a:r>
              <a:rPr lang="pt-BR" sz="1600" dirty="0">
                <a:sym typeface="Calibri"/>
              </a:rPr>
              <a:t> </a:t>
            </a:r>
            <a:r>
              <a:rPr lang="pt-BR" sz="1600" dirty="0" err="1">
                <a:sym typeface="Calibri"/>
              </a:rPr>
              <a:t>Hamartoma</a:t>
            </a:r>
            <a:r>
              <a:rPr lang="pt-BR" sz="1600" dirty="0">
                <a:sym typeface="Calibri"/>
              </a:rPr>
              <a:t> </a:t>
            </a:r>
            <a:r>
              <a:rPr lang="pt-BR" sz="1600" dirty="0" err="1">
                <a:sym typeface="Calibri"/>
              </a:rPr>
              <a:t>of</a:t>
            </a:r>
            <a:r>
              <a:rPr lang="pt-BR" sz="1600" dirty="0">
                <a:sym typeface="Calibri"/>
              </a:rPr>
              <a:t> </a:t>
            </a:r>
            <a:r>
              <a:rPr lang="pt-BR" sz="1600" dirty="0" err="1">
                <a:sym typeface="Calibri"/>
              </a:rPr>
              <a:t>the</a:t>
            </a:r>
            <a:r>
              <a:rPr lang="pt-BR" sz="1600" dirty="0">
                <a:sym typeface="Calibri"/>
              </a:rPr>
              <a:t> retina </a:t>
            </a:r>
            <a:r>
              <a:rPr lang="pt-BR" sz="1600" dirty="0" err="1">
                <a:sym typeface="Calibri"/>
              </a:rPr>
              <a:t>and</a:t>
            </a:r>
            <a:r>
              <a:rPr lang="pt-BR" sz="1600" dirty="0">
                <a:sym typeface="Calibri"/>
              </a:rPr>
              <a:t> </a:t>
            </a:r>
            <a:r>
              <a:rPr lang="pt-BR" sz="1600" dirty="0" err="1">
                <a:sym typeface="Calibri"/>
              </a:rPr>
              <a:t>retinal</a:t>
            </a:r>
            <a:r>
              <a:rPr lang="pt-BR" sz="1600" dirty="0">
                <a:sym typeface="Calibri"/>
              </a:rPr>
              <a:t> </a:t>
            </a:r>
            <a:r>
              <a:rPr lang="pt-BR" sz="1600" dirty="0" err="1">
                <a:sym typeface="Calibri"/>
              </a:rPr>
              <a:t>pigment</a:t>
            </a:r>
            <a:r>
              <a:rPr lang="pt-BR" sz="1600" dirty="0">
                <a:sym typeface="Calibri"/>
              </a:rPr>
              <a:t> </a:t>
            </a:r>
            <a:r>
              <a:rPr lang="pt-BR" sz="1600" dirty="0" err="1">
                <a:sym typeface="Calibri"/>
              </a:rPr>
              <a:t>epithelium</a:t>
            </a:r>
            <a:r>
              <a:rPr lang="pt-BR" sz="1600" dirty="0">
                <a:sym typeface="Calibri"/>
              </a:rPr>
              <a:t>: na </a:t>
            </a:r>
            <a:r>
              <a:rPr lang="pt-BR" sz="1600" dirty="0" err="1">
                <a:sym typeface="Calibri"/>
              </a:rPr>
              <a:t>optical</a:t>
            </a:r>
            <a:r>
              <a:rPr lang="pt-BR" sz="1600" dirty="0">
                <a:sym typeface="Calibri"/>
              </a:rPr>
              <a:t> </a:t>
            </a:r>
            <a:r>
              <a:rPr lang="pt-BR" sz="1600" dirty="0" err="1">
                <a:sym typeface="Calibri"/>
              </a:rPr>
              <a:t>coherence</a:t>
            </a:r>
            <a:r>
              <a:rPr lang="pt-BR" sz="1600" dirty="0">
                <a:sym typeface="Calibri"/>
              </a:rPr>
              <a:t> </a:t>
            </a:r>
            <a:r>
              <a:rPr lang="pt-BR" sz="1600" dirty="0" err="1">
                <a:sym typeface="Calibri"/>
              </a:rPr>
              <a:t>tomography-based</a:t>
            </a:r>
            <a:r>
              <a:rPr lang="pt-BR" sz="1600" dirty="0">
                <a:sym typeface="Calibri"/>
              </a:rPr>
              <a:t> </a:t>
            </a:r>
            <a:r>
              <a:rPr lang="pt-BR" sz="1600" dirty="0" err="1">
                <a:sym typeface="Calibri"/>
              </a:rPr>
              <a:t>reappraisal</a:t>
            </a:r>
            <a:r>
              <a:rPr lang="pt-BR" sz="1600" dirty="0">
                <a:sym typeface="Calibri"/>
              </a:rPr>
              <a:t>. </a:t>
            </a:r>
            <a:r>
              <a:rPr lang="pt-BR" sz="1600" dirty="0" err="1">
                <a:sym typeface="Calibri"/>
              </a:rPr>
              <a:t>Am</a:t>
            </a:r>
            <a:r>
              <a:rPr lang="pt-BR" sz="1600" dirty="0">
                <a:sym typeface="Calibri"/>
              </a:rPr>
              <a:t> J </a:t>
            </a:r>
            <a:r>
              <a:rPr lang="pt-BR" sz="1600" dirty="0" err="1">
                <a:sym typeface="Calibri"/>
              </a:rPr>
              <a:t>Ophthalmol</a:t>
            </a:r>
            <a:r>
              <a:rPr lang="pt-BR" sz="1600" dirty="0">
                <a:sym typeface="Calibri"/>
              </a:rPr>
              <a:t>. 2017 Sep;181:88-96.</a:t>
            </a:r>
            <a:endParaRPr sz="1600" dirty="0"/>
          </a:p>
          <a:p>
            <a:pPr marL="371401" indent="-371401" algn="just">
              <a:buSzPct val="100000"/>
              <a:buFontTx/>
              <a:buAutoNum type="arabicPeriod"/>
              <a:defRPr sz="3000" b="1">
                <a:solidFill>
                  <a:srgbClr val="FFFFFF"/>
                </a:solidFill>
                <a:latin typeface="Calibri"/>
                <a:ea typeface="Calibri"/>
                <a:cs typeface="Calibri"/>
                <a:sym typeface="Calibri"/>
              </a:defRPr>
            </a:pPr>
            <a:r>
              <a:rPr lang="pt-BR" sz="1600" dirty="0" err="1">
                <a:sym typeface="Calibri"/>
              </a:rPr>
              <a:t>Stavrakas</a:t>
            </a:r>
            <a:r>
              <a:rPr lang="pt-BR" sz="1600" dirty="0">
                <a:sym typeface="Calibri"/>
              </a:rPr>
              <a:t> P, </a:t>
            </a:r>
            <a:r>
              <a:rPr lang="pt-BR" sz="1600" dirty="0" err="1">
                <a:sym typeface="Calibri"/>
              </a:rPr>
              <a:t>Vachtsevanos</a:t>
            </a:r>
            <a:r>
              <a:rPr lang="pt-BR" sz="1600" dirty="0">
                <a:sym typeface="Calibri"/>
              </a:rPr>
              <a:t> A, </a:t>
            </a:r>
            <a:r>
              <a:rPr lang="pt-BR" sz="1600" dirty="0" err="1">
                <a:sym typeface="Calibri"/>
              </a:rPr>
              <a:t>Karakosta</a:t>
            </a:r>
            <a:r>
              <a:rPr lang="pt-BR" sz="1600" dirty="0">
                <a:sym typeface="Calibri"/>
              </a:rPr>
              <a:t> E, </a:t>
            </a:r>
            <a:r>
              <a:rPr lang="pt-BR" sz="1600" dirty="0" err="1">
                <a:sym typeface="Calibri"/>
              </a:rPr>
              <a:t>Kozeis</a:t>
            </a:r>
            <a:r>
              <a:rPr lang="pt-BR" sz="1600" dirty="0">
                <a:sym typeface="Calibri"/>
              </a:rPr>
              <a:t> N, </a:t>
            </a:r>
            <a:r>
              <a:rPr lang="pt-BR" sz="1600" dirty="0" err="1">
                <a:sym typeface="Calibri"/>
              </a:rPr>
              <a:t>Triantafylla</a:t>
            </a:r>
            <a:r>
              <a:rPr lang="pt-BR" sz="1600" dirty="0">
                <a:sym typeface="Calibri"/>
              </a:rPr>
              <a:t> M, </a:t>
            </a:r>
            <a:r>
              <a:rPr lang="pt-BR" sz="1600" dirty="0" err="1">
                <a:sym typeface="Calibri"/>
              </a:rPr>
              <a:t>Tranos</a:t>
            </a:r>
            <a:r>
              <a:rPr lang="pt-BR" sz="1600" dirty="0">
                <a:sym typeface="Calibri"/>
              </a:rPr>
              <a:t> P. </a:t>
            </a:r>
            <a:r>
              <a:rPr lang="en-US" sz="1600" b="1" dirty="0">
                <a:sym typeface="Calibri"/>
              </a:rPr>
              <a:t>Full-thickness macular hole associated with congenital simple hamartoma of retinal pigment epithelium (CSHRPE). </a:t>
            </a:r>
            <a:r>
              <a:rPr lang="en-US" sz="1600" dirty="0" err="1">
                <a:sym typeface="Calibri"/>
              </a:rPr>
              <a:t>Int</a:t>
            </a:r>
            <a:r>
              <a:rPr lang="en-US" sz="1600" dirty="0">
                <a:sym typeface="Calibri"/>
              </a:rPr>
              <a:t> </a:t>
            </a:r>
            <a:r>
              <a:rPr lang="en-US" sz="1600" dirty="0" err="1">
                <a:sym typeface="Calibri"/>
              </a:rPr>
              <a:t>Ophthalmol</a:t>
            </a:r>
            <a:r>
              <a:rPr lang="en-US" sz="1600" dirty="0">
                <a:sym typeface="Calibri"/>
              </a:rPr>
              <a:t>. 2018 Oct;38(5):2179-2182.</a:t>
            </a:r>
            <a:endParaRPr sz="1600" dirty="0"/>
          </a:p>
        </p:txBody>
      </p:sp>
      <p:grpSp>
        <p:nvGrpSpPr>
          <p:cNvPr id="52" name="Agrupar 4">
            <a:extLst>
              <a:ext uri="{FF2B5EF4-FFF2-40B4-BE49-F238E27FC236}">
                <a16:creationId xmlns:a16="http://schemas.microsoft.com/office/drawing/2014/main" id="{DF2FC3D2-ACF2-4AB5-8188-9DBDFB4ACDB3}"/>
              </a:ext>
            </a:extLst>
          </p:cNvPr>
          <p:cNvGrpSpPr/>
          <p:nvPr/>
        </p:nvGrpSpPr>
        <p:grpSpPr>
          <a:xfrm>
            <a:off x="1744770" y="9289367"/>
            <a:ext cx="12929175" cy="4292736"/>
            <a:chOff x="339911" y="3713013"/>
            <a:chExt cx="4090809" cy="1221138"/>
          </a:xfrm>
        </p:grpSpPr>
        <p:grpSp>
          <p:nvGrpSpPr>
            <p:cNvPr id="53" name="Agrupar 2">
              <a:extLst>
                <a:ext uri="{FF2B5EF4-FFF2-40B4-BE49-F238E27FC236}">
                  <a16:creationId xmlns:a16="http://schemas.microsoft.com/office/drawing/2014/main" id="{1B5E3315-D02E-4D85-BA6A-558C05A4F9C7}"/>
                </a:ext>
              </a:extLst>
            </p:cNvPr>
            <p:cNvGrpSpPr/>
            <p:nvPr/>
          </p:nvGrpSpPr>
          <p:grpSpPr>
            <a:xfrm>
              <a:off x="339911" y="3713013"/>
              <a:ext cx="4090809" cy="1141562"/>
              <a:chOff x="347722" y="3753988"/>
              <a:chExt cx="4090809" cy="1141562"/>
            </a:xfrm>
          </p:grpSpPr>
          <p:pic>
            <p:nvPicPr>
              <p:cNvPr id="55" name="Imagem 2" descr="Uma imagem contendo mesa, vidro, luz, segurando&#10;&#10;Descrição gerada com muito alta confiança">
                <a:extLst>
                  <a:ext uri="{FF2B5EF4-FFF2-40B4-BE49-F238E27FC236}">
                    <a16:creationId xmlns:a16="http://schemas.microsoft.com/office/drawing/2014/main" id="{1FB7E36C-F316-46ED-945B-0DE56F7B8CB8}"/>
                  </a:ext>
                </a:extLst>
              </p:cNvPr>
              <p:cNvPicPr>
                <a:picLocks noChangeAspect="1"/>
              </p:cNvPicPr>
              <p:nvPr/>
            </p:nvPicPr>
            <p:blipFill>
              <a:blip r:embed="rId2"/>
              <a:stretch>
                <a:fillRect/>
              </a:stretch>
            </p:blipFill>
            <p:spPr>
              <a:xfrm>
                <a:off x="347722" y="3753988"/>
                <a:ext cx="1395422" cy="1137589"/>
              </a:xfrm>
              <a:prstGeom prst="rect">
                <a:avLst/>
              </a:prstGeom>
            </p:spPr>
          </p:pic>
          <p:pic>
            <p:nvPicPr>
              <p:cNvPr id="56" name="Imagem 4" descr="Imagem em preto e branco&#10;&#10;Descrição gerada com alta confiança">
                <a:extLst>
                  <a:ext uri="{FF2B5EF4-FFF2-40B4-BE49-F238E27FC236}">
                    <a16:creationId xmlns:a16="http://schemas.microsoft.com/office/drawing/2014/main" id="{2FF4375D-D1AB-4735-B797-636373C5E6C1}"/>
                  </a:ext>
                </a:extLst>
              </p:cNvPr>
              <p:cNvPicPr>
                <a:picLocks noChangeAspect="1"/>
              </p:cNvPicPr>
              <p:nvPr/>
            </p:nvPicPr>
            <p:blipFill>
              <a:blip r:embed="rId3"/>
              <a:stretch>
                <a:fillRect/>
              </a:stretch>
            </p:blipFill>
            <p:spPr>
              <a:xfrm>
                <a:off x="1741577" y="3756264"/>
                <a:ext cx="1361177" cy="1139286"/>
              </a:xfrm>
              <a:prstGeom prst="rect">
                <a:avLst/>
              </a:prstGeom>
            </p:spPr>
          </p:pic>
          <p:pic>
            <p:nvPicPr>
              <p:cNvPr id="57" name="Imagem 6" descr="Uma imagem contendo segurando, pequeno, mão, luz&#10;&#10;Descrição gerada com muito alta confiança">
                <a:extLst>
                  <a:ext uri="{FF2B5EF4-FFF2-40B4-BE49-F238E27FC236}">
                    <a16:creationId xmlns:a16="http://schemas.microsoft.com/office/drawing/2014/main" id="{6DFF9B40-40E2-47A7-9FB5-20E308D5FC0A}"/>
                  </a:ext>
                </a:extLst>
              </p:cNvPr>
              <p:cNvPicPr>
                <a:picLocks noChangeAspect="1"/>
              </p:cNvPicPr>
              <p:nvPr/>
            </p:nvPicPr>
            <p:blipFill>
              <a:blip r:embed="rId4"/>
              <a:stretch>
                <a:fillRect/>
              </a:stretch>
            </p:blipFill>
            <p:spPr>
              <a:xfrm>
                <a:off x="3102754" y="3754037"/>
                <a:ext cx="1335777" cy="1137489"/>
              </a:xfrm>
              <a:prstGeom prst="rect">
                <a:avLst/>
              </a:prstGeom>
            </p:spPr>
          </p:pic>
        </p:grpSp>
        <p:sp>
          <p:nvSpPr>
            <p:cNvPr id="54" name="CaixaDeTexto 53">
              <a:extLst>
                <a:ext uri="{FF2B5EF4-FFF2-40B4-BE49-F238E27FC236}">
                  <a16:creationId xmlns:a16="http://schemas.microsoft.com/office/drawing/2014/main" id="{E1DC890A-AA26-4FB7-AEB4-E8E6883EC9FE}"/>
                </a:ext>
              </a:extLst>
            </p:cNvPr>
            <p:cNvSpPr txBox="1"/>
            <p:nvPr/>
          </p:nvSpPr>
          <p:spPr>
            <a:xfrm>
              <a:off x="353230" y="4850564"/>
              <a:ext cx="3975100" cy="83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solidFill>
                    <a:schemeClr val="bg1"/>
                  </a:solidFill>
                  <a:latin typeface="Arial"/>
                  <a:cs typeface="Arial"/>
                </a:rPr>
                <a:t>FIGURE 1: </a:t>
              </a:r>
              <a:r>
                <a:rPr lang="pt-BR" sz="1400" dirty="0" err="1">
                  <a:solidFill>
                    <a:schemeClr val="bg1"/>
                  </a:solidFill>
                  <a:latin typeface="Arial"/>
                  <a:cs typeface="Arial"/>
                </a:rPr>
                <a:t>Fundus</a:t>
              </a:r>
              <a:r>
                <a:rPr lang="pt-BR" sz="1400" dirty="0">
                  <a:solidFill>
                    <a:schemeClr val="bg1"/>
                  </a:solidFill>
                  <a:latin typeface="Arial"/>
                  <a:cs typeface="Arial"/>
                </a:rPr>
                <a:t> </a:t>
              </a:r>
              <a:r>
                <a:rPr lang="pt-BR" sz="1400" dirty="0" err="1">
                  <a:solidFill>
                    <a:schemeClr val="bg1"/>
                  </a:solidFill>
                  <a:latin typeface="Arial"/>
                  <a:cs typeface="Arial"/>
                </a:rPr>
                <a:t>colors</a:t>
              </a:r>
              <a:r>
                <a:rPr lang="pt-BR" sz="1400" dirty="0">
                  <a:solidFill>
                    <a:schemeClr val="bg1"/>
                  </a:solidFill>
                  <a:latin typeface="Arial"/>
                  <a:cs typeface="Arial"/>
                </a:rPr>
                <a:t> </a:t>
              </a:r>
              <a:r>
                <a:rPr lang="pt-BR" sz="1400" dirty="0" err="1">
                  <a:solidFill>
                    <a:schemeClr val="bg1"/>
                  </a:solidFill>
                  <a:latin typeface="Arial"/>
                  <a:cs typeface="Arial"/>
                </a:rPr>
                <a:t>and</a:t>
              </a:r>
              <a:r>
                <a:rPr lang="pt-BR" sz="1400" dirty="0">
                  <a:solidFill>
                    <a:schemeClr val="bg1"/>
                  </a:solidFill>
                  <a:latin typeface="Arial"/>
                  <a:cs typeface="Arial"/>
                </a:rPr>
                <a:t> </a:t>
              </a:r>
              <a:r>
                <a:rPr lang="pt-BR" sz="1400" dirty="0" err="1">
                  <a:solidFill>
                    <a:schemeClr val="bg1"/>
                  </a:solidFill>
                  <a:latin typeface="Arial"/>
                  <a:cs typeface="Arial"/>
                </a:rPr>
                <a:t>red-free</a:t>
              </a:r>
              <a:r>
                <a:rPr lang="pt-BR" sz="1400" dirty="0">
                  <a:solidFill>
                    <a:schemeClr val="bg1"/>
                  </a:solidFill>
                  <a:latin typeface="Arial"/>
                  <a:cs typeface="Arial"/>
                </a:rPr>
                <a:t> </a:t>
              </a:r>
              <a:r>
                <a:rPr lang="pt-BR" sz="1400" dirty="0" err="1">
                  <a:solidFill>
                    <a:schemeClr val="bg1"/>
                  </a:solidFill>
                  <a:latin typeface="Arial"/>
                  <a:cs typeface="Arial"/>
                </a:rPr>
                <a:t>of</a:t>
              </a:r>
              <a:r>
                <a:rPr lang="pt-BR" sz="1400" dirty="0">
                  <a:solidFill>
                    <a:schemeClr val="bg1"/>
                  </a:solidFill>
                  <a:latin typeface="Arial"/>
                  <a:cs typeface="Arial"/>
                </a:rPr>
                <a:t> </a:t>
              </a:r>
              <a:r>
                <a:rPr lang="pt-BR" sz="1400" dirty="0" err="1">
                  <a:solidFill>
                    <a:schemeClr val="bg1"/>
                  </a:solidFill>
                  <a:latin typeface="Arial"/>
                  <a:cs typeface="Arial"/>
                </a:rPr>
                <a:t>the</a:t>
              </a:r>
              <a:r>
                <a:rPr lang="pt-BR" sz="1400" dirty="0">
                  <a:solidFill>
                    <a:schemeClr val="bg1"/>
                  </a:solidFill>
                  <a:latin typeface="Arial"/>
                  <a:cs typeface="Arial"/>
                </a:rPr>
                <a:t> </a:t>
              </a:r>
              <a:r>
                <a:rPr lang="pt-BR" sz="1400" dirty="0" err="1">
                  <a:solidFill>
                    <a:schemeClr val="bg1"/>
                  </a:solidFill>
                  <a:latin typeface="Arial"/>
                  <a:cs typeface="Arial"/>
                </a:rPr>
                <a:t>left</a:t>
              </a:r>
              <a:r>
                <a:rPr lang="pt-BR" sz="1400" dirty="0">
                  <a:solidFill>
                    <a:schemeClr val="bg1"/>
                  </a:solidFill>
                  <a:latin typeface="Arial"/>
                  <a:cs typeface="Arial"/>
                </a:rPr>
                <a:t> </a:t>
              </a:r>
              <a:r>
                <a:rPr lang="pt-BR" sz="1400" dirty="0" err="1">
                  <a:solidFill>
                    <a:schemeClr val="bg1"/>
                  </a:solidFill>
                  <a:latin typeface="Arial"/>
                  <a:cs typeface="Arial"/>
                </a:rPr>
                <a:t>eye</a:t>
              </a:r>
              <a:r>
                <a:rPr lang="pt-BR" sz="1400" dirty="0">
                  <a:solidFill>
                    <a:schemeClr val="bg1"/>
                  </a:solidFill>
                  <a:latin typeface="Arial"/>
                  <a:cs typeface="Arial"/>
                </a:rPr>
                <a:t>  </a:t>
              </a:r>
              <a:r>
                <a:rPr lang="pt-BR" sz="1400" dirty="0" err="1">
                  <a:solidFill>
                    <a:schemeClr val="bg1"/>
                  </a:solidFill>
                  <a:latin typeface="Arial"/>
                  <a:cs typeface="Arial"/>
                </a:rPr>
                <a:t>showing</a:t>
              </a:r>
              <a:r>
                <a:rPr lang="pt-BR" sz="1400" dirty="0">
                  <a:solidFill>
                    <a:schemeClr val="bg1"/>
                  </a:solidFill>
                  <a:latin typeface="Arial"/>
                  <a:cs typeface="Arial"/>
                </a:rPr>
                <a:t> </a:t>
              </a:r>
              <a:r>
                <a:rPr lang="pt-BR" sz="1400" dirty="0" err="1">
                  <a:solidFill>
                    <a:schemeClr val="bg1"/>
                  </a:solidFill>
                  <a:latin typeface="Arial"/>
                  <a:cs typeface="Arial"/>
                </a:rPr>
                <a:t>the</a:t>
              </a:r>
              <a:r>
                <a:rPr lang="pt-BR" sz="1400" dirty="0">
                  <a:solidFill>
                    <a:schemeClr val="bg1"/>
                  </a:solidFill>
                  <a:latin typeface="Arial"/>
                  <a:cs typeface="Arial"/>
                </a:rPr>
                <a:t> </a:t>
              </a:r>
              <a:r>
                <a:rPr lang="pt-BR" sz="1400" dirty="0" err="1">
                  <a:solidFill>
                    <a:schemeClr val="bg1"/>
                  </a:solidFill>
                  <a:latin typeface="Arial"/>
                  <a:cs typeface="Arial"/>
                </a:rPr>
                <a:t>lesion</a:t>
              </a:r>
              <a:r>
                <a:rPr lang="pt-BR" sz="1400" dirty="0">
                  <a:solidFill>
                    <a:schemeClr val="bg1"/>
                  </a:solidFill>
                  <a:latin typeface="Arial"/>
                  <a:cs typeface="Arial"/>
                </a:rPr>
                <a:t> </a:t>
              </a:r>
              <a:r>
                <a:rPr lang="pt-BR" sz="1400" dirty="0" err="1">
                  <a:solidFill>
                    <a:schemeClr val="bg1"/>
                  </a:solidFill>
                  <a:latin typeface="Arial"/>
                  <a:cs typeface="Arial"/>
                </a:rPr>
                <a:t>described</a:t>
              </a:r>
              <a:r>
                <a:rPr lang="pt-BR" sz="1400" dirty="0">
                  <a:solidFill>
                    <a:schemeClr val="bg1"/>
                  </a:solidFill>
                  <a:latin typeface="Arial"/>
                  <a:cs typeface="Arial"/>
                </a:rPr>
                <a:t>.</a:t>
              </a:r>
            </a:p>
          </p:txBody>
        </p:sp>
      </p:grpSp>
      <p:grpSp>
        <p:nvGrpSpPr>
          <p:cNvPr id="58" name="Agrupar 6">
            <a:extLst>
              <a:ext uri="{FF2B5EF4-FFF2-40B4-BE49-F238E27FC236}">
                <a16:creationId xmlns:a16="http://schemas.microsoft.com/office/drawing/2014/main" id="{E55F7895-FD4E-4FE9-B1B1-963650357582}"/>
              </a:ext>
            </a:extLst>
          </p:cNvPr>
          <p:cNvGrpSpPr/>
          <p:nvPr/>
        </p:nvGrpSpPr>
        <p:grpSpPr>
          <a:xfrm>
            <a:off x="16040343" y="4126473"/>
            <a:ext cx="14777450" cy="4106920"/>
            <a:chOff x="4931734" y="3636516"/>
            <a:chExt cx="3975100" cy="1007626"/>
          </a:xfrm>
        </p:grpSpPr>
        <p:pic>
          <p:nvPicPr>
            <p:cNvPr id="59" name="Imagem 14" descr="Uma imagem contendo foto, homem, branco, escuro&#10;&#10;Descrição gerada com muito alta confiança">
              <a:extLst>
                <a:ext uri="{FF2B5EF4-FFF2-40B4-BE49-F238E27FC236}">
                  <a16:creationId xmlns:a16="http://schemas.microsoft.com/office/drawing/2014/main" id="{1A6FA7FD-3877-4BAC-BB5B-4C8C1E8EC352}"/>
                </a:ext>
              </a:extLst>
            </p:cNvPr>
            <p:cNvPicPr>
              <a:picLocks noChangeAspect="1"/>
            </p:cNvPicPr>
            <p:nvPr/>
          </p:nvPicPr>
          <p:blipFill>
            <a:blip r:embed="rId5"/>
            <a:stretch>
              <a:fillRect/>
            </a:stretch>
          </p:blipFill>
          <p:spPr>
            <a:xfrm>
              <a:off x="4931734" y="3636516"/>
              <a:ext cx="2743200" cy="928929"/>
            </a:xfrm>
            <a:prstGeom prst="rect">
              <a:avLst/>
            </a:prstGeom>
          </p:spPr>
        </p:pic>
        <p:sp>
          <p:nvSpPr>
            <p:cNvPr id="60" name="CaixaDeTexto 59">
              <a:extLst>
                <a:ext uri="{FF2B5EF4-FFF2-40B4-BE49-F238E27FC236}">
                  <a16:creationId xmlns:a16="http://schemas.microsoft.com/office/drawing/2014/main" id="{57205A42-74AB-4AC1-A49F-B623763E3424}"/>
                </a:ext>
              </a:extLst>
            </p:cNvPr>
            <p:cNvSpPr txBox="1"/>
            <p:nvPr/>
          </p:nvSpPr>
          <p:spPr>
            <a:xfrm>
              <a:off x="4931734" y="4568629"/>
              <a:ext cx="3975100" cy="755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solidFill>
                    <a:schemeClr val="bg1"/>
                  </a:solidFill>
                  <a:latin typeface="Arial"/>
                  <a:cs typeface="Arial"/>
                </a:rPr>
                <a:t>FIGURE 2: </a:t>
              </a:r>
              <a:r>
                <a:rPr lang="pt-BR" sz="1400" dirty="0" err="1">
                  <a:solidFill>
                    <a:schemeClr val="bg1"/>
                  </a:solidFill>
                  <a:latin typeface="Arial"/>
                  <a:cs typeface="Arial"/>
                </a:rPr>
                <a:t>Ultrasound</a:t>
              </a:r>
              <a:r>
                <a:rPr lang="pt-BR" sz="1400" dirty="0">
                  <a:solidFill>
                    <a:schemeClr val="bg1"/>
                  </a:solidFill>
                  <a:latin typeface="Arial"/>
                  <a:cs typeface="Arial"/>
                </a:rPr>
                <a:t> A </a:t>
              </a:r>
              <a:r>
                <a:rPr lang="pt-BR" sz="1400" dirty="0" err="1">
                  <a:solidFill>
                    <a:schemeClr val="bg1"/>
                  </a:solidFill>
                  <a:latin typeface="Arial"/>
                  <a:cs typeface="Arial"/>
                </a:rPr>
                <a:t>and</a:t>
              </a:r>
              <a:r>
                <a:rPr lang="pt-BR" sz="1400" dirty="0">
                  <a:solidFill>
                    <a:schemeClr val="bg1"/>
                  </a:solidFill>
                  <a:latin typeface="Arial"/>
                  <a:cs typeface="Arial"/>
                </a:rPr>
                <a:t> </a:t>
              </a:r>
              <a:r>
                <a:rPr lang="pt-BR" sz="1400" dirty="0" err="1">
                  <a:solidFill>
                    <a:schemeClr val="bg1"/>
                  </a:solidFill>
                  <a:latin typeface="Arial"/>
                  <a:cs typeface="Arial"/>
                </a:rPr>
                <a:t>B-mode</a:t>
              </a:r>
              <a:r>
                <a:rPr lang="pt-BR" sz="1400" dirty="0">
                  <a:solidFill>
                    <a:schemeClr val="bg1"/>
                  </a:solidFill>
                  <a:latin typeface="Arial"/>
                  <a:cs typeface="Arial"/>
                </a:rPr>
                <a:t> of </a:t>
              </a:r>
              <a:r>
                <a:rPr lang="pt-BR" sz="1400" dirty="0" err="1">
                  <a:solidFill>
                    <a:schemeClr val="bg1"/>
                  </a:solidFill>
                  <a:latin typeface="Arial"/>
                  <a:cs typeface="Arial"/>
                </a:rPr>
                <a:t>the</a:t>
              </a:r>
              <a:r>
                <a:rPr lang="pt-BR" sz="1400" dirty="0">
                  <a:solidFill>
                    <a:schemeClr val="bg1"/>
                  </a:solidFill>
                  <a:latin typeface="Arial"/>
                  <a:cs typeface="Arial"/>
                </a:rPr>
                <a:t> </a:t>
              </a:r>
              <a:r>
                <a:rPr lang="pt-BR" sz="1400" dirty="0" err="1">
                  <a:solidFill>
                    <a:schemeClr val="bg1"/>
                  </a:solidFill>
                  <a:latin typeface="Arial"/>
                  <a:cs typeface="Arial"/>
                </a:rPr>
                <a:t>lef-eye</a:t>
              </a:r>
              <a:r>
                <a:rPr lang="pt-BR" sz="1400" dirty="0">
                  <a:solidFill>
                    <a:schemeClr val="bg1"/>
                  </a:solidFill>
                  <a:latin typeface="Arial"/>
                  <a:cs typeface="Arial"/>
                </a:rPr>
                <a:t>.</a:t>
              </a:r>
            </a:p>
          </p:txBody>
        </p:sp>
      </p:grpSp>
      <p:sp>
        <p:nvSpPr>
          <p:cNvPr id="62" name="Shape 40"/>
          <p:cNvSpPr txBox="1"/>
          <p:nvPr/>
        </p:nvSpPr>
        <p:spPr>
          <a:xfrm>
            <a:off x="15413222" y="8474006"/>
            <a:ext cx="11484201" cy="2262150"/>
          </a:xfrm>
          <a:prstGeom prst="rect">
            <a:avLst/>
          </a:prstGeom>
          <a:ln w="12700">
            <a:miter lim="400000"/>
          </a:ln>
          <a:extLst>
            <a:ext uri="{C572A759-6A51-4108-AA02-DFA0A04FC94B}">
              <ma14:wrappingTextBoxFlag xmlns="" xmlns:ma14="http://schemas.microsoft.com/office/mac/drawingml/2011/main" val="1"/>
            </a:ext>
          </a:extLst>
        </p:spPr>
        <p:txBody>
          <a:bodyPr lIns="22856" tIns="22856" rIns="22856" bIns="22856">
            <a:spAutoFit/>
          </a:bodyPr>
          <a:lstStyle/>
          <a:p>
            <a:pPr algn="just"/>
            <a:r>
              <a:rPr sz="2400" b="1" dirty="0">
                <a:solidFill>
                  <a:schemeClr val="accent1"/>
                </a:solidFill>
                <a:latin typeface="Calibri" panose="020F0502020204030204" pitchFamily="34" charset="0"/>
                <a:cs typeface="Calibri" panose="020F0502020204030204" pitchFamily="34" charset="0"/>
              </a:rPr>
              <a:t>Discussion:</a:t>
            </a:r>
            <a:r>
              <a:rPr sz="2000" b="1" dirty="0">
                <a:solidFill>
                  <a:schemeClr val="bg1"/>
                </a:solidFill>
                <a:latin typeface="Calibri" panose="020F0502020204030204" pitchFamily="34" charset="0"/>
                <a:cs typeface="Calibri" panose="020F0502020204030204" pitchFamily="34" charset="0"/>
              </a:rPr>
              <a:t> </a:t>
            </a:r>
            <a:r>
              <a:rPr lang="pt-BR" sz="2000" b="1" dirty="0">
                <a:solidFill>
                  <a:schemeClr val="bg1"/>
                </a:solidFill>
                <a:latin typeface="Calibri" panose="020F0502020204030204" pitchFamily="34" charset="0"/>
                <a:ea typeface="+mn-lt"/>
                <a:cs typeface="Calibri" panose="020F0502020204030204" pitchFamily="34" charset="0"/>
              </a:rPr>
              <a:t>CHRRPE </a:t>
            </a:r>
            <a:r>
              <a:rPr lang="pt-BR" sz="2000" b="1" dirty="0" err="1">
                <a:solidFill>
                  <a:schemeClr val="bg1"/>
                </a:solidFill>
                <a:latin typeface="Calibri" panose="020F0502020204030204" pitchFamily="34" charset="0"/>
                <a:ea typeface="+mn-lt"/>
                <a:cs typeface="Calibri" panose="020F0502020204030204" pitchFamily="34" charset="0"/>
              </a:rPr>
              <a:t>is</a:t>
            </a:r>
            <a:r>
              <a:rPr lang="pt-BR" sz="2000" b="1" dirty="0">
                <a:solidFill>
                  <a:schemeClr val="bg1"/>
                </a:solidFill>
                <a:latin typeface="Calibri" panose="020F0502020204030204" pitchFamily="34" charset="0"/>
                <a:ea typeface="+mn-lt"/>
                <a:cs typeface="Calibri" panose="020F0502020204030204" pitchFamily="34" charset="0"/>
              </a:rPr>
              <a:t> a </a:t>
            </a:r>
            <a:r>
              <a:rPr lang="pt-BR" sz="2000" b="1" dirty="0" err="1">
                <a:solidFill>
                  <a:schemeClr val="bg1"/>
                </a:solidFill>
                <a:latin typeface="Calibri" panose="020F0502020204030204" pitchFamily="34" charset="0"/>
                <a:ea typeface="+mn-lt"/>
                <a:cs typeface="Calibri" panose="020F0502020204030204" pitchFamily="34" charset="0"/>
              </a:rPr>
              <a:t>rare</a:t>
            </a:r>
            <a:r>
              <a:rPr lang="pt-BR" sz="2000" b="1" dirty="0">
                <a:solidFill>
                  <a:schemeClr val="bg1"/>
                </a:solidFill>
                <a:latin typeface="Calibri" panose="020F0502020204030204" pitchFamily="34" charset="0"/>
                <a:ea typeface="+mn-lt"/>
                <a:cs typeface="Calibri" panose="020F0502020204030204" pitchFamily="34" charset="0"/>
              </a:rPr>
              <a:t>, congenital, </a:t>
            </a:r>
            <a:r>
              <a:rPr lang="pt-BR" sz="2000" b="1" dirty="0" err="1">
                <a:solidFill>
                  <a:schemeClr val="bg1"/>
                </a:solidFill>
                <a:latin typeface="Calibri" panose="020F0502020204030204" pitchFamily="34" charset="0"/>
                <a:ea typeface="+mn-lt"/>
                <a:cs typeface="Calibri" panose="020F0502020204030204" pitchFamily="34" charset="0"/>
              </a:rPr>
              <a:t>benign</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lesion</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that</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generally</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affects</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caucasian</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young</a:t>
            </a:r>
            <a:r>
              <a:rPr lang="pt-BR" sz="2000" b="1" dirty="0">
                <a:solidFill>
                  <a:schemeClr val="bg1"/>
                </a:solidFill>
                <a:latin typeface="Calibri" panose="020F0502020204030204" pitchFamily="34" charset="0"/>
                <a:ea typeface="+mn-lt"/>
                <a:cs typeface="Calibri" panose="020F0502020204030204" pitchFamily="34" charset="0"/>
              </a:rPr>
              <a:t> males. </a:t>
            </a:r>
            <a:r>
              <a:rPr lang="pt-BR" sz="2000" b="1" dirty="0" err="1">
                <a:solidFill>
                  <a:schemeClr val="bg1"/>
                </a:solidFill>
                <a:latin typeface="Calibri" panose="020F0502020204030204" pitchFamily="34" charset="0"/>
                <a:ea typeface="+mn-lt"/>
                <a:cs typeface="Calibri" panose="020F0502020204030204" pitchFamily="34" charset="0"/>
              </a:rPr>
              <a:t>Usually</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the</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diagnosis</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is</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made</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around</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fifteen</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years-old</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and</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presents</a:t>
            </a:r>
            <a:r>
              <a:rPr lang="pt-BR" sz="2000" b="1" dirty="0">
                <a:solidFill>
                  <a:schemeClr val="bg1"/>
                </a:solidFill>
                <a:latin typeface="Calibri" panose="020F0502020204030204" pitchFamily="34" charset="0"/>
                <a:ea typeface="+mn-lt"/>
                <a:cs typeface="Calibri" panose="020F0502020204030204" pitchFamily="34" charset="0"/>
              </a:rPr>
              <a:t> as a unilateral, </a:t>
            </a:r>
            <a:r>
              <a:rPr lang="pt-BR" sz="2000" b="1" dirty="0" err="1">
                <a:solidFill>
                  <a:schemeClr val="bg1"/>
                </a:solidFill>
                <a:latin typeface="Calibri" panose="020F0502020204030204" pitchFamily="34" charset="0"/>
                <a:ea typeface="+mn-lt"/>
                <a:cs typeface="Calibri" panose="020F0502020204030204" pitchFamily="34" charset="0"/>
              </a:rPr>
              <a:t>mainly</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peripapilar</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multicolored</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elevated</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lesion</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with</a:t>
            </a:r>
            <a:r>
              <a:rPr lang="pt-BR" sz="2000" b="1" dirty="0">
                <a:solidFill>
                  <a:schemeClr val="bg1"/>
                </a:solidFill>
                <a:latin typeface="Calibri" panose="020F0502020204030204" pitchFamily="34" charset="0"/>
                <a:ea typeface="+mn-lt"/>
                <a:cs typeface="Calibri" panose="020F0502020204030204" pitchFamily="34" charset="0"/>
              </a:rPr>
              <a:t> abnormal </a:t>
            </a:r>
            <a:r>
              <a:rPr lang="pt-BR" sz="2000" b="1" dirty="0" err="1">
                <a:solidFill>
                  <a:schemeClr val="bg1"/>
                </a:solidFill>
                <a:latin typeface="Calibri" panose="020F0502020204030204" pitchFamily="34" charset="0"/>
                <a:ea typeface="+mn-lt"/>
                <a:cs typeface="Calibri" panose="020F0502020204030204" pitchFamily="34" charset="0"/>
              </a:rPr>
              <a:t>intrinsic</a:t>
            </a:r>
            <a:r>
              <a:rPr lang="pt-BR" sz="2000" b="1" dirty="0">
                <a:solidFill>
                  <a:schemeClr val="bg1"/>
                </a:solidFill>
                <a:latin typeface="Calibri" panose="020F0502020204030204" pitchFamily="34" charset="0"/>
                <a:ea typeface="+mn-lt"/>
                <a:cs typeface="Calibri" panose="020F0502020204030204" pitchFamily="34" charset="0"/>
              </a:rPr>
              <a:t> </a:t>
            </a:r>
            <a:r>
              <a:rPr lang="pt-BR" sz="2000" b="1" dirty="0" err="1">
                <a:solidFill>
                  <a:schemeClr val="bg1"/>
                </a:solidFill>
                <a:latin typeface="Calibri" panose="020F0502020204030204" pitchFamily="34" charset="0"/>
                <a:ea typeface="+mn-lt"/>
                <a:cs typeface="Calibri" panose="020F0502020204030204" pitchFamily="34" charset="0"/>
              </a:rPr>
              <a:t>vasculature</a:t>
            </a:r>
            <a:r>
              <a:rPr lang="pt-BR" sz="2000" b="1" dirty="0">
                <a:solidFill>
                  <a:schemeClr val="bg1"/>
                </a:solidFill>
                <a:latin typeface="Calibri" panose="020F0502020204030204" pitchFamily="34" charset="0"/>
                <a:ea typeface="+mn-lt"/>
                <a:cs typeface="Calibri" panose="020F0502020204030204" pitchFamily="34" charset="0"/>
              </a:rPr>
              <a:t>. </a:t>
            </a:r>
            <a:r>
              <a:rPr lang="en-US" sz="2000" b="1" dirty="0">
                <a:solidFill>
                  <a:schemeClr val="bg1"/>
                </a:solidFill>
                <a:latin typeface="Calibri" panose="020F0502020204030204" pitchFamily="34" charset="0"/>
                <a:cs typeface="Calibri" panose="020F0502020204030204" pitchFamily="34" charset="0"/>
              </a:rPr>
              <a:t>Differential diagnoses include choroid nevus and melanoma, RPE adenoma and adenocarcinoma, “morning glory” syndrome and retinoblastoma. The lesion is usually observed twice a year and the treatment is required only if complications arise, such as </a:t>
            </a:r>
            <a:r>
              <a:rPr lang="en-US" sz="2000" b="1" dirty="0" err="1">
                <a:solidFill>
                  <a:schemeClr val="bg1"/>
                </a:solidFill>
                <a:latin typeface="Calibri" panose="020F0502020204030204" pitchFamily="34" charset="0"/>
                <a:cs typeface="Calibri" panose="020F0502020204030204" pitchFamily="34" charset="0"/>
              </a:rPr>
              <a:t>tractional</a:t>
            </a:r>
            <a:r>
              <a:rPr lang="en-US" sz="2000" b="1" dirty="0">
                <a:solidFill>
                  <a:schemeClr val="bg1"/>
                </a:solidFill>
                <a:latin typeface="Calibri" panose="020F0502020204030204" pitchFamily="34" charset="0"/>
                <a:cs typeface="Calibri" panose="020F0502020204030204" pitchFamily="34" charset="0"/>
              </a:rPr>
              <a:t> retinal detachment, </a:t>
            </a:r>
            <a:r>
              <a:rPr lang="en-US" sz="2000" b="1" dirty="0" err="1">
                <a:solidFill>
                  <a:schemeClr val="bg1"/>
                </a:solidFill>
                <a:latin typeface="Calibri" panose="020F0502020204030204" pitchFamily="34" charset="0"/>
                <a:cs typeface="Calibri" panose="020F0502020204030204" pitchFamily="34" charset="0"/>
              </a:rPr>
              <a:t>epiretinal</a:t>
            </a:r>
            <a:r>
              <a:rPr lang="en-US" sz="2000" b="1" dirty="0">
                <a:solidFill>
                  <a:schemeClr val="bg1"/>
                </a:solidFill>
                <a:latin typeface="Calibri" panose="020F0502020204030204" pitchFamily="34" charset="0"/>
                <a:cs typeface="Calibri" panose="020F0502020204030204" pitchFamily="34" charset="0"/>
              </a:rPr>
              <a:t> membranes, choroidal neovascularization and vitreous hemorrhage. The prognosis depends on the size, localization of the tumor and associated complications.</a:t>
            </a:r>
            <a:endParaRPr lang="pt-BR" sz="2000" b="1" dirty="0">
              <a:solidFill>
                <a:schemeClr val="bg1"/>
              </a:solidFill>
              <a:latin typeface="Calibri" panose="020F0502020204030204" pitchFamily="34" charset="0"/>
              <a:cs typeface="Calibri" panose="020F0502020204030204" pitchFamily="34" charset="0"/>
            </a:endParaRPr>
          </a:p>
        </p:txBody>
      </p:sp>
      <p:grpSp>
        <p:nvGrpSpPr>
          <p:cNvPr id="63" name="Agrupar 1">
            <a:extLst>
              <a:ext uri="{FF2B5EF4-FFF2-40B4-BE49-F238E27FC236}">
                <a16:creationId xmlns:a16="http://schemas.microsoft.com/office/drawing/2014/main" id="{3605986D-124E-48C3-A9FB-9924DEBE9650}"/>
              </a:ext>
            </a:extLst>
          </p:cNvPr>
          <p:cNvGrpSpPr/>
          <p:nvPr/>
        </p:nvGrpSpPr>
        <p:grpSpPr>
          <a:xfrm>
            <a:off x="20657035" y="349200"/>
            <a:ext cx="4410121" cy="2760846"/>
            <a:chOff x="-5072985" y="-3369827"/>
            <a:chExt cx="4298178" cy="2872381"/>
          </a:xfrm>
        </p:grpSpPr>
        <p:grpSp>
          <p:nvGrpSpPr>
            <p:cNvPr id="64" name="Group"/>
            <p:cNvGrpSpPr/>
            <p:nvPr/>
          </p:nvGrpSpPr>
          <p:grpSpPr>
            <a:xfrm>
              <a:off x="-5072985" y="-3369827"/>
              <a:ext cx="4298178" cy="2872381"/>
              <a:chOff x="-11185750" y="-6545220"/>
              <a:chExt cx="6112963" cy="4085163"/>
            </a:xfrm>
          </p:grpSpPr>
          <p:grpSp>
            <p:nvGrpSpPr>
              <p:cNvPr id="66" name="Group"/>
              <p:cNvGrpSpPr/>
              <p:nvPr/>
            </p:nvGrpSpPr>
            <p:grpSpPr>
              <a:xfrm>
                <a:off x="-11185750" y="-6545220"/>
                <a:ext cx="6112963" cy="4085163"/>
                <a:chOff x="-11185749" y="-6545220"/>
                <a:chExt cx="6112962" cy="4085163"/>
              </a:xfrm>
            </p:grpSpPr>
            <p:pic>
              <p:nvPicPr>
                <p:cNvPr id="68" name="flyer.JPG" descr="flyer.JPG"/>
                <p:cNvPicPr>
                  <a:picLocks noChangeAspect="1"/>
                </p:cNvPicPr>
                <p:nvPr/>
              </p:nvPicPr>
              <p:blipFill>
                <a:blip r:embed="rId6"/>
                <a:stretch>
                  <a:fillRect/>
                </a:stretch>
              </p:blipFill>
              <p:spPr>
                <a:xfrm>
                  <a:off x="-11185749" y="-6545220"/>
                  <a:ext cx="6112962" cy="4085163"/>
                </a:xfrm>
                <a:prstGeom prst="rect">
                  <a:avLst/>
                </a:prstGeom>
                <a:ln w="12700" cap="flat">
                  <a:noFill/>
                  <a:miter lim="400000"/>
                </a:ln>
                <a:effectLst/>
              </p:spPr>
            </p:pic>
            <p:sp>
              <p:nvSpPr>
                <p:cNvPr id="69" name="Rectangle"/>
                <p:cNvSpPr/>
                <p:nvPr/>
              </p:nvSpPr>
              <p:spPr>
                <a:xfrm>
                  <a:off x="-6643779" y="-6518134"/>
                  <a:ext cx="1548756" cy="2256760"/>
                </a:xfrm>
                <a:prstGeom prst="rect">
                  <a:avLst/>
                </a:prstGeom>
                <a:solidFill>
                  <a:srgbClr val="FFFFFF"/>
                </a:solidFill>
                <a:ln w="12700" cap="flat">
                  <a:noFill/>
                  <a:miter lim="400000"/>
                </a:ln>
                <a:effectLst/>
              </p:spPr>
              <p:txBody>
                <a:bodyPr wrap="square" lIns="34289" tIns="34289" rIns="34289" bIns="34289" numCol="1"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hangingPunct="0">
                    <a:defRPr b="0">
                      <a:latin typeface="Calibri"/>
                      <a:ea typeface="Calibri"/>
                      <a:cs typeface="Calibri"/>
                      <a:sym typeface="Calibri"/>
                    </a:defRPr>
                  </a:pPr>
                  <a:endParaRPr sz="1687" kern="0">
                    <a:solidFill>
                      <a:srgbClr val="FFFFFF"/>
                    </a:solidFill>
                    <a:latin typeface="Calibri"/>
                    <a:cs typeface="Calibri"/>
                    <a:sym typeface="Calibri"/>
                  </a:endParaRPr>
                </a:p>
              </p:txBody>
            </p:sp>
          </p:grpSp>
          <p:sp>
            <p:nvSpPr>
              <p:cNvPr id="67" name="Rectangle"/>
              <p:cNvSpPr/>
              <p:nvPr/>
            </p:nvSpPr>
            <p:spPr>
              <a:xfrm>
                <a:off x="-6643780" y="-4780248"/>
                <a:ext cx="1362119" cy="1205485"/>
              </a:xfrm>
              <a:prstGeom prst="rect">
                <a:avLst/>
              </a:prstGeom>
              <a:solidFill>
                <a:srgbClr val="FFFFFF"/>
              </a:solidFill>
              <a:ln w="25400" cap="flat">
                <a:solidFill>
                  <a:srgbClr val="FFFFFF"/>
                </a:solidFill>
                <a:prstDash val="solid"/>
                <a:miter lim="400000"/>
              </a:ln>
              <a:effectLst>
                <a:outerShdw dir="6780000" rotWithShape="0">
                  <a:srgbClr val="000000">
                    <a:alpha val="0"/>
                  </a:srgbClr>
                </a:outerShdw>
              </a:effectLst>
            </p:spPr>
            <p:txBody>
              <a:bodyPr wrap="square" lIns="34289" tIns="34289" rIns="34289" bIns="34289" numCol="1"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7" hangingPunct="0">
                  <a:defRPr b="0">
                    <a:solidFill>
                      <a:srgbClr val="000000"/>
                    </a:solidFill>
                    <a:latin typeface="Calibri"/>
                    <a:ea typeface="Calibri"/>
                    <a:cs typeface="Calibri"/>
                    <a:sym typeface="Calibri"/>
                  </a:defRPr>
                </a:pPr>
                <a:endParaRPr sz="1687" kern="0">
                  <a:solidFill>
                    <a:srgbClr val="000000"/>
                  </a:solidFill>
                  <a:latin typeface="Calibri"/>
                  <a:cs typeface="Calibri"/>
                  <a:sym typeface="Calibri"/>
                </a:endParaRPr>
              </a:p>
            </p:txBody>
          </p:sp>
        </p:grpSp>
        <p:sp>
          <p:nvSpPr>
            <p:cNvPr id="65" name="08 a 10 de novembro de 2018"/>
            <p:cNvSpPr txBox="1"/>
            <p:nvPr/>
          </p:nvSpPr>
          <p:spPr>
            <a:xfrm rot="954326">
              <a:off x="-1783363" y="-3061284"/>
              <a:ext cx="765641" cy="807911"/>
            </a:xfrm>
            <a:prstGeom prst="rect">
              <a:avLst/>
            </a:prstGeom>
            <a:solidFill>
              <a:srgbClr val="FF0000"/>
            </a:solidFill>
            <a:ln w="12700">
              <a:miter lim="400000"/>
            </a:ln>
            <a:extLst>
              <a:ext uri="{C572A759-6A51-4108-AA02-DFA0A04FC94B}">
                <ma14:wrappingTextBoxFlag xmlns:lc="http://schemas.openxmlformats.org/drawingml/2006/lockedCanvas" xmlns:ma14="http://schemas.microsoft.com/office/mac/drawingml/2011/main" xmlns="" val="1"/>
              </a:ext>
            </a:extLst>
          </p:spPr>
          <p:txBody>
            <a:bodyPr wrap="square" lIns="34289" tIns="34289" rIns="34289" bIns="34289">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hangingPunct="0"/>
              <a:r>
                <a:rPr lang="pt-BR" sz="1200" b="1" kern="0" dirty="0"/>
                <a:t>22</a:t>
              </a:r>
              <a:r>
                <a:rPr sz="1200" b="1" kern="0" dirty="0"/>
                <a:t> a </a:t>
              </a:r>
              <a:r>
                <a:rPr lang="pt-BR" sz="1200" b="1" kern="0" dirty="0"/>
                <a:t>24</a:t>
              </a:r>
              <a:r>
                <a:rPr sz="1200" b="1" kern="0" dirty="0"/>
                <a:t> de </a:t>
              </a:r>
              <a:r>
                <a:rPr lang="pt-BR" sz="1200" b="1" kern="0" dirty="0" err="1"/>
                <a:t>Outub</a:t>
              </a:r>
              <a:r>
                <a:rPr sz="1200" b="1" kern="0" dirty="0" err="1"/>
                <a:t>ro</a:t>
              </a:r>
              <a:r>
                <a:rPr sz="1200" b="1" kern="0" dirty="0"/>
                <a:t> de 20</a:t>
              </a:r>
              <a:r>
                <a:rPr lang="pt-BR" sz="1200" b="1" kern="0" dirty="0"/>
                <a:t>20</a:t>
              </a:r>
              <a:endParaRPr sz="1200" b="1" kern="0" dirty="0"/>
            </a:p>
          </p:txBody>
        </p:sp>
      </p:grpSp>
      <p:pic>
        <p:nvPicPr>
          <p:cNvPr id="70" name="pasted-image.tiff" descr="pasted-image.tiff"/>
          <p:cNvPicPr>
            <a:picLocks noChangeAspect="1"/>
          </p:cNvPicPr>
          <p:nvPr/>
        </p:nvPicPr>
        <p:blipFill>
          <a:blip r:embed="rId7"/>
          <a:srcRect l="100" t="200" r="99"/>
          <a:stretch>
            <a:fillRect/>
          </a:stretch>
        </p:blipFill>
        <p:spPr>
          <a:xfrm>
            <a:off x="4091186" y="348630"/>
            <a:ext cx="4138394" cy="27612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 Em branco - No Graphics">
  <a:themeElements>
    <a:clrScheme name="Default - Em branco - No Graphics">
      <a:dk1>
        <a:srgbClr val="000000"/>
      </a:dk1>
      <a:lt1>
        <a:srgbClr val="FFFFFF"/>
      </a:lt1>
      <a:dk2>
        <a:srgbClr val="A7A7A7"/>
      </a:dk2>
      <a:lt2>
        <a:srgbClr val="535353"/>
      </a:lt2>
      <a:accent1>
        <a:srgbClr val="FF6600"/>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Em branco - No Graphics">
      <a:majorFont>
        <a:latin typeface="Helvetica"/>
        <a:ea typeface="Helvetica"/>
        <a:cs typeface="Helvetica"/>
      </a:majorFont>
      <a:minorFont>
        <a:latin typeface="Helvetica Neue"/>
        <a:ea typeface="Helvetica Neue"/>
        <a:cs typeface="Helvetica Neue"/>
      </a:minorFont>
    </a:fontScheme>
    <a:fmtScheme name="Default - Em branco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 Em branco - No Graphics">
  <a:themeElements>
    <a:clrScheme name="Default - Em branco - No Graphics">
      <a:dk1>
        <a:srgbClr val="000000"/>
      </a:dk1>
      <a:lt1>
        <a:srgbClr val="FFFFFF"/>
      </a:lt1>
      <a:dk2>
        <a:srgbClr val="A7A7A7"/>
      </a:dk2>
      <a:lt2>
        <a:srgbClr val="535353"/>
      </a:lt2>
      <a:accent1>
        <a:srgbClr val="FF6600"/>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Em branco - No Graphics">
      <a:majorFont>
        <a:latin typeface="Helvetica"/>
        <a:ea typeface="Helvetica"/>
        <a:cs typeface="Helvetica"/>
      </a:majorFont>
      <a:minorFont>
        <a:latin typeface="Helvetica Neue"/>
        <a:ea typeface="Helvetica Neue"/>
        <a:cs typeface="Helvetica Neue"/>
      </a:minorFont>
    </a:fontScheme>
    <a:fmtScheme name="Default - Em branco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TotalTime>
  <Words>578</Words>
  <Application>Microsoft Office PowerPoint</Application>
  <PresentationFormat>Personalizar</PresentationFormat>
  <Paragraphs>17</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Gill Sans</vt:lpstr>
      <vt:lpstr>Helvetica</vt:lpstr>
      <vt:lpstr>Helvetica Neue</vt:lpstr>
      <vt:lpstr>Lucida Grande</vt:lpstr>
      <vt:lpstr>Default - Em branco - No Graphics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Oliveira Cardoso</dc:creator>
  <cp:lastModifiedBy>Arnaldo Bordon</cp:lastModifiedBy>
  <cp:revision>11</cp:revision>
  <dcterms:modified xsi:type="dcterms:W3CDTF">2020-02-02T21:54:27Z</dcterms:modified>
</cp:coreProperties>
</file>