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9"/>
  </p:normalViewPr>
  <p:slideViewPr>
    <p:cSldViewPr snapToGrid="0" snapToObjects="1">
      <p:cViewPr varScale="1">
        <p:scale>
          <a:sx n="93" d="100"/>
          <a:sy n="93" d="100"/>
        </p:scale>
        <p:origin x="7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Click to edit Master subtitle style</a:t>
            </a:r>
            <a:endParaRPr lang="en-US" dirty="0"/>
          </a:p>
        </p:txBody>
      </p:sp>
      <p:sp>
        <p:nvSpPr>
          <p:cNvPr id="4" name="Date Placeholder 3"/>
          <p:cNvSpPr>
            <a:spLocks noGrp="1"/>
          </p:cNvSpPr>
          <p:nvPr>
            <p:ph type="dt" sz="half" idx="10"/>
          </p:nvPr>
        </p:nvSpPr>
        <p:spPr/>
        <p:txBody>
          <a:bodyPr/>
          <a:lstStyle/>
          <a:p>
            <a:fld id="{27B6463C-095E-8148-A875-5BF57884A6B6}"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26849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4" name="Date Placeholder 3"/>
          <p:cNvSpPr>
            <a:spLocks noGrp="1"/>
          </p:cNvSpPr>
          <p:nvPr>
            <p:ph type="dt" sz="half" idx="10"/>
          </p:nvPr>
        </p:nvSpPr>
        <p:spPr/>
        <p:txBody>
          <a:bodyPr/>
          <a:lstStyle/>
          <a:p>
            <a:fld id="{27B6463C-095E-8148-A875-5BF57884A6B6}"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87951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4" name="Date Placeholder 3"/>
          <p:cNvSpPr>
            <a:spLocks noGrp="1"/>
          </p:cNvSpPr>
          <p:nvPr>
            <p:ph type="dt" sz="half" idx="10"/>
          </p:nvPr>
        </p:nvSpPr>
        <p:spPr/>
        <p:txBody>
          <a:bodyPr/>
          <a:lstStyle/>
          <a:p>
            <a:fld id="{27B6463C-095E-8148-A875-5BF57884A6B6}"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59286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dirty="0"/>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4" name="Date Placeholder 3"/>
          <p:cNvSpPr>
            <a:spLocks noGrp="1"/>
          </p:cNvSpPr>
          <p:nvPr>
            <p:ph type="dt" sz="half" idx="10"/>
          </p:nvPr>
        </p:nvSpPr>
        <p:spPr/>
        <p:txBody>
          <a:bodyPr/>
          <a:lstStyle/>
          <a:p>
            <a:fld id="{27B6463C-095E-8148-A875-5BF57884A6B6}"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53978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27B6463C-095E-8148-A875-5BF57884A6B6}"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205350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5" name="Date Placeholder 4"/>
          <p:cNvSpPr>
            <a:spLocks noGrp="1"/>
          </p:cNvSpPr>
          <p:nvPr>
            <p:ph type="dt" sz="half" idx="10"/>
          </p:nvPr>
        </p:nvSpPr>
        <p:spPr/>
        <p:txBody>
          <a:bodyPr/>
          <a:lstStyle/>
          <a:p>
            <a:fld id="{27B6463C-095E-8148-A875-5BF57884A6B6}"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09430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7" name="Date Placeholder 6"/>
          <p:cNvSpPr>
            <a:spLocks noGrp="1"/>
          </p:cNvSpPr>
          <p:nvPr>
            <p:ph type="dt" sz="half" idx="10"/>
          </p:nvPr>
        </p:nvSpPr>
        <p:spPr/>
        <p:txBody>
          <a:bodyPr/>
          <a:lstStyle/>
          <a:p>
            <a:fld id="{27B6463C-095E-8148-A875-5BF57884A6B6}" type="datetimeFigureOut">
              <a:rPr lang="en-US" smtClean="0"/>
              <a:t>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96776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dirty="0"/>
          </a:p>
        </p:txBody>
      </p:sp>
      <p:sp>
        <p:nvSpPr>
          <p:cNvPr id="3" name="Date Placeholder 2"/>
          <p:cNvSpPr>
            <a:spLocks noGrp="1"/>
          </p:cNvSpPr>
          <p:nvPr>
            <p:ph type="dt" sz="half" idx="10"/>
          </p:nvPr>
        </p:nvSpPr>
        <p:spPr/>
        <p:txBody>
          <a:bodyPr/>
          <a:lstStyle/>
          <a:p>
            <a:fld id="{27B6463C-095E-8148-A875-5BF57884A6B6}" type="datetimeFigureOut">
              <a:rPr lang="en-US" smtClean="0"/>
              <a:t>1/26/20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4282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6463C-095E-8148-A875-5BF57884A6B6}" type="datetimeFigureOut">
              <a:rPr lang="en-US" smtClean="0"/>
              <a:t>1/26/20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172672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27B6463C-095E-8148-A875-5BF57884A6B6}"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214201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27B6463C-095E-8148-A875-5BF57884A6B6}"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08D0D-ABD9-B14A-9A8E-87BB3D3048F7}" type="slidenum">
              <a:rPr lang="en-US" smtClean="0"/>
              <a:t>‹#›</a:t>
            </a:fld>
            <a:endParaRPr lang="en-US"/>
          </a:p>
        </p:txBody>
      </p:sp>
    </p:spTree>
    <p:extLst>
      <p:ext uri="{BB962C8B-B14F-4D97-AF65-F5344CB8AC3E}">
        <p14:creationId xmlns:p14="http://schemas.microsoft.com/office/powerpoint/2010/main" val="440801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6463C-095E-8148-A875-5BF57884A6B6}" type="datetimeFigureOut">
              <a:rPr lang="en-US" smtClean="0"/>
              <a:t>1/26/20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08D0D-ABD9-B14A-9A8E-87BB3D3048F7}" type="slidenum">
              <a:rPr lang="en-US" smtClean="0"/>
              <a:t>‹#›</a:t>
            </a:fld>
            <a:endParaRPr lang="en-US"/>
          </a:p>
        </p:txBody>
      </p:sp>
    </p:spTree>
    <p:extLst>
      <p:ext uri="{BB962C8B-B14F-4D97-AF65-F5344CB8AC3E}">
        <p14:creationId xmlns:p14="http://schemas.microsoft.com/office/powerpoint/2010/main" val="10630204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1999" cy="1184940"/>
          </a:xfrm>
          <a:prstGeom prst="rect">
            <a:avLst/>
          </a:prstGeom>
          <a:solidFill>
            <a:srgbClr val="970202"/>
          </a:solidFill>
        </p:spPr>
        <p:txBody>
          <a:bodyPr wrap="square" rtlCol="0">
            <a:spAutoFit/>
          </a:bodyPr>
          <a:lstStyle/>
          <a:p>
            <a:pPr algn="ctr"/>
            <a:r>
              <a:rPr lang="en-US" sz="2000" b="1" dirty="0" smtClean="0">
                <a:latin typeface="Arial" charset="0"/>
                <a:ea typeface="Arial" charset="0"/>
                <a:cs typeface="Arial" charset="0"/>
              </a:rPr>
              <a:t>                    Isolated </a:t>
            </a:r>
            <a:r>
              <a:rPr lang="en-US" sz="2000" b="1" dirty="0" err="1" smtClean="0">
                <a:latin typeface="Arial" charset="0"/>
                <a:ea typeface="Arial" charset="0"/>
                <a:cs typeface="Arial" charset="0"/>
              </a:rPr>
              <a:t>Cilioretinal</a:t>
            </a:r>
            <a:r>
              <a:rPr lang="en-US" sz="2000" b="1" dirty="0" smtClean="0">
                <a:latin typeface="Arial" charset="0"/>
                <a:ea typeface="Arial" charset="0"/>
                <a:cs typeface="Arial" charset="0"/>
              </a:rPr>
              <a:t> Artery Occlusion After </a:t>
            </a:r>
            <a:r>
              <a:rPr lang="en-US" sz="2000" b="1" dirty="0">
                <a:latin typeface="Arial" charset="0"/>
                <a:ea typeface="Arial" charset="0"/>
                <a:cs typeface="Arial" charset="0"/>
              </a:rPr>
              <a:t>C</a:t>
            </a:r>
            <a:r>
              <a:rPr lang="en-US" sz="2000" b="1" dirty="0" smtClean="0">
                <a:latin typeface="Arial" charset="0"/>
                <a:ea typeface="Arial" charset="0"/>
                <a:cs typeface="Arial" charset="0"/>
              </a:rPr>
              <a:t>ardiac Catheterization</a:t>
            </a:r>
            <a:r>
              <a:rPr lang="en-US" sz="2000" b="1" dirty="0">
                <a:latin typeface="Arial" charset="0"/>
                <a:ea typeface="Arial" charset="0"/>
                <a:cs typeface="Arial" charset="0"/>
              </a:rPr>
              <a:t>: A</a:t>
            </a:r>
            <a:r>
              <a:rPr lang="en-US" sz="2000" b="1" dirty="0" smtClean="0">
                <a:latin typeface="Arial" charset="0"/>
                <a:ea typeface="Arial" charset="0"/>
                <a:cs typeface="Arial" charset="0"/>
              </a:rPr>
              <a:t> Case Report</a:t>
            </a:r>
          </a:p>
          <a:p>
            <a:pPr lvl="1" algn="ctr"/>
            <a:r>
              <a:rPr lang="en-US" sz="1500" dirty="0" smtClean="0">
                <a:latin typeface="Arial" charset="0"/>
                <a:ea typeface="Arial" charset="0"/>
                <a:cs typeface="Arial" charset="0"/>
              </a:rPr>
              <a:t>                       </a:t>
            </a:r>
            <a:r>
              <a:rPr lang="en-US" sz="1500" dirty="0" err="1" smtClean="0">
                <a:latin typeface="Arial" charset="0"/>
                <a:ea typeface="Arial" charset="0"/>
                <a:cs typeface="Arial" charset="0"/>
              </a:rPr>
              <a:t>Raimunda</a:t>
            </a:r>
            <a:r>
              <a:rPr lang="en-US" sz="1500" dirty="0" smtClean="0">
                <a:latin typeface="Arial" charset="0"/>
                <a:ea typeface="Arial" charset="0"/>
                <a:cs typeface="Arial" charset="0"/>
              </a:rPr>
              <a:t> Cristina M. </a:t>
            </a:r>
            <a:r>
              <a:rPr lang="en-US" sz="1500" dirty="0" err="1" smtClean="0">
                <a:latin typeface="Arial" charset="0"/>
                <a:ea typeface="Arial" charset="0"/>
                <a:cs typeface="Arial" charset="0"/>
              </a:rPr>
              <a:t>Freire</a:t>
            </a:r>
            <a:r>
              <a:rPr lang="en-US" sz="1500" dirty="0" smtClean="0">
                <a:latin typeface="Arial" charset="0"/>
                <a:ea typeface="Arial" charset="0"/>
                <a:cs typeface="Arial" charset="0"/>
              </a:rPr>
              <a:t> de Oliveira; Fernanda C. Rollo </a:t>
            </a:r>
            <a:r>
              <a:rPr lang="en-US" sz="1500" dirty="0" err="1" smtClean="0">
                <a:latin typeface="Arial" charset="0"/>
                <a:ea typeface="Arial" charset="0"/>
                <a:cs typeface="Arial" charset="0"/>
              </a:rPr>
              <a:t>Sampaio</a:t>
            </a:r>
            <a:r>
              <a:rPr lang="en-US" sz="1500" dirty="0" smtClean="0">
                <a:latin typeface="Arial" charset="0"/>
                <a:ea typeface="Arial" charset="0"/>
                <a:cs typeface="Arial" charset="0"/>
              </a:rPr>
              <a:t>; Rafael </a:t>
            </a:r>
            <a:r>
              <a:rPr lang="en-US" sz="1500" dirty="0" err="1" smtClean="0">
                <a:latin typeface="Arial" charset="0"/>
                <a:ea typeface="Arial" charset="0"/>
                <a:cs typeface="Arial" charset="0"/>
              </a:rPr>
              <a:t>Garcia;Paulo</a:t>
            </a:r>
            <a:r>
              <a:rPr lang="en-US" sz="1500" dirty="0" smtClean="0">
                <a:latin typeface="Arial" charset="0"/>
                <a:ea typeface="Arial" charset="0"/>
                <a:cs typeface="Arial" charset="0"/>
              </a:rPr>
              <a:t> Henrique Horizonte; </a:t>
            </a:r>
            <a:r>
              <a:rPr lang="en-US" sz="1500" dirty="0" err="1" smtClean="0">
                <a:latin typeface="Arial" charset="0"/>
                <a:ea typeface="Arial" charset="0"/>
                <a:cs typeface="Arial" charset="0"/>
              </a:rPr>
              <a:t>Andr</a:t>
            </a:r>
            <a:r>
              <a:rPr lang="pt-BR" sz="1500" dirty="0" smtClean="0">
                <a:latin typeface="Arial" charset="0"/>
                <a:ea typeface="Arial" charset="0"/>
                <a:cs typeface="Arial" charset="0"/>
              </a:rPr>
              <a:t>é    Marcelo Viera Gomes; Luciano </a:t>
            </a:r>
            <a:r>
              <a:rPr lang="pt-BR" sz="1500" dirty="0" err="1" smtClean="0">
                <a:latin typeface="Arial" charset="0"/>
                <a:ea typeface="Arial" charset="0"/>
                <a:cs typeface="Arial" charset="0"/>
              </a:rPr>
              <a:t>Fuzzato</a:t>
            </a:r>
            <a:r>
              <a:rPr lang="pt-BR" sz="1500" dirty="0" smtClean="0">
                <a:latin typeface="Arial" charset="0"/>
                <a:ea typeface="Arial" charset="0"/>
                <a:cs typeface="Arial" charset="0"/>
              </a:rPr>
              <a:t> Filho; Henrique Monteiro </a:t>
            </a:r>
            <a:r>
              <a:rPr lang="pt-BR" sz="1500" dirty="0" err="1" smtClean="0">
                <a:latin typeface="Arial" charset="0"/>
                <a:ea typeface="Arial" charset="0"/>
                <a:cs typeface="Arial" charset="0"/>
              </a:rPr>
              <a:t>Leber</a:t>
            </a:r>
            <a:r>
              <a:rPr lang="pt-BR" sz="1500" dirty="0" smtClean="0">
                <a:latin typeface="Arial" charset="0"/>
                <a:ea typeface="Arial" charset="0"/>
                <a:cs typeface="Arial" charset="0"/>
              </a:rPr>
              <a:t>; Nina Rosa </a:t>
            </a:r>
            <a:r>
              <a:rPr lang="pt-BR" sz="1500" dirty="0" err="1" smtClean="0">
                <a:latin typeface="Arial" charset="0"/>
                <a:ea typeface="Arial" charset="0"/>
                <a:cs typeface="Arial" charset="0"/>
              </a:rPr>
              <a:t>Konichi</a:t>
            </a:r>
            <a:r>
              <a:rPr lang="pt-BR" sz="1500" dirty="0" smtClean="0">
                <a:latin typeface="Arial" charset="0"/>
                <a:ea typeface="Arial" charset="0"/>
                <a:cs typeface="Arial" charset="0"/>
              </a:rPr>
              <a:t> da Silva.</a:t>
            </a:r>
            <a:r>
              <a:rPr lang="en-US" b="1" dirty="0" smtClean="0">
                <a:latin typeface="Arial" charset="0"/>
                <a:ea typeface="Arial" charset="0"/>
                <a:cs typeface="Arial" charset="0"/>
              </a:rPr>
              <a:t> </a:t>
            </a:r>
            <a:endParaRPr lang="en-US" b="1" dirty="0">
              <a:latin typeface="Arial" charset="0"/>
              <a:ea typeface="Arial" charset="0"/>
              <a:cs typeface="Arial" charset="0"/>
            </a:endParaRPr>
          </a:p>
          <a:p>
            <a:pPr algn="ctr"/>
            <a:endParaRPr lang="en-US" dirty="0"/>
          </a:p>
        </p:txBody>
      </p:sp>
      <p:sp>
        <p:nvSpPr>
          <p:cNvPr id="3" name="TextBox 2"/>
          <p:cNvSpPr txBox="1"/>
          <p:nvPr/>
        </p:nvSpPr>
        <p:spPr>
          <a:xfrm>
            <a:off x="96981" y="1341840"/>
            <a:ext cx="3186544" cy="369332"/>
          </a:xfrm>
          <a:prstGeom prst="rect">
            <a:avLst/>
          </a:prstGeom>
          <a:solidFill>
            <a:srgbClr val="970202"/>
          </a:solidFill>
        </p:spPr>
        <p:txBody>
          <a:bodyPr wrap="square" rtlCol="0">
            <a:spAutoFit/>
          </a:bodyPr>
          <a:lstStyle/>
          <a:p>
            <a:pPr algn="ctr"/>
            <a:r>
              <a:rPr lang="en-US" smtClean="0"/>
              <a:t>INTRODUCTION</a:t>
            </a:r>
            <a:endParaRPr lang="en-US"/>
          </a:p>
        </p:txBody>
      </p:sp>
      <p:sp>
        <p:nvSpPr>
          <p:cNvPr id="4" name="TextBox 3"/>
          <p:cNvSpPr txBox="1"/>
          <p:nvPr/>
        </p:nvSpPr>
        <p:spPr>
          <a:xfrm>
            <a:off x="8825343" y="1341840"/>
            <a:ext cx="3075709" cy="369332"/>
          </a:xfrm>
          <a:prstGeom prst="rect">
            <a:avLst/>
          </a:prstGeom>
          <a:solidFill>
            <a:srgbClr val="970202"/>
          </a:solidFill>
        </p:spPr>
        <p:txBody>
          <a:bodyPr wrap="square" rtlCol="0">
            <a:spAutoFit/>
          </a:bodyPr>
          <a:lstStyle/>
          <a:p>
            <a:pPr algn="ctr"/>
            <a:r>
              <a:rPr lang="en-US" dirty="0" smtClean="0"/>
              <a:t>RECORD</a:t>
            </a:r>
            <a:endParaRPr lang="en-US" dirty="0"/>
          </a:p>
        </p:txBody>
      </p:sp>
      <p:sp>
        <p:nvSpPr>
          <p:cNvPr id="5" name="TextBox 4"/>
          <p:cNvSpPr txBox="1"/>
          <p:nvPr/>
        </p:nvSpPr>
        <p:spPr>
          <a:xfrm>
            <a:off x="8825344" y="2015413"/>
            <a:ext cx="3075709" cy="369332"/>
          </a:xfrm>
          <a:prstGeom prst="rect">
            <a:avLst/>
          </a:prstGeom>
          <a:solidFill>
            <a:srgbClr val="970202"/>
          </a:solidFill>
        </p:spPr>
        <p:txBody>
          <a:bodyPr wrap="square" rtlCol="0">
            <a:spAutoFit/>
          </a:bodyPr>
          <a:lstStyle/>
          <a:p>
            <a:pPr algn="ctr"/>
            <a:r>
              <a:rPr lang="en-US" smtClean="0"/>
              <a:t>DISCUSSION</a:t>
            </a:r>
            <a:endParaRPr lang="en-US" dirty="0"/>
          </a:p>
        </p:txBody>
      </p:sp>
      <p:sp>
        <p:nvSpPr>
          <p:cNvPr id="6" name="TextBox 5"/>
          <p:cNvSpPr txBox="1"/>
          <p:nvPr/>
        </p:nvSpPr>
        <p:spPr>
          <a:xfrm>
            <a:off x="8825342" y="3958025"/>
            <a:ext cx="3075710" cy="369332"/>
          </a:xfrm>
          <a:prstGeom prst="rect">
            <a:avLst/>
          </a:prstGeom>
          <a:solidFill>
            <a:srgbClr val="970202"/>
          </a:solidFill>
        </p:spPr>
        <p:txBody>
          <a:bodyPr wrap="square" rtlCol="0">
            <a:spAutoFit/>
          </a:bodyPr>
          <a:lstStyle/>
          <a:p>
            <a:pPr algn="ctr"/>
            <a:r>
              <a:rPr lang="en-US" dirty="0" smtClean="0"/>
              <a:t>KEY WORDS</a:t>
            </a:r>
            <a:endParaRPr lang="en-US" dirty="0"/>
          </a:p>
        </p:txBody>
      </p:sp>
      <p:sp>
        <p:nvSpPr>
          <p:cNvPr id="7" name="TextBox 6"/>
          <p:cNvSpPr txBox="1"/>
          <p:nvPr/>
        </p:nvSpPr>
        <p:spPr>
          <a:xfrm>
            <a:off x="96981" y="3265528"/>
            <a:ext cx="3186544" cy="369332"/>
          </a:xfrm>
          <a:prstGeom prst="rect">
            <a:avLst/>
          </a:prstGeom>
          <a:solidFill>
            <a:srgbClr val="970202"/>
          </a:solidFill>
        </p:spPr>
        <p:txBody>
          <a:bodyPr wrap="square" rtlCol="0">
            <a:spAutoFit/>
          </a:bodyPr>
          <a:lstStyle/>
          <a:p>
            <a:pPr algn="ctr"/>
            <a:r>
              <a:rPr lang="en-US" dirty="0" smtClean="0"/>
              <a:t>CASE REPORT</a:t>
            </a:r>
            <a:endParaRPr lang="en-US" dirty="0"/>
          </a:p>
        </p:txBody>
      </p:sp>
      <p:sp>
        <p:nvSpPr>
          <p:cNvPr id="8" name="TextBox 7"/>
          <p:cNvSpPr txBox="1"/>
          <p:nvPr/>
        </p:nvSpPr>
        <p:spPr>
          <a:xfrm>
            <a:off x="96979" y="1678930"/>
            <a:ext cx="3186545" cy="1785104"/>
          </a:xfrm>
          <a:prstGeom prst="rect">
            <a:avLst/>
          </a:prstGeom>
          <a:noFill/>
        </p:spPr>
        <p:txBody>
          <a:bodyPr wrap="square" rtlCol="0">
            <a:spAutoFit/>
          </a:bodyPr>
          <a:lstStyle/>
          <a:p>
            <a:pPr algn="just"/>
            <a:r>
              <a:rPr lang="en-US" sz="1000" dirty="0">
                <a:latin typeface="Arial" charset="0"/>
                <a:ea typeface="Arial" charset="0"/>
                <a:cs typeface="Arial" charset="0"/>
              </a:rPr>
              <a:t>Central retinal artery occlusion (CRAO) is a very unusual event, corresponding to only 5% of all retinal artery occlusions. </a:t>
            </a:r>
            <a:r>
              <a:rPr lang="en-US" sz="1000" dirty="0" err="1">
                <a:latin typeface="Arial" charset="0"/>
                <a:ea typeface="Arial" charset="0"/>
                <a:cs typeface="Arial" charset="0"/>
              </a:rPr>
              <a:t>Cilioretinal</a:t>
            </a:r>
            <a:r>
              <a:rPr lang="en-US" sz="1000" dirty="0">
                <a:latin typeface="Arial" charset="0"/>
                <a:ea typeface="Arial" charset="0"/>
                <a:cs typeface="Arial" charset="0"/>
              </a:rPr>
              <a:t> arteries arise from the short posterior ciliary arteries of the choroid and contribute to the macular blood supply in approximately 20% of the eyes. The retinal arterial circulation can be obstructed at any point from the ophthalmic artery to the distal arterioles. The location of the obstruction determines the pattern of visual loss.</a:t>
            </a:r>
          </a:p>
          <a:p>
            <a:endParaRPr lang="en-US" sz="1000" dirty="0">
              <a:latin typeface="Arial" charset="0"/>
              <a:ea typeface="Arial" charset="0"/>
              <a:cs typeface="Arial" charset="0"/>
            </a:endParaRPr>
          </a:p>
        </p:txBody>
      </p:sp>
      <p:sp>
        <p:nvSpPr>
          <p:cNvPr id="9" name="TextBox 8"/>
          <p:cNvSpPr txBox="1"/>
          <p:nvPr/>
        </p:nvSpPr>
        <p:spPr>
          <a:xfrm>
            <a:off x="96980" y="3588701"/>
            <a:ext cx="3186545" cy="3170099"/>
          </a:xfrm>
          <a:prstGeom prst="rect">
            <a:avLst/>
          </a:prstGeom>
          <a:noFill/>
        </p:spPr>
        <p:txBody>
          <a:bodyPr wrap="square" rtlCol="0">
            <a:spAutoFit/>
          </a:bodyPr>
          <a:lstStyle/>
          <a:p>
            <a:pPr algn="just"/>
            <a:r>
              <a:rPr lang="en-US" sz="1000" dirty="0">
                <a:latin typeface="Arial" charset="0"/>
                <a:ea typeface="Arial" charset="0"/>
                <a:cs typeface="Arial" charset="0"/>
              </a:rPr>
              <a:t>A 72-year-old black female patient presented with a history of sudden and painless vision loss in the right eye that occurred 4 days ago, while she was undergoing a coronary </a:t>
            </a:r>
            <a:r>
              <a:rPr lang="en-US" sz="1000" dirty="0" smtClean="0">
                <a:latin typeface="Arial" charset="0"/>
                <a:ea typeface="Arial" charset="0"/>
                <a:cs typeface="Arial" charset="0"/>
              </a:rPr>
              <a:t>angioplasty</a:t>
            </a:r>
            <a:r>
              <a:rPr lang="en-US" sz="1000" dirty="0">
                <a:latin typeface="Arial" charset="0"/>
                <a:ea typeface="Arial" charset="0"/>
                <a:cs typeface="Arial" charset="0"/>
              </a:rPr>
              <a:t>. Her chief complain was a central dark persistent </a:t>
            </a:r>
            <a:r>
              <a:rPr lang="en-US" sz="1000" dirty="0" err="1" smtClean="0">
                <a:latin typeface="Arial" charset="0"/>
                <a:ea typeface="Arial" charset="0"/>
                <a:cs typeface="Arial" charset="0"/>
              </a:rPr>
              <a:t>scotomma</a:t>
            </a:r>
            <a:r>
              <a:rPr lang="en-US" sz="1000" dirty="0">
                <a:latin typeface="Arial" charset="0"/>
                <a:ea typeface="Arial" charset="0"/>
                <a:cs typeface="Arial" charset="0"/>
              </a:rPr>
              <a:t>. She had been under treatment for arterial hypertension, hyperlipidemia and unstable angina. O</a:t>
            </a:r>
            <a:r>
              <a:rPr lang="en-US" sz="1000" dirty="0" smtClean="0">
                <a:latin typeface="Arial" charset="0"/>
                <a:ea typeface="Arial" charset="0"/>
                <a:cs typeface="Arial" charset="0"/>
              </a:rPr>
              <a:t>phthalmologic examination shows that her best </a:t>
            </a:r>
            <a:r>
              <a:rPr lang="en-US" sz="1000" dirty="0">
                <a:latin typeface="Arial" charset="0"/>
                <a:ea typeface="Arial" charset="0"/>
                <a:cs typeface="Arial" charset="0"/>
              </a:rPr>
              <a:t>corrected visual acuity was 20/600 on the right </a:t>
            </a:r>
            <a:r>
              <a:rPr lang="en-US" sz="1000" dirty="0" smtClean="0">
                <a:latin typeface="Arial" charset="0"/>
                <a:ea typeface="Arial" charset="0"/>
                <a:cs typeface="Arial" charset="0"/>
              </a:rPr>
              <a:t>eye </a:t>
            </a:r>
            <a:r>
              <a:rPr lang="en-US" sz="1000" dirty="0">
                <a:latin typeface="Arial" charset="0"/>
                <a:ea typeface="Arial" charset="0"/>
                <a:cs typeface="Arial" charset="0"/>
              </a:rPr>
              <a:t>and 20/25 on </a:t>
            </a:r>
            <a:r>
              <a:rPr lang="en-US" sz="1000" dirty="0" smtClean="0">
                <a:latin typeface="Arial" charset="0"/>
                <a:ea typeface="Arial" charset="0"/>
                <a:cs typeface="Arial" charset="0"/>
              </a:rPr>
              <a:t>her </a:t>
            </a:r>
            <a:r>
              <a:rPr lang="en-US" sz="1000" dirty="0">
                <a:latin typeface="Arial" charset="0"/>
                <a:ea typeface="Arial" charset="0"/>
                <a:cs typeface="Arial" charset="0"/>
              </a:rPr>
              <a:t>left eye. Anterior segment </a:t>
            </a:r>
            <a:r>
              <a:rPr lang="en-US" sz="1000" dirty="0" err="1">
                <a:latin typeface="Arial" charset="0"/>
                <a:ea typeface="Arial" charset="0"/>
                <a:cs typeface="Arial" charset="0"/>
              </a:rPr>
              <a:t>biomicroscopy</a:t>
            </a:r>
            <a:r>
              <a:rPr lang="en-US" sz="1000" dirty="0">
                <a:latin typeface="Arial" charset="0"/>
                <a:ea typeface="Arial" charset="0"/>
                <a:cs typeface="Arial" charset="0"/>
              </a:rPr>
              <a:t> was unremarkable. </a:t>
            </a:r>
            <a:r>
              <a:rPr lang="en-US" sz="1000" dirty="0" err="1">
                <a:latin typeface="Arial" charset="0"/>
                <a:ea typeface="Arial" charset="0"/>
                <a:cs typeface="Arial" charset="0"/>
              </a:rPr>
              <a:t>Fundoscopy</a:t>
            </a:r>
            <a:r>
              <a:rPr lang="en-US" sz="1000" dirty="0">
                <a:latin typeface="Arial" charset="0"/>
                <a:ea typeface="Arial" charset="0"/>
                <a:cs typeface="Arial" charset="0"/>
              </a:rPr>
              <a:t> of the right eye revealed moderate hypertensive retinopathy and a very circumscribed pale fovea. There was no cherry-red-spot sign. The spectral domain OCT showed </a:t>
            </a:r>
            <a:r>
              <a:rPr lang="en-US" sz="1000" dirty="0" err="1">
                <a:latin typeface="Arial" charset="0"/>
                <a:ea typeface="Arial" charset="0"/>
                <a:cs typeface="Arial" charset="0"/>
              </a:rPr>
              <a:t>hyperreflective</a:t>
            </a:r>
            <a:r>
              <a:rPr lang="en-US" sz="1000" dirty="0">
                <a:latin typeface="Arial" charset="0"/>
                <a:ea typeface="Arial" charset="0"/>
                <a:cs typeface="Arial" charset="0"/>
              </a:rPr>
              <a:t> bands at the level of the middle retina, sparing its outer layers. Fluorescein angiography could not be performed due to unstable angina. The clinical features were suggestive of an acute macular ischemia compatible with isolated </a:t>
            </a:r>
            <a:r>
              <a:rPr lang="en-US" sz="1000" dirty="0" err="1">
                <a:latin typeface="Arial" charset="0"/>
                <a:ea typeface="Arial" charset="0"/>
                <a:cs typeface="Arial" charset="0"/>
              </a:rPr>
              <a:t>cilioretinal</a:t>
            </a:r>
            <a:r>
              <a:rPr lang="en-US" sz="1000" dirty="0">
                <a:latin typeface="Arial" charset="0"/>
                <a:ea typeface="Arial" charset="0"/>
                <a:cs typeface="Arial" charset="0"/>
              </a:rPr>
              <a:t> occlusion.</a:t>
            </a:r>
          </a:p>
        </p:txBody>
      </p:sp>
      <p:sp>
        <p:nvSpPr>
          <p:cNvPr id="10" name="TextBox 9"/>
          <p:cNvSpPr txBox="1"/>
          <p:nvPr/>
        </p:nvSpPr>
        <p:spPr>
          <a:xfrm>
            <a:off x="8825342" y="1702013"/>
            <a:ext cx="2286000" cy="523220"/>
          </a:xfrm>
          <a:prstGeom prst="rect">
            <a:avLst/>
          </a:prstGeom>
          <a:noFill/>
        </p:spPr>
        <p:txBody>
          <a:bodyPr wrap="square" rtlCol="0">
            <a:spAutoFit/>
          </a:bodyPr>
          <a:lstStyle/>
          <a:p>
            <a:r>
              <a:rPr lang="en-US" sz="1000" dirty="0">
                <a:latin typeface="Arial" charset="0"/>
                <a:ea typeface="Arial" charset="0"/>
                <a:cs typeface="Arial" charset="0"/>
              </a:rPr>
              <a:t>Medical record review.</a:t>
            </a:r>
          </a:p>
          <a:p>
            <a:endParaRPr lang="en-US" dirty="0"/>
          </a:p>
        </p:txBody>
      </p:sp>
      <p:sp>
        <p:nvSpPr>
          <p:cNvPr id="11" name="TextBox 10"/>
          <p:cNvSpPr txBox="1"/>
          <p:nvPr/>
        </p:nvSpPr>
        <p:spPr>
          <a:xfrm>
            <a:off x="8825343" y="2388365"/>
            <a:ext cx="3075709" cy="1754326"/>
          </a:xfrm>
          <a:prstGeom prst="rect">
            <a:avLst/>
          </a:prstGeom>
          <a:noFill/>
        </p:spPr>
        <p:txBody>
          <a:bodyPr wrap="square" rtlCol="0">
            <a:spAutoFit/>
          </a:bodyPr>
          <a:lstStyle/>
          <a:p>
            <a:pPr algn="just"/>
            <a:r>
              <a:rPr lang="en-US" sz="1000" dirty="0">
                <a:latin typeface="Arial" charset="0"/>
                <a:ea typeface="Arial" charset="0"/>
                <a:cs typeface="Arial" charset="0"/>
              </a:rPr>
              <a:t>Diagnostic  may result in complications, such as neurologic events (stroke, transient ischemic attack), arrhythmias and vascular problems. The incidence of systemic cholesterol emboli after a percutaneous transluminal coronary angioplasty was reported to be around 2%. However, ocular complications after these procedures are extremely rare. Once a cholesterol embolism has been established, no effective specific treatment exists.</a:t>
            </a:r>
          </a:p>
          <a:p>
            <a:endParaRPr lang="en-US" dirty="0"/>
          </a:p>
        </p:txBody>
      </p:sp>
      <p:sp>
        <p:nvSpPr>
          <p:cNvPr id="12" name="TextBox 11"/>
          <p:cNvSpPr txBox="1"/>
          <p:nvPr/>
        </p:nvSpPr>
        <p:spPr>
          <a:xfrm>
            <a:off x="8825342" y="4444319"/>
            <a:ext cx="3075710" cy="246221"/>
          </a:xfrm>
          <a:prstGeom prst="rect">
            <a:avLst/>
          </a:prstGeom>
          <a:noFill/>
        </p:spPr>
        <p:txBody>
          <a:bodyPr wrap="square" rtlCol="0">
            <a:spAutoFit/>
          </a:bodyPr>
          <a:lstStyle/>
          <a:p>
            <a:r>
              <a:rPr lang="en-US" sz="1000" dirty="0" err="1" smtClean="0">
                <a:latin typeface="Arial" charset="0"/>
                <a:ea typeface="Arial" charset="0"/>
                <a:cs typeface="Arial" charset="0"/>
              </a:rPr>
              <a:t>Cilioretinal</a:t>
            </a:r>
            <a:r>
              <a:rPr lang="en-US" sz="1000" dirty="0" smtClean="0">
                <a:latin typeface="Arial" charset="0"/>
                <a:ea typeface="Arial" charset="0"/>
                <a:cs typeface="Arial" charset="0"/>
              </a:rPr>
              <a:t> artery occlusion; Coronary </a:t>
            </a:r>
            <a:r>
              <a:rPr lang="en-US" sz="1000" dirty="0" err="1">
                <a:latin typeface="Arial" charset="0"/>
                <a:ea typeface="Arial" charset="0"/>
                <a:cs typeface="Arial" charset="0"/>
              </a:rPr>
              <a:t>angiolplasty</a:t>
            </a:r>
            <a:r>
              <a:rPr lang="en-US" sz="1000" dirty="0" smtClean="0">
                <a:effectLst/>
                <a:latin typeface="Arial" charset="0"/>
                <a:ea typeface="Arial" charset="0"/>
                <a:cs typeface="Arial" charset="0"/>
              </a:rPr>
              <a:t> </a:t>
            </a:r>
            <a:endParaRPr lang="en-US" sz="1000" dirty="0">
              <a:latin typeface="Arial" charset="0"/>
              <a:ea typeface="Arial" charset="0"/>
              <a:cs typeface="Arial"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182" t="4845" r="1455" b="3540"/>
          <a:stretch/>
        </p:blipFill>
        <p:spPr>
          <a:xfrm>
            <a:off x="4045527" y="1468581"/>
            <a:ext cx="3671455" cy="2396837"/>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27" t="7025" r="3273" b="2862"/>
          <a:stretch/>
        </p:blipFill>
        <p:spPr>
          <a:xfrm>
            <a:off x="3990110" y="4128655"/>
            <a:ext cx="3657600" cy="2188791"/>
          </a:xfrm>
          <a:prstGeom prst="rect">
            <a:avLst/>
          </a:prstGeom>
        </p:spPr>
      </p:pic>
      <p:sp>
        <p:nvSpPr>
          <p:cNvPr id="15" name="TextBox 14"/>
          <p:cNvSpPr txBox="1"/>
          <p:nvPr/>
        </p:nvSpPr>
        <p:spPr>
          <a:xfrm>
            <a:off x="3990110" y="6317446"/>
            <a:ext cx="3530042" cy="246221"/>
          </a:xfrm>
          <a:prstGeom prst="rect">
            <a:avLst/>
          </a:prstGeom>
          <a:noFill/>
        </p:spPr>
        <p:txBody>
          <a:bodyPr wrap="square" rtlCol="0">
            <a:spAutoFit/>
          </a:bodyPr>
          <a:lstStyle/>
          <a:p>
            <a:r>
              <a:rPr lang="en-US" sz="1000" dirty="0" err="1" smtClean="0"/>
              <a:t>Figura</a:t>
            </a:r>
            <a:r>
              <a:rPr lang="en-US" sz="1000" dirty="0" smtClean="0"/>
              <a:t> 2: OCT</a:t>
            </a:r>
            <a:endParaRPr lang="en-US" sz="1000" dirty="0"/>
          </a:p>
        </p:txBody>
      </p:sp>
      <p:sp>
        <p:nvSpPr>
          <p:cNvPr id="16" name="TextBox 15"/>
          <p:cNvSpPr txBox="1"/>
          <p:nvPr/>
        </p:nvSpPr>
        <p:spPr>
          <a:xfrm>
            <a:off x="4045527" y="3902839"/>
            <a:ext cx="2425978" cy="246221"/>
          </a:xfrm>
          <a:prstGeom prst="rect">
            <a:avLst/>
          </a:prstGeom>
          <a:noFill/>
        </p:spPr>
        <p:txBody>
          <a:bodyPr wrap="square" rtlCol="0">
            <a:spAutoFit/>
          </a:bodyPr>
          <a:lstStyle/>
          <a:p>
            <a:r>
              <a:rPr lang="en-US" sz="1000" dirty="0" err="1" smtClean="0"/>
              <a:t>Figura</a:t>
            </a:r>
            <a:r>
              <a:rPr lang="en-US" sz="1000" dirty="0" smtClean="0"/>
              <a:t> 1: </a:t>
            </a:r>
            <a:r>
              <a:rPr lang="en-US" sz="1000" dirty="0" err="1" smtClean="0"/>
              <a:t>Retinografia</a:t>
            </a:r>
            <a:r>
              <a:rPr lang="en-US" sz="1000" dirty="0" smtClean="0"/>
              <a:t> </a:t>
            </a:r>
            <a:r>
              <a:rPr lang="en-US" sz="1000" dirty="0" err="1" smtClean="0"/>
              <a:t>colorida</a:t>
            </a:r>
            <a:endParaRPr lang="en-US" sz="1000" dirty="0"/>
          </a:p>
        </p:txBody>
      </p:sp>
      <p:sp>
        <p:nvSpPr>
          <p:cNvPr id="17" name="TextBox 16"/>
          <p:cNvSpPr txBox="1"/>
          <p:nvPr/>
        </p:nvSpPr>
        <p:spPr>
          <a:xfrm>
            <a:off x="13397345" y="-180109"/>
            <a:ext cx="184731" cy="369332"/>
          </a:xfrm>
          <a:prstGeom prst="rect">
            <a:avLst/>
          </a:prstGeom>
          <a:noFill/>
        </p:spPr>
        <p:txBody>
          <a:bodyPr wrap="none" rtlCol="0">
            <a:spAutoFit/>
          </a:bodyPr>
          <a:lstStyle/>
          <a:p>
            <a:endParaRPr lang="en-US" dirty="0"/>
          </a:p>
        </p:txBody>
      </p:sp>
      <p:pic>
        <p:nvPicPr>
          <p:cNvPr id="18" name="Imagem 5"/>
          <p:cNvPicPr>
            <a:picLocks noChangeAspect="1"/>
          </p:cNvPicPr>
          <p:nvPr/>
        </p:nvPicPr>
        <p:blipFill>
          <a:blip r:embed="rId4"/>
          <a:stretch>
            <a:fillRect/>
          </a:stretch>
        </p:blipFill>
        <p:spPr>
          <a:xfrm>
            <a:off x="0" y="0"/>
            <a:ext cx="1482437" cy="1171014"/>
          </a:xfrm>
          <a:prstGeom prst="rect">
            <a:avLst/>
          </a:prstGeom>
        </p:spPr>
      </p:pic>
      <p:sp>
        <p:nvSpPr>
          <p:cNvPr id="20" name="TextBox 19"/>
          <p:cNvSpPr txBox="1"/>
          <p:nvPr/>
        </p:nvSpPr>
        <p:spPr>
          <a:xfrm>
            <a:off x="8825342" y="4791109"/>
            <a:ext cx="3075710" cy="369332"/>
          </a:xfrm>
          <a:prstGeom prst="rect">
            <a:avLst/>
          </a:prstGeom>
          <a:solidFill>
            <a:srgbClr val="970202"/>
          </a:solidFill>
        </p:spPr>
        <p:txBody>
          <a:bodyPr wrap="square" rtlCol="0">
            <a:spAutoFit/>
          </a:bodyPr>
          <a:lstStyle/>
          <a:p>
            <a:pPr algn="ctr"/>
            <a:r>
              <a:rPr lang="en-US" dirty="0" smtClean="0"/>
              <a:t>REFERENCES</a:t>
            </a:r>
            <a:endParaRPr lang="en-US" dirty="0"/>
          </a:p>
        </p:txBody>
      </p:sp>
      <p:sp>
        <p:nvSpPr>
          <p:cNvPr id="22" name="TextBox 21"/>
          <p:cNvSpPr txBox="1"/>
          <p:nvPr/>
        </p:nvSpPr>
        <p:spPr>
          <a:xfrm>
            <a:off x="8839197" y="5261010"/>
            <a:ext cx="3075710" cy="707886"/>
          </a:xfrm>
          <a:prstGeom prst="rect">
            <a:avLst/>
          </a:prstGeom>
          <a:noFill/>
        </p:spPr>
        <p:txBody>
          <a:bodyPr wrap="square" rtlCol="0">
            <a:spAutoFit/>
          </a:bodyPr>
          <a:lstStyle/>
          <a:p>
            <a:r>
              <a:rPr lang="en-US" sz="1000" dirty="0" smtClean="0">
                <a:latin typeface="Arial" charset="0"/>
                <a:ea typeface="Arial" charset="0"/>
                <a:cs typeface="Arial" charset="0"/>
              </a:rPr>
              <a:t>-Central retinal artery occlusion- </a:t>
            </a:r>
            <a:r>
              <a:rPr lang="en-US" sz="1000" dirty="0" err="1" smtClean="0">
                <a:latin typeface="Arial" charset="0"/>
                <a:ea typeface="Arial" charset="0"/>
                <a:cs typeface="Arial" charset="0"/>
              </a:rPr>
              <a:t>Hayreh</a:t>
            </a:r>
            <a:r>
              <a:rPr lang="en-US" sz="1000" dirty="0" smtClean="0">
                <a:latin typeface="Arial" charset="0"/>
                <a:ea typeface="Arial" charset="0"/>
                <a:cs typeface="Arial" charset="0"/>
              </a:rPr>
              <a:t> SS. Indian J. Ophthalmology 2018</a:t>
            </a:r>
          </a:p>
          <a:p>
            <a:r>
              <a:rPr lang="en-US" sz="1000" dirty="0" smtClean="0">
                <a:latin typeface="Arial" charset="0"/>
                <a:ea typeface="Arial" charset="0"/>
                <a:cs typeface="Arial" charset="0"/>
              </a:rPr>
              <a:t>-Willacy Halley. Retinal occlusion. </a:t>
            </a:r>
            <a:r>
              <a:rPr lang="en-US" sz="1000" dirty="0" err="1" smtClean="0">
                <a:latin typeface="Arial" charset="0"/>
                <a:ea typeface="Arial" charset="0"/>
                <a:cs typeface="Arial" charset="0"/>
              </a:rPr>
              <a:t>www.patiente.con.uk</a:t>
            </a:r>
            <a:r>
              <a:rPr lang="en-US" sz="1000" smtClean="0">
                <a:latin typeface="Arial" charset="0"/>
                <a:ea typeface="Arial" charset="0"/>
                <a:cs typeface="Arial" charset="0"/>
              </a:rPr>
              <a:t>/pdf/1992.pdf</a:t>
            </a:r>
            <a:endParaRPr lang="en-US" sz="1000" dirty="0">
              <a:latin typeface="Arial" charset="0"/>
              <a:ea typeface="Arial" charset="0"/>
              <a:cs typeface="Arial" charset="0"/>
            </a:endParaRPr>
          </a:p>
        </p:txBody>
      </p:sp>
    </p:spTree>
    <p:extLst>
      <p:ext uri="{BB962C8B-B14F-4D97-AF65-F5344CB8AC3E}">
        <p14:creationId xmlns:p14="http://schemas.microsoft.com/office/powerpoint/2010/main" val="33353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402</Words>
  <Application>Microsoft Macintosh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2020-01-27T01:20:02Z</dcterms:created>
  <dcterms:modified xsi:type="dcterms:W3CDTF">2020-01-27T11:46:10Z</dcterms:modified>
</cp:coreProperties>
</file>