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74" y="16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905489" y="15034830"/>
            <a:ext cx="24588310" cy="10368153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2401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271" y="27418005"/>
            <a:ext cx="18074753" cy="781047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673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 algn="ctr">
              <a:buNone/>
              <a:defRPr sz="6732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64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1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94970" y="5904087"/>
            <a:ext cx="3734443" cy="313924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0589" y="5904087"/>
            <a:ext cx="16710486" cy="3139246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82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77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920314" y="15034830"/>
            <a:ext cx="24591060" cy="10368153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2401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271" y="27417507"/>
            <a:ext cx="18074753" cy="7969138"/>
          </a:xfrm>
        </p:spPr>
        <p:txBody>
          <a:bodyPr anchor="t" anchorCtr="1">
            <a:normAutofit/>
          </a:bodyPr>
          <a:lstStyle>
            <a:lvl1pPr marL="0" indent="0">
              <a:buNone/>
              <a:defRPr sz="6732">
                <a:solidFill>
                  <a:schemeClr val="tx1"/>
                </a:solidFill>
              </a:defRPr>
            </a:lvl1pPr>
            <a:lvl2pPr marL="1619951" indent="0">
              <a:buNone/>
              <a:defRPr sz="6732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090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5487" y="16617845"/>
            <a:ext cx="11650219" cy="1954033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43580" y="16617845"/>
            <a:ext cx="11659052" cy="1954033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485" y="14573031"/>
            <a:ext cx="11650223" cy="443525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732" b="0" cap="all" spc="354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619951" indent="0">
              <a:buNone/>
              <a:defRPr sz="6732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485" y="19800292"/>
            <a:ext cx="11650223" cy="1635788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843580" y="19800292"/>
            <a:ext cx="11659052" cy="1635788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843580" y="14573031"/>
            <a:ext cx="11659052" cy="443525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6732" b="0" cap="all" spc="354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619951" indent="0">
              <a:buNone/>
              <a:defRPr sz="6732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97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65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6199644" cy="43200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270158" y="14134568"/>
            <a:ext cx="11659329" cy="719063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7441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0607" y="5068875"/>
            <a:ext cx="12797719" cy="33062888"/>
          </a:xfrm>
        </p:spPr>
        <p:txBody>
          <a:bodyPr>
            <a:normAutofit/>
          </a:bodyPr>
          <a:lstStyle>
            <a:lvl1pPr>
              <a:defRPr sz="6732">
                <a:solidFill>
                  <a:schemeClr val="tx1"/>
                </a:solidFill>
              </a:defRPr>
            </a:lvl1pPr>
            <a:lvl2pPr>
              <a:defRPr sz="5669">
                <a:solidFill>
                  <a:schemeClr val="tx1"/>
                </a:solidFill>
              </a:defRPr>
            </a:lvl2pPr>
            <a:lvl3pPr>
              <a:defRPr sz="5669">
                <a:solidFill>
                  <a:schemeClr val="tx1"/>
                </a:solidFill>
              </a:defRPr>
            </a:lvl3pPr>
            <a:lvl4pPr>
              <a:defRPr sz="5669">
                <a:solidFill>
                  <a:schemeClr val="tx1"/>
                </a:solidFill>
              </a:defRPr>
            </a:lvl4pPr>
            <a:lvl5pPr>
              <a:defRPr sz="5669">
                <a:solidFill>
                  <a:schemeClr val="tx1"/>
                </a:solidFill>
              </a:defRPr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57683" y="22362019"/>
            <a:ext cx="10084278" cy="13820903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270157" y="39283780"/>
            <a:ext cx="13486941" cy="2016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87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" y="0"/>
            <a:ext cx="16199640" cy="43200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267950" y="14134559"/>
            <a:ext cx="11663744" cy="720010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7441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99646" y="-265654"/>
            <a:ext cx="16215847" cy="4320063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11338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57683" y="22362028"/>
            <a:ext cx="10084278" cy="138209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67950" y="39283780"/>
            <a:ext cx="13478104" cy="2016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16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690587" y="6076890"/>
            <a:ext cx="21038827" cy="748811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0587" y="16617855"/>
            <a:ext cx="21038827" cy="195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4765" y="39300209"/>
            <a:ext cx="7317867" cy="2040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FE5ADF6-FBBF-4F5B-89AE-03991E67216C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485" y="39283780"/>
            <a:ext cx="16145305" cy="201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196605" y="39168578"/>
            <a:ext cx="1295972" cy="2304034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3898" spc="0" baseline="0">
                <a:solidFill>
                  <a:srgbClr val="FFFFFF"/>
                </a:solidFill>
              </a:defRPr>
            </a:lvl1pPr>
          </a:lstStyle>
          <a:p>
            <a:fld id="{8AA20728-0F47-4ABE-B85B-6126EF982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91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239902" rtl="0" eaLnBrk="1" latinLnBrk="0" hangingPunct="1">
        <a:lnSpc>
          <a:spcPct val="90000"/>
        </a:lnSpc>
        <a:spcBef>
          <a:spcPct val="0"/>
        </a:spcBef>
        <a:buNone/>
        <a:defRPr sz="9212" kern="1200" cap="all" spc="709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637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619951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429927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3239902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4049878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4657359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5264841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5872323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479804" indent="-809976" algn="l" defTabSz="3239902" rtl="0" eaLnBrk="1" latinLnBrk="0" hangingPunct="1">
        <a:lnSpc>
          <a:spcPct val="100000"/>
        </a:lnSpc>
        <a:spcBef>
          <a:spcPts val="3543"/>
        </a:spcBef>
        <a:buClr>
          <a:schemeClr val="accent2"/>
        </a:buClr>
        <a:buFont typeface="Arial" panose="020B0604020202020204" pitchFamily="34" charset="0"/>
        <a:buChar char="•"/>
        <a:defRPr sz="566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83248" y="6450318"/>
            <a:ext cx="1296488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29757" y="7327149"/>
            <a:ext cx="15536710" cy="1837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/>
              <a:t>A </a:t>
            </a:r>
            <a:r>
              <a:rPr lang="pt-BR" sz="4400" dirty="0" err="1"/>
              <a:t>ceratoconjuntivite</a:t>
            </a:r>
            <a:r>
              <a:rPr lang="pt-BR" sz="4400" dirty="0"/>
              <a:t> seca (CCS) é uma inflamação crônica da córnea e conjuntiva, comumente diagnosticada em seres humanos e cães, resultante da alteração quantitativa e/ou qualitativa do filme lacrimal, diminuindo ou cessando a função protetora da lágrima, culminando em sinais clínicos específicos. A dimensão ou análise fractal vem sendo utilizado em diversas áreas da medicina para avaliar alterações em imagens (histológicas, </a:t>
            </a:r>
            <a:r>
              <a:rPr lang="pt-BR" sz="4400" dirty="0" err="1"/>
              <a:t>raio-x</a:t>
            </a:r>
            <a:r>
              <a:rPr lang="pt-BR" sz="4400" dirty="0"/>
              <a:t>, fotografia, tomografia) de forma quantitativa. A técnica consiste em mensurar estruturas geométricas e irregulares, por meio de uma fórmula matemática, através de um software. O método mais utilizado é o de box-</a:t>
            </a:r>
            <a:r>
              <a:rPr lang="pt-BR" sz="4400" dirty="0" err="1"/>
              <a:t>couting</a:t>
            </a:r>
            <a:r>
              <a:rPr lang="pt-BR" sz="4400" dirty="0"/>
              <a:t>, em que o cálculo se baseia na quebra da imagem em quadrados menores (r) e quantos quadrados são necessários para cobrir a imagem (</a:t>
            </a:r>
            <a:r>
              <a:rPr lang="pt-BR" sz="4400" dirty="0" err="1"/>
              <a:t>Nr</a:t>
            </a:r>
            <a:r>
              <a:rPr lang="pt-BR" sz="4400" dirty="0"/>
              <a:t>) (Figura 1). O objetivo do estudo foi avaliar e comparar, pelo método de análise fractal, a alteração estrutural da conjuntiva palpebral provocada pela CCS em cães antes e após o tratamento convencional com imunossupressor tópico </a:t>
            </a:r>
            <a:r>
              <a:rPr lang="pt-BR" sz="4400" dirty="0" err="1"/>
              <a:t>Tacrolimus</a:t>
            </a:r>
            <a:r>
              <a:rPr lang="pt-BR" sz="4400" dirty="0"/>
              <a:t> 0,03% colírio associado à lubrificante ocular e cães com olhos sadios. </a:t>
            </a:r>
            <a:endParaRPr lang="pt-BR" sz="4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83246" y="25679184"/>
            <a:ext cx="1296488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783245" y="37916889"/>
            <a:ext cx="1296488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8265597" y="36126134"/>
            <a:ext cx="12964885" cy="83099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7616980" y="21848528"/>
            <a:ext cx="136135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. lâmina do grupo controle, A – biopsia conjuntival HE (hematoxilina eosina)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obj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40x, B – após o contraste de cor, C – após a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binarização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e D – regressão Log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29757" y="26529840"/>
            <a:ext cx="1563997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800" dirty="0"/>
              <a:t>Foram avaliadas 90 lâminas de biopsia conjuntival de três grupos, com 15 animais cada: grupo A (30 lâminas da conjuntiva palpebral de cães no momento do diagnóstico de CCS bilateral, grupo B (30 lâminas dos mesmos cães do grupo A após 6 meses de tratamento convencional para CCS – </a:t>
            </a:r>
            <a:r>
              <a:rPr lang="pt-BR" sz="4800" dirty="0" err="1"/>
              <a:t>Tacrolimus</a:t>
            </a:r>
            <a:r>
              <a:rPr lang="pt-BR" sz="4800" dirty="0"/>
              <a:t> 0,03% colírio e lubrificante ocular </a:t>
            </a:r>
            <a:r>
              <a:rPr lang="pt-BR" sz="4800" dirty="0" err="1"/>
              <a:t>Systane</a:t>
            </a:r>
            <a:r>
              <a:rPr lang="pt-BR" sz="4800" baseline="30000" dirty="0"/>
              <a:t>®</a:t>
            </a:r>
            <a:r>
              <a:rPr lang="pt-BR" sz="4800" dirty="0"/>
              <a:t>) e grupo C (controle – 30 lâminas de 15 cães com olhos sadios), as lâminas foram fotografadas no microscópio </a:t>
            </a:r>
            <a:r>
              <a:rPr lang="pt-BR" sz="4800" dirty="0" err="1"/>
              <a:t>Leica</a:t>
            </a:r>
            <a:r>
              <a:rPr lang="pt-BR" sz="4800" dirty="0"/>
              <a:t> objetiva de 40x, e com o software </a:t>
            </a:r>
            <a:r>
              <a:rPr lang="pt-BR" sz="4800" dirty="0" err="1"/>
              <a:t>Image</a:t>
            </a:r>
            <a:r>
              <a:rPr lang="pt-BR" sz="4800" dirty="0"/>
              <a:t> J as mesmas foram </a:t>
            </a:r>
            <a:r>
              <a:rPr lang="pt-BR" sz="4800" dirty="0" err="1"/>
              <a:t>binarizadas</a:t>
            </a:r>
            <a:r>
              <a:rPr lang="pt-BR" sz="4800" dirty="0"/>
              <a:t> e realizado o cálculo da dimensão fractal.</a:t>
            </a:r>
            <a:endParaRPr lang="pt-BR" sz="4800" b="1" dirty="0"/>
          </a:p>
        </p:txBody>
      </p:sp>
      <p:sp>
        <p:nvSpPr>
          <p:cNvPr id="27" name="Retângulo 26"/>
          <p:cNvSpPr/>
          <p:nvPr/>
        </p:nvSpPr>
        <p:spPr>
          <a:xfrm>
            <a:off x="17133270" y="6505431"/>
            <a:ext cx="143262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/>
              <a:t>demonstrando que o grupo após o tratamento convencional apresentou valores de dimensão fractal mais próximos do grupo controle (olhos sadios), os valores menores do grupo A (momento do diagnóstico) são justificados pelo edema e frouxidão do tecido (Figura 2) provocados pela inflamação da </a:t>
            </a:r>
            <a:r>
              <a:rPr lang="pt-BR" sz="4400" dirty="0" err="1"/>
              <a:t>oftalmopatia</a:t>
            </a:r>
            <a:r>
              <a:rPr lang="pt-BR" sz="4400" dirty="0"/>
              <a:t>.</a:t>
            </a:r>
            <a:endParaRPr lang="pt-BR" sz="4400" b="1" dirty="0"/>
          </a:p>
        </p:txBody>
      </p:sp>
      <p:sp>
        <p:nvSpPr>
          <p:cNvPr id="34" name="Retângulo 33"/>
          <p:cNvSpPr/>
          <p:nvPr/>
        </p:nvSpPr>
        <p:spPr>
          <a:xfrm>
            <a:off x="17616980" y="37426323"/>
            <a:ext cx="14326225" cy="505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/>
              <a:t>O método de análise fractal demonstrou uma boa diferenciação quantitativa, sendo uma boa opção de comparação pós intervenção, adjuvante a métodos qualitativos, principalmente em pesquisas.</a:t>
            </a:r>
          </a:p>
          <a:p>
            <a:pPr algn="just">
              <a:lnSpc>
                <a:spcPct val="150000"/>
              </a:lnSpc>
            </a:pPr>
            <a:endParaRPr lang="pt-BR" sz="4400" b="1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56EECD8-6A3F-4159-9273-DD941AE05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" y="789565"/>
            <a:ext cx="4622857" cy="1779800"/>
          </a:xfrm>
          <a:prstGeom prst="rect">
            <a:avLst/>
          </a:prstGeom>
        </p:spPr>
      </p:pic>
      <p:pic>
        <p:nvPicPr>
          <p:cNvPr id="20" name="Imagem 30">
            <a:extLst>
              <a:ext uri="{FF2B5EF4-FFF2-40B4-BE49-F238E27FC236}">
                <a16:creationId xmlns:a16="http://schemas.microsoft.com/office/drawing/2014/main" id="{F8CA4DD7-192A-4B11-B10D-7AD69C5A8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6838" y="939690"/>
            <a:ext cx="436245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C89BE37A-BCB8-4901-81C4-196469D6E54E}"/>
              </a:ext>
            </a:extLst>
          </p:cNvPr>
          <p:cNvSpPr txBox="1"/>
          <p:nvPr/>
        </p:nvSpPr>
        <p:spPr>
          <a:xfrm>
            <a:off x="4887269" y="937002"/>
            <a:ext cx="22964928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A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nálise fractal da conjuntiva palpebral de cães com ceratoconjuntivite seca antes e após o tratamento com tacrolimus 0,03% tópico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56E0CB5-ECBC-4E7F-9A6B-DBA96101D31F}"/>
              </a:ext>
            </a:extLst>
          </p:cNvPr>
          <p:cNvSpPr/>
          <p:nvPr/>
        </p:nvSpPr>
        <p:spPr>
          <a:xfrm>
            <a:off x="4435844" y="2749999"/>
            <a:ext cx="23527600" cy="1462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Luís Felipe da Costa Zulim</a:t>
            </a:r>
            <a:r>
              <a:rPr lang="pt-BR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Danielle Alves Silva</a:t>
            </a:r>
            <a:r>
              <a:rPr lang="pt-BR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Felipe Franco Nascimento</a:t>
            </a:r>
            <a:r>
              <a:rPr lang="pt-BR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Gisele </a:t>
            </a:r>
            <a:r>
              <a:rPr lang="pt-BR" sz="40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Alborgueti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Nai</a:t>
            </a:r>
            <a:r>
              <a:rPr lang="pt-BR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Francis Lopes Pacagnelli</a:t>
            </a:r>
            <a:r>
              <a:rPr lang="pt-BR" sz="4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Silvia Franco Andrade</a:t>
            </a:r>
            <a:r>
              <a:rPr lang="pt-BR" sz="36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7E65A4B-194A-4C93-8BD8-D36A90620E30}"/>
              </a:ext>
            </a:extLst>
          </p:cNvPr>
          <p:cNvSpPr/>
          <p:nvPr/>
        </p:nvSpPr>
        <p:spPr>
          <a:xfrm>
            <a:off x="2391200" y="4302643"/>
            <a:ext cx="29068295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pt-BR" sz="3600" i="1" dirty="0"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Programa de Pós Graduação em Ciência Animal, Universidade do Oeste Paulista (UNOESTE), Presidente Prudente, SP, Brasil</a:t>
            </a:r>
            <a:endParaRPr lang="pt-BR" sz="3600" dirty="0">
              <a:latin typeface="Bahnschrif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t-BR" sz="3600" i="1" dirty="0"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Departamento de Oftalmologia do Hospital Veterinário da UNOESTE, Presidente Prudente, SP, Brasil. E-mail: silviafranco@unoeste.br</a:t>
            </a:r>
            <a:endParaRPr lang="pt-BR" sz="3600" dirty="0">
              <a:effectLst/>
              <a:latin typeface="Bahnschrif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Users\izaura 2\Desktop\GRUPO C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3" t="8705" r="13677" b="11057"/>
          <a:stretch/>
        </p:blipFill>
        <p:spPr bwMode="auto">
          <a:xfrm>
            <a:off x="18880531" y="12691740"/>
            <a:ext cx="11998854" cy="891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17616980" y="33004296"/>
            <a:ext cx="136135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Figura 2. 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A – grupo A (momento do diagnóstico) e após o contraste de cor, B – após a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binarização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, C – grupo B (6 meses após o tratamento) e após o contraste de cor e D – após a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binarização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729757" y="39073626"/>
            <a:ext cx="154698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400" dirty="0"/>
              <a:t>A média e desvio padrão da dimensão fractal (DF) do grupo A foi de 1,65± 0,06 , do grupo B foi de 1,70± 0,06 , e do grupo controle foi de 1,78±0,02.</a:t>
            </a:r>
            <a:endParaRPr lang="pt-BR" sz="4400" b="1" dirty="0"/>
          </a:p>
        </p:txBody>
      </p:sp>
      <p:pic>
        <p:nvPicPr>
          <p:cNvPr id="1029" name="Picture 5" descr="C:\Users\izaura 2\Desktop\A E B 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t="8302" r="2488" b="2754"/>
          <a:stretch/>
        </p:blipFill>
        <p:spPr bwMode="auto">
          <a:xfrm>
            <a:off x="19054266" y="23966053"/>
            <a:ext cx="11825119" cy="87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1464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899</TotalTime>
  <Words>601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Gill Sans MT</vt:lpstr>
      <vt:lpstr>Parcel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</dc:creator>
  <cp:lastModifiedBy>silviavet@terra.com.br</cp:lastModifiedBy>
  <cp:revision>31</cp:revision>
  <dcterms:created xsi:type="dcterms:W3CDTF">2019-01-10T13:22:36Z</dcterms:created>
  <dcterms:modified xsi:type="dcterms:W3CDTF">2020-02-07T23:12:16Z</dcterms:modified>
</cp:coreProperties>
</file>