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sldIdLst>
    <p:sldId id="256" r:id="rId2"/>
    <p:sldId id="258" r:id="rId3"/>
    <p:sldId id="284" r:id="rId4"/>
    <p:sldId id="285" r:id="rId5"/>
    <p:sldId id="257" r:id="rId6"/>
    <p:sldId id="288" r:id="rId7"/>
    <p:sldId id="289" r:id="rId8"/>
    <p:sldId id="290" r:id="rId9"/>
    <p:sldId id="291" r:id="rId10"/>
    <p:sldId id="292" r:id="rId11"/>
    <p:sldId id="293" r:id="rId12"/>
    <p:sldId id="295" r:id="rId13"/>
    <p:sldId id="294" r:id="rId14"/>
    <p:sldId id="296" r:id="rId15"/>
    <p:sldId id="297" r:id="rId16"/>
    <p:sldId id="298" r:id="rId17"/>
    <p:sldId id="299" r:id="rId18"/>
    <p:sldId id="303" r:id="rId19"/>
    <p:sldId id="304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24/01/20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24/01/20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 smtClean="0"/>
              <a:t>Vicente Hidalgo Fernandes</a:t>
            </a:r>
          </a:p>
          <a:p>
            <a:endParaRPr lang="en-US" sz="2000" b="1" dirty="0"/>
          </a:p>
          <a:p>
            <a:r>
              <a:rPr lang="en-US" sz="2000" b="1" dirty="0" smtClean="0"/>
              <a:t>Retina </a:t>
            </a:r>
            <a:r>
              <a:rPr lang="en-US" sz="2000" b="1" dirty="0"/>
              <a:t>Service </a:t>
            </a:r>
            <a:r>
              <a:rPr lang="mr-IN" sz="2000" b="1" dirty="0" smtClean="0"/>
              <a:t>–</a:t>
            </a:r>
            <a:r>
              <a:rPr lang="en-US" sz="2000" b="1" dirty="0"/>
              <a:t>Department of </a:t>
            </a:r>
            <a:r>
              <a:rPr lang="en-US" sz="2000" b="1" dirty="0" smtClean="0"/>
              <a:t>Ophthalmology</a:t>
            </a:r>
          </a:p>
          <a:p>
            <a:r>
              <a:rPr lang="en-US" sz="2000" b="1" dirty="0" smtClean="0"/>
              <a:t>HC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FCM - UNICAMP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Multifocal </a:t>
            </a:r>
            <a:r>
              <a:rPr lang="en-US" sz="4400" dirty="0" err="1" smtClean="0"/>
              <a:t>coroidopathy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dirty="0" smtClean="0"/>
              <a:t>an unusual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1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smtClean="0"/>
              <a:t>Fluorescein </a:t>
            </a:r>
            <a:r>
              <a:rPr lang="en-US" sz="2400" dirty="0"/>
              <a:t>Angiography</a:t>
            </a:r>
          </a:p>
        </p:txBody>
      </p:sp>
      <p:pic>
        <p:nvPicPr>
          <p:cNvPr id="13" name="Picture 12" descr="Izidoro_Gerson Miguel_19480820_20190509_SP_OS_0.43.5_(10030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0" y="1924034"/>
            <a:ext cx="3161890" cy="3060662"/>
          </a:xfrm>
          <a:prstGeom prst="rect">
            <a:avLst/>
          </a:prstGeom>
        </p:spPr>
      </p:pic>
      <p:pic>
        <p:nvPicPr>
          <p:cNvPr id="12" name="Picture 11" descr="Izidoro_Gerson Miguel_19480820_20190509_SP_OS_0.21.8_(100299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520"/>
            <a:ext cx="3167586" cy="3066176"/>
          </a:xfrm>
          <a:prstGeom prst="rect">
            <a:avLst/>
          </a:prstGeom>
        </p:spPr>
      </p:pic>
      <p:pic>
        <p:nvPicPr>
          <p:cNvPr id="14" name="Picture 13" descr="Izidoro_Gerson Miguel_19480820_20190509_SP_OS_1.44.5_(100309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86" y="1918520"/>
            <a:ext cx="3152472" cy="30515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918520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64543" y="1966123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10515" y="1886726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21771" y="4755732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64543" y="4755732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10515" y="4755732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7" y="5370286"/>
            <a:ext cx="870857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21 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25686" y="5370286"/>
            <a:ext cx="870857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43 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60772" y="5370286"/>
            <a:ext cx="870857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1:44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smtClean="0"/>
              <a:t>Fluorescein </a:t>
            </a:r>
            <a:r>
              <a:rPr lang="en-US" sz="2400" dirty="0"/>
              <a:t>Angiography</a:t>
            </a:r>
          </a:p>
        </p:txBody>
      </p:sp>
      <p:pic>
        <p:nvPicPr>
          <p:cNvPr id="6" name="Picture 5" descr="Izidoro_Gerson Miguel_19480820_20190509_SP_OD_3.05.7_(100315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810422"/>
            <a:ext cx="3476346" cy="3365051"/>
          </a:xfrm>
          <a:prstGeom prst="rect">
            <a:avLst/>
          </a:prstGeom>
        </p:spPr>
      </p:pic>
      <p:pic>
        <p:nvPicPr>
          <p:cNvPr id="7" name="Picture 6" descr="Izidoro_Gerson Miguel_19480820_20190509_SP_OD_3.22.2_(100317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10" y="1810422"/>
            <a:ext cx="3535425" cy="34222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677" y="1810422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15910" y="1809709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0677" y="4945055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15910" y="4947258"/>
            <a:ext cx="870857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27201" y="5370286"/>
            <a:ext cx="870857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1:12 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42744" y="5395685"/>
            <a:ext cx="870857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1:35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err="1" smtClean="0"/>
              <a:t>Indocyanine</a:t>
            </a:r>
            <a:r>
              <a:rPr lang="en-US" sz="2400" dirty="0" smtClean="0"/>
              <a:t> </a:t>
            </a:r>
            <a:r>
              <a:rPr lang="en-US" sz="2400" dirty="0"/>
              <a:t>green angiography</a:t>
            </a:r>
          </a:p>
        </p:txBody>
      </p:sp>
      <p:pic>
        <p:nvPicPr>
          <p:cNvPr id="6" name="Picture 5" descr="Izidoro_Gerson Miguel_19480820_20190509_SP_OS_0.16.9_(100345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5" y="1488714"/>
            <a:ext cx="4127699" cy="3995550"/>
          </a:xfrm>
          <a:prstGeom prst="rect">
            <a:avLst/>
          </a:prstGeom>
        </p:spPr>
      </p:pic>
      <p:pic>
        <p:nvPicPr>
          <p:cNvPr id="7" name="Picture 6" descr="Izidoro_Gerson Miguel_19480820_20190509_SP_OS_0.25.5_(100347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10" y="1470571"/>
            <a:ext cx="4127699" cy="3995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171" y="1488714"/>
            <a:ext cx="1077686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0142" y="1470571"/>
            <a:ext cx="1077686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4171" y="5178038"/>
            <a:ext cx="1077686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22798" y="5198036"/>
            <a:ext cx="1077686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27201" y="5606645"/>
            <a:ext cx="870857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16 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8315" y="5586506"/>
            <a:ext cx="870857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9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err="1" smtClean="0"/>
              <a:t>Indocyanine</a:t>
            </a:r>
            <a:r>
              <a:rPr lang="en-US" sz="2400" dirty="0" smtClean="0"/>
              <a:t> </a:t>
            </a:r>
            <a:r>
              <a:rPr lang="en-US" sz="2400" dirty="0"/>
              <a:t>green angiography</a:t>
            </a:r>
          </a:p>
        </p:txBody>
      </p:sp>
      <p:pic>
        <p:nvPicPr>
          <p:cNvPr id="5" name="Picture 4" descr="Izidoro_Gerson Miguel_19480820_20190509_SP_OD_1.06.0_(10035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6" y="1382415"/>
            <a:ext cx="4201786" cy="4067266"/>
          </a:xfrm>
          <a:prstGeom prst="rect">
            <a:avLst/>
          </a:prstGeom>
        </p:spPr>
      </p:pic>
      <p:pic>
        <p:nvPicPr>
          <p:cNvPr id="8" name="Picture 7" descr="Izidoro_Gerson Miguel_19480820_20190509_SP_OD_1.58.5_(100359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53" y="1382415"/>
            <a:ext cx="4201786" cy="40672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2796" y="1382415"/>
            <a:ext cx="1026061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54582" y="1459194"/>
            <a:ext cx="1026061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5796" y="5143455"/>
            <a:ext cx="1026061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54582" y="5145874"/>
            <a:ext cx="1026061" cy="30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27201" y="5624787"/>
            <a:ext cx="870857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1:06 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15315" y="5624787"/>
            <a:ext cx="870857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1:58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1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smtClean="0"/>
              <a:t>optical </a:t>
            </a:r>
            <a:r>
              <a:rPr lang="en-US" sz="2400" dirty="0"/>
              <a:t>coherence tomography</a:t>
            </a:r>
          </a:p>
        </p:txBody>
      </p:sp>
      <p:pic>
        <p:nvPicPr>
          <p:cNvPr id="5" name="Picture 4" descr="Captura de Tela 2019-12-02 às 17.57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13"/>
            <a:ext cx="9144000" cy="2959825"/>
          </a:xfrm>
          <a:prstGeom prst="rect">
            <a:avLst/>
          </a:prstGeom>
        </p:spPr>
      </p:pic>
      <p:pic>
        <p:nvPicPr>
          <p:cNvPr id="8" name="Picture 7" descr="Captura de Tela 2019-12-02 às 17.56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0179"/>
            <a:ext cx="9144000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smtClean="0"/>
              <a:t>optical </a:t>
            </a:r>
            <a:r>
              <a:rPr lang="en-US" sz="2400" dirty="0"/>
              <a:t>coherence tomography</a:t>
            </a:r>
          </a:p>
        </p:txBody>
      </p:sp>
      <p:pic>
        <p:nvPicPr>
          <p:cNvPr id="3" name="Picture 2" descr="200848_20191202_104827_B-scan_R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86"/>
            <a:ext cx="6659063" cy="4454244"/>
          </a:xfrm>
          <a:prstGeom prst="rect">
            <a:avLst/>
          </a:prstGeom>
        </p:spPr>
      </p:pic>
      <p:pic>
        <p:nvPicPr>
          <p:cNvPr id="4" name="Picture 3" descr="200848_20191202_104827_THICKNESS_R_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34" y="4965436"/>
            <a:ext cx="3840466" cy="18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6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smtClean="0"/>
              <a:t>optical </a:t>
            </a:r>
            <a:r>
              <a:rPr lang="en-US" sz="2400" dirty="0"/>
              <a:t>coherence tomography</a:t>
            </a:r>
          </a:p>
        </p:txBody>
      </p:sp>
      <p:pic>
        <p:nvPicPr>
          <p:cNvPr id="3" name="Picture 2" descr="200848_20191202_104749_B-scan_L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130"/>
            <a:ext cx="6564101" cy="4390724"/>
          </a:xfrm>
          <a:prstGeom prst="rect">
            <a:avLst/>
          </a:prstGeom>
        </p:spPr>
      </p:pic>
      <p:pic>
        <p:nvPicPr>
          <p:cNvPr id="4" name="Picture 3" descr="200848_20191202_104749_THICKNESS_L_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91" y="4790226"/>
            <a:ext cx="4196009" cy="20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6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smtClean="0"/>
              <a:t>optical </a:t>
            </a:r>
            <a:r>
              <a:rPr lang="en-US" sz="2400" dirty="0"/>
              <a:t>coherence tomography</a:t>
            </a:r>
          </a:p>
        </p:txBody>
      </p:sp>
      <p:pic>
        <p:nvPicPr>
          <p:cNvPr id="3" name="Picture 2" descr="Captura de Tela 2019-12-02 às 18.0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" y="1164160"/>
            <a:ext cx="5731029" cy="2796060"/>
          </a:xfrm>
          <a:prstGeom prst="rect">
            <a:avLst/>
          </a:prstGeom>
        </p:spPr>
      </p:pic>
      <p:pic>
        <p:nvPicPr>
          <p:cNvPr id="4" name="Picture 3" descr="Captura de Tela 2019-12-02 às 18.0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10" y="3974689"/>
            <a:ext cx="5975247" cy="291521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8483" y="3991474"/>
            <a:ext cx="81924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77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err="1" smtClean="0"/>
              <a:t>oCT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angiography </a:t>
            </a:r>
            <a:r>
              <a:rPr lang="mr-IN" sz="2400" dirty="0" smtClean="0"/>
              <a:t>–</a:t>
            </a:r>
            <a:r>
              <a:rPr lang="en-US" sz="2400" dirty="0" smtClean="0"/>
              <a:t> Right Eye</a:t>
            </a:r>
            <a:endParaRPr lang="en-US" sz="2400" dirty="0"/>
          </a:p>
        </p:txBody>
      </p:sp>
      <p:pic>
        <p:nvPicPr>
          <p:cNvPr id="8" name="Picture 7" descr="Captura de Tela 2020-01-24 às 16.30.47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852"/>
            <a:ext cx="9144000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0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 err="1" smtClean="0"/>
              <a:t>oCT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angiography </a:t>
            </a:r>
            <a:r>
              <a:rPr lang="mr-IN" sz="2400" dirty="0" smtClean="0"/>
              <a:t>–</a:t>
            </a:r>
            <a:r>
              <a:rPr lang="en-US" sz="2400" dirty="0" smtClean="0"/>
              <a:t> left eye</a:t>
            </a:r>
            <a:endParaRPr lang="en-US" sz="2400" dirty="0"/>
          </a:p>
        </p:txBody>
      </p:sp>
      <p:pic>
        <p:nvPicPr>
          <p:cNvPr id="3" name="Picture 2" descr="Captura de Tela 2020-01-24 às 16.31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695"/>
            <a:ext cx="9144000" cy="5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5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8164"/>
            <a:ext cx="7924800" cy="733873"/>
          </a:xfrm>
        </p:spPr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April  2019	</a:t>
            </a:r>
          </a:p>
          <a:p>
            <a:pPr lvl="1"/>
            <a:r>
              <a:rPr lang="en-US" sz="2200" dirty="0"/>
              <a:t>Initial </a:t>
            </a:r>
            <a:r>
              <a:rPr lang="en-US" sz="2200" dirty="0" smtClean="0"/>
              <a:t>Presentation</a:t>
            </a:r>
          </a:p>
          <a:p>
            <a:pPr lvl="2"/>
            <a:r>
              <a:rPr lang="en-US" sz="2200" dirty="0" smtClean="0"/>
              <a:t>Male, 70y</a:t>
            </a:r>
          </a:p>
          <a:p>
            <a:pPr lvl="2"/>
            <a:r>
              <a:rPr lang="en-US" sz="2200" dirty="0"/>
              <a:t>Chronic and progressive visual acuity reduction in both eyes, with recent </a:t>
            </a:r>
            <a:r>
              <a:rPr lang="en-US" sz="2200" dirty="0" smtClean="0"/>
              <a:t>worsening</a:t>
            </a:r>
          </a:p>
          <a:p>
            <a:pPr lvl="2"/>
            <a:r>
              <a:rPr lang="en-US" sz="2200" dirty="0"/>
              <a:t>No previous eye surgery or trauma</a:t>
            </a:r>
            <a:endParaRPr lang="en-US" sz="2200" dirty="0" smtClean="0"/>
          </a:p>
          <a:p>
            <a:pPr lvl="2"/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  <a:p>
            <a:pPr lvl="1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13072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Multifocal c</a:t>
            </a:r>
            <a:r>
              <a:rPr lang="en-US" sz="2200" dirty="0" smtClean="0"/>
              <a:t>entral serous </a:t>
            </a:r>
            <a:r>
              <a:rPr lang="en-US" sz="2200" dirty="0" err="1"/>
              <a:t>c</a:t>
            </a:r>
            <a:r>
              <a:rPr lang="en-US" sz="2200" dirty="0" err="1" smtClean="0"/>
              <a:t>horioretinopathy</a:t>
            </a:r>
            <a:r>
              <a:rPr lang="en-US" sz="2200" dirty="0" smtClean="0"/>
              <a:t>?</a:t>
            </a:r>
            <a:endParaRPr lang="en-US" sz="2200" dirty="0"/>
          </a:p>
          <a:p>
            <a:r>
              <a:rPr lang="en-US" sz="2200" dirty="0" err="1" smtClean="0"/>
              <a:t>Schistosomiasis</a:t>
            </a:r>
            <a:r>
              <a:rPr lang="en-US" sz="2200" dirty="0"/>
              <a:t>-related multifocal </a:t>
            </a:r>
            <a:r>
              <a:rPr lang="en-US" sz="2200" dirty="0" err="1"/>
              <a:t>choroidopathy</a:t>
            </a:r>
            <a:r>
              <a:rPr lang="en-US" sz="2200" dirty="0" smtClean="0"/>
              <a:t>?</a:t>
            </a:r>
          </a:p>
          <a:p>
            <a:r>
              <a:rPr lang="en-US" sz="2200" dirty="0" err="1"/>
              <a:t>Polypoidal</a:t>
            </a:r>
            <a:r>
              <a:rPr lang="en-US" sz="2200" dirty="0"/>
              <a:t> </a:t>
            </a:r>
            <a:r>
              <a:rPr lang="en-US" sz="2200" dirty="0" err="1" smtClean="0"/>
              <a:t>choroidal</a:t>
            </a:r>
            <a:r>
              <a:rPr lang="en-US" sz="2200" dirty="0" smtClean="0"/>
              <a:t> </a:t>
            </a:r>
            <a:r>
              <a:rPr lang="en-US" sz="2200" dirty="0" err="1" smtClean="0"/>
              <a:t>vasculopathy</a:t>
            </a:r>
            <a:r>
              <a:rPr lang="en-US" sz="2200" dirty="0" smtClean="0"/>
              <a:t>?</a:t>
            </a:r>
            <a:endParaRPr lang="en-US" sz="2200" dirty="0"/>
          </a:p>
          <a:p>
            <a:r>
              <a:rPr lang="en-US" sz="2200" dirty="0"/>
              <a:t>Hypertensive </a:t>
            </a:r>
            <a:r>
              <a:rPr lang="en-US" sz="2200" dirty="0" err="1"/>
              <a:t>choroidopathy</a:t>
            </a:r>
            <a:r>
              <a:rPr lang="en-US" sz="2200" dirty="0"/>
              <a:t>?</a:t>
            </a:r>
          </a:p>
          <a:p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3075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8164"/>
            <a:ext cx="7924800" cy="733873"/>
          </a:xfrm>
        </p:spPr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April  2019 - Physical examination</a:t>
            </a:r>
          </a:p>
          <a:p>
            <a:pPr lvl="1"/>
            <a:r>
              <a:rPr lang="en-US" sz="2200" dirty="0" smtClean="0"/>
              <a:t>BCVA</a:t>
            </a:r>
          </a:p>
          <a:p>
            <a:pPr lvl="2"/>
            <a:r>
              <a:rPr lang="en-US" sz="2200" dirty="0" smtClean="0"/>
              <a:t>0,15 // CF</a:t>
            </a:r>
          </a:p>
          <a:p>
            <a:pPr lvl="2"/>
            <a:endParaRPr lang="en-US" sz="2200" dirty="0"/>
          </a:p>
          <a:p>
            <a:pPr lvl="1"/>
            <a:r>
              <a:rPr lang="en-US" sz="2200" dirty="0" err="1" smtClean="0"/>
              <a:t>Biomicroscopy</a:t>
            </a:r>
            <a:endParaRPr lang="en-US" sz="2200" dirty="0" smtClean="0"/>
          </a:p>
          <a:p>
            <a:pPr lvl="2"/>
            <a:r>
              <a:rPr lang="en-US" sz="2200" dirty="0" smtClean="0"/>
              <a:t>Anterior </a:t>
            </a:r>
            <a:r>
              <a:rPr lang="en-US" sz="2200" dirty="0"/>
              <a:t>chamber formed, no evidence of </a:t>
            </a:r>
            <a:r>
              <a:rPr lang="en-US" sz="2200" dirty="0" smtClean="0"/>
              <a:t>inflammation</a:t>
            </a:r>
          </a:p>
          <a:p>
            <a:pPr lvl="2"/>
            <a:r>
              <a:rPr lang="en-US" sz="2200" dirty="0" err="1"/>
              <a:t>P</a:t>
            </a:r>
            <a:r>
              <a:rPr lang="en-US" sz="2200" dirty="0" err="1" smtClean="0"/>
              <a:t>hakic</a:t>
            </a:r>
            <a:r>
              <a:rPr lang="en-US" sz="2200" dirty="0" smtClean="0"/>
              <a:t>, </a:t>
            </a:r>
            <a:r>
              <a:rPr lang="en-US" sz="2200" dirty="0"/>
              <a:t>cataract </a:t>
            </a:r>
            <a:r>
              <a:rPr lang="en-US" sz="2200" dirty="0" smtClean="0"/>
              <a:t>N1</a:t>
            </a:r>
          </a:p>
          <a:p>
            <a:pPr lvl="2"/>
            <a:endParaRPr lang="en-US" sz="2200" dirty="0"/>
          </a:p>
          <a:p>
            <a:pPr lvl="1"/>
            <a:r>
              <a:rPr lang="en-US" sz="2200" dirty="0" smtClean="0"/>
              <a:t>IOP</a:t>
            </a:r>
          </a:p>
          <a:p>
            <a:pPr lvl="2"/>
            <a:r>
              <a:rPr lang="en-US" sz="2200" dirty="0" smtClean="0"/>
              <a:t>14mmHg both </a:t>
            </a:r>
            <a:r>
              <a:rPr lang="en-US" sz="2200" dirty="0"/>
              <a:t>eyes</a:t>
            </a:r>
            <a:endParaRPr lang="en-US" sz="2200" dirty="0" smtClean="0"/>
          </a:p>
          <a:p>
            <a:pPr lvl="2"/>
            <a:endParaRPr lang="en-US" sz="2200" dirty="0" smtClean="0"/>
          </a:p>
          <a:p>
            <a:pPr marL="914400" lvl="2" indent="0">
              <a:buNone/>
            </a:pPr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  <a:p>
            <a:pPr lvl="1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2043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33873"/>
          </a:xfrm>
        </p:spPr>
        <p:txBody>
          <a:bodyPr/>
          <a:lstStyle/>
          <a:p>
            <a:r>
              <a:rPr lang="en-US" dirty="0"/>
              <a:t>Clinical </a:t>
            </a:r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sz="2400" dirty="0" err="1" smtClean="0"/>
              <a:t>Fundoscopy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1820277"/>
            <a:ext cx="9127719" cy="4567265"/>
            <a:chOff x="0" y="1820277"/>
            <a:chExt cx="9127719" cy="4567265"/>
          </a:xfrm>
        </p:grpSpPr>
        <p:pic>
          <p:nvPicPr>
            <p:cNvPr id="5" name="Picture 4" descr="Izidoro_Gerson Miguel_19480820_20190611_SP_OD_(103351)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31505"/>
              <a:ext cx="4599837" cy="4452573"/>
            </a:xfrm>
            <a:prstGeom prst="rect">
              <a:avLst/>
            </a:prstGeom>
          </p:spPr>
        </p:pic>
        <p:pic>
          <p:nvPicPr>
            <p:cNvPr id="6" name="Picture 5" descr="Izidoro_Gerson Miguel_19480820_20190611_SP_OS_(103345)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556" y="1820277"/>
              <a:ext cx="4544163" cy="439868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83556" y="1831505"/>
              <a:ext cx="1009442" cy="30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83556" y="5977852"/>
              <a:ext cx="1009442" cy="30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081316"/>
              <a:ext cx="1009442" cy="30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831505"/>
              <a:ext cx="1009442" cy="30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339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1884"/>
            <a:ext cx="7924800" cy="750153"/>
          </a:xfrm>
        </p:spPr>
        <p:txBody>
          <a:bodyPr/>
          <a:lstStyle/>
          <a:p>
            <a:r>
              <a:rPr lang="en-US" dirty="0"/>
              <a:t>Medical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41534"/>
            <a:ext cx="7924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 dirty="0" smtClean="0"/>
          </a:p>
          <a:p>
            <a:r>
              <a:rPr lang="pt-BR" sz="2200" dirty="0" smtClean="0"/>
              <a:t>2016 / 2017</a:t>
            </a:r>
          </a:p>
          <a:p>
            <a:pPr lvl="1"/>
            <a:r>
              <a:rPr lang="pt-BR" sz="2200" dirty="0" err="1"/>
              <a:t>Difficult</a:t>
            </a:r>
            <a:r>
              <a:rPr lang="pt-BR" sz="2200" dirty="0"/>
              <a:t> </a:t>
            </a:r>
            <a:r>
              <a:rPr lang="pt-BR" sz="2200" dirty="0" err="1"/>
              <a:t>to</a:t>
            </a:r>
            <a:r>
              <a:rPr lang="pt-BR" sz="2200" dirty="0"/>
              <a:t> </a:t>
            </a:r>
            <a:r>
              <a:rPr lang="pt-BR" sz="2200" dirty="0" err="1"/>
              <a:t>control</a:t>
            </a:r>
            <a:r>
              <a:rPr lang="pt-BR" sz="2200" dirty="0"/>
              <a:t> </a:t>
            </a:r>
            <a:r>
              <a:rPr lang="pt-BR" sz="2200" dirty="0" err="1"/>
              <a:t>hypertension</a:t>
            </a:r>
            <a:r>
              <a:rPr lang="pt-BR" sz="2200" dirty="0"/>
              <a:t> - Uses four classes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 smtClean="0"/>
              <a:t>medications</a:t>
            </a:r>
            <a:endParaRPr lang="pt-BR" sz="2200" dirty="0" smtClean="0"/>
          </a:p>
          <a:p>
            <a:pPr lvl="1"/>
            <a:r>
              <a:rPr lang="pt-BR" sz="2200" dirty="0" err="1" smtClean="0"/>
              <a:t>Lower</a:t>
            </a:r>
            <a:r>
              <a:rPr lang="pt-BR" sz="2200" dirty="0" smtClean="0"/>
              <a:t> </a:t>
            </a:r>
            <a:r>
              <a:rPr lang="pt-BR" sz="2200" dirty="0" err="1"/>
              <a:t>limb</a:t>
            </a:r>
            <a:r>
              <a:rPr lang="pt-BR" sz="2200" dirty="0"/>
              <a:t> edema</a:t>
            </a:r>
          </a:p>
          <a:p>
            <a:pPr marL="457200" lvl="1" indent="0">
              <a:buNone/>
            </a:pPr>
            <a:endParaRPr lang="pt-BR" sz="2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832707"/>
              </p:ext>
            </p:extLst>
          </p:nvPr>
        </p:nvGraphicFramePr>
        <p:xfrm>
          <a:off x="370436" y="3432182"/>
          <a:ext cx="8308316" cy="1419081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834531"/>
                <a:gridCol w="2304960"/>
                <a:gridCol w="1646342"/>
                <a:gridCol w="2522483"/>
              </a:tblGrid>
              <a:tr h="473027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Laboratory tests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027"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Proteinuria</a:t>
                      </a:r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24h 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5,24g/24h  (RV &lt; 150)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Urine </a:t>
                      </a:r>
                      <a:r>
                        <a:rPr lang="pt-B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</a:t>
                      </a:r>
                      <a:r>
                        <a:rPr lang="pt-BR" sz="18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3+</a:t>
                      </a:r>
                      <a:r>
                        <a:rPr lang="pt-BR" sz="180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r>
                        <a:rPr lang="pt-BR" sz="18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Hem 2+ </a:t>
                      </a:r>
                      <a:r>
                        <a:rPr lang="pt-BR" sz="180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pt-BR" sz="18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DE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027"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Albumin</a:t>
                      </a:r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pt-B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Creatine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3904,25mg/</a:t>
                      </a:r>
                      <a:r>
                        <a:rPr lang="pt-BR" sz="180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pt-BR" sz="18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(RV &lt; 30)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Creatine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1,57 mg/</a:t>
                      </a:r>
                      <a:r>
                        <a:rPr lang="en-US" dirty="0" err="1" smtClean="0"/>
                        <a:t>dL</a:t>
                      </a:r>
                      <a:r>
                        <a:rPr lang="en-US" dirty="0" smtClean="0"/>
                        <a:t> (VR &lt;</a:t>
                      </a:r>
                      <a:r>
                        <a:rPr lang="en-US" baseline="0" dirty="0" smtClean="0"/>
                        <a:t> 1,3)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23412" y="5672615"/>
            <a:ext cx="7049814" cy="461665"/>
          </a:xfrm>
          <a:prstGeom prst="rect">
            <a:avLst/>
          </a:prstGeom>
          <a:solidFill>
            <a:srgbClr val="00000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Nephrotic</a:t>
            </a:r>
            <a:r>
              <a:rPr lang="en-US" sz="2400" b="1" dirty="0" smtClean="0"/>
              <a:t> </a:t>
            </a:r>
            <a:r>
              <a:rPr lang="en-US" sz="2400" b="1" dirty="0"/>
              <a:t>Syndrome </a:t>
            </a:r>
            <a:r>
              <a:rPr lang="en-US" sz="2400" dirty="0"/>
              <a:t>- Undetermined etiology</a:t>
            </a:r>
          </a:p>
        </p:txBody>
      </p:sp>
    </p:spTree>
    <p:extLst>
      <p:ext uri="{BB962C8B-B14F-4D97-AF65-F5344CB8AC3E}">
        <p14:creationId xmlns:p14="http://schemas.microsoft.com/office/powerpoint/2010/main" val="247490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1884"/>
            <a:ext cx="7924800" cy="750153"/>
          </a:xfrm>
        </p:spPr>
        <p:txBody>
          <a:bodyPr/>
          <a:lstStyle/>
          <a:p>
            <a:r>
              <a:rPr lang="en-US" dirty="0"/>
              <a:t>Medical history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41534"/>
            <a:ext cx="7924800" cy="4114800"/>
          </a:xfrm>
        </p:spPr>
        <p:txBody>
          <a:bodyPr>
            <a:normAutofit/>
          </a:bodyPr>
          <a:lstStyle/>
          <a:p>
            <a:endParaRPr lang="pt-BR" sz="2200" dirty="0" smtClean="0"/>
          </a:p>
          <a:p>
            <a:r>
              <a:rPr lang="pt-BR" sz="2200" dirty="0" smtClean="0"/>
              <a:t>2016 / 2017</a:t>
            </a:r>
          </a:p>
          <a:p>
            <a:pPr lvl="1"/>
            <a:r>
              <a:rPr lang="pt-BR" sz="2200" dirty="0" err="1"/>
              <a:t>Ophthalmological</a:t>
            </a:r>
            <a:r>
              <a:rPr lang="pt-BR" sz="2200" dirty="0"/>
              <a:t> </a:t>
            </a:r>
            <a:r>
              <a:rPr lang="pt-BR" sz="2200" dirty="0" err="1" smtClean="0"/>
              <a:t>assessment</a:t>
            </a:r>
            <a:r>
              <a:rPr lang="pt-BR" sz="2200" dirty="0" smtClean="0"/>
              <a:t> </a:t>
            </a:r>
            <a:r>
              <a:rPr lang="pt-BR" sz="2200" dirty="0" err="1"/>
              <a:t>at</a:t>
            </a:r>
            <a:r>
              <a:rPr lang="pt-BR" sz="2200" dirty="0"/>
              <a:t> </a:t>
            </a:r>
            <a:r>
              <a:rPr lang="pt-BR" sz="2200" dirty="0" err="1"/>
              <a:t>the</a:t>
            </a:r>
            <a:r>
              <a:rPr lang="pt-BR" sz="2200" dirty="0"/>
              <a:t> time</a:t>
            </a:r>
          </a:p>
          <a:p>
            <a:pPr lvl="2"/>
            <a:r>
              <a:rPr lang="pt-BR" sz="2200" dirty="0" smtClean="0"/>
              <a:t>BCVA: 0,4 </a:t>
            </a:r>
            <a:r>
              <a:rPr lang="pt-BR" sz="2200" dirty="0" err="1" smtClean="0"/>
              <a:t>both</a:t>
            </a:r>
            <a:r>
              <a:rPr lang="pt-BR" sz="2200" dirty="0" smtClean="0"/>
              <a:t> </a:t>
            </a:r>
            <a:r>
              <a:rPr lang="pt-BR" sz="2200" dirty="0" err="1" smtClean="0"/>
              <a:t>eyes</a:t>
            </a:r>
            <a:endParaRPr lang="pt-BR" sz="2200" dirty="0"/>
          </a:p>
          <a:p>
            <a:pPr lvl="2"/>
            <a:r>
              <a:rPr lang="pt-BR" sz="2200" dirty="0"/>
              <a:t>BIO: </a:t>
            </a:r>
            <a:r>
              <a:rPr lang="pt-BR" sz="2200" dirty="0" smtClean="0"/>
              <a:t>normal </a:t>
            </a:r>
            <a:endParaRPr lang="pt-BR" sz="2200" dirty="0"/>
          </a:p>
          <a:p>
            <a:pPr lvl="2"/>
            <a:r>
              <a:rPr lang="pt-BR" sz="2200" dirty="0" err="1" smtClean="0"/>
              <a:t>Fundoscopy</a:t>
            </a:r>
            <a:r>
              <a:rPr lang="pt-BR" sz="2200" dirty="0" smtClean="0"/>
              <a:t>: </a:t>
            </a:r>
            <a:r>
              <a:rPr lang="pt-BR" sz="2200" dirty="0" err="1"/>
              <a:t>Druses</a:t>
            </a:r>
            <a:endParaRPr lang="pt-BR" sz="2200" dirty="0"/>
          </a:p>
          <a:p>
            <a:pPr lvl="2"/>
            <a:r>
              <a:rPr lang="pt-BR" sz="2200" dirty="0" err="1" smtClean="0"/>
              <a:t>Hypothesis</a:t>
            </a:r>
            <a:r>
              <a:rPr lang="pt-BR" sz="2200" dirty="0"/>
              <a:t>: Non-</a:t>
            </a:r>
            <a:r>
              <a:rPr lang="pt-BR" sz="2200" dirty="0" err="1" smtClean="0"/>
              <a:t>exsudative</a:t>
            </a:r>
            <a:r>
              <a:rPr lang="pt-BR" sz="2200" dirty="0" smtClean="0"/>
              <a:t> </a:t>
            </a:r>
            <a:r>
              <a:rPr lang="pt-BR" sz="2200" dirty="0"/>
              <a:t>AMD</a:t>
            </a:r>
            <a:endParaRPr lang="pt-BR" sz="2200" dirty="0" smtClean="0"/>
          </a:p>
        </p:txBody>
      </p:sp>
    </p:spTree>
    <p:extLst>
      <p:ext uri="{BB962C8B-B14F-4D97-AF65-F5344CB8AC3E}">
        <p14:creationId xmlns:p14="http://schemas.microsoft.com/office/powerpoint/2010/main" val="288008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1884"/>
            <a:ext cx="7924800" cy="750153"/>
          </a:xfrm>
        </p:spPr>
        <p:txBody>
          <a:bodyPr/>
          <a:lstStyle/>
          <a:p>
            <a:r>
              <a:rPr lang="en-US" dirty="0"/>
              <a:t>Medical history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41534"/>
            <a:ext cx="7924800" cy="4114800"/>
          </a:xfrm>
        </p:spPr>
        <p:txBody>
          <a:bodyPr>
            <a:normAutofit/>
          </a:bodyPr>
          <a:lstStyle/>
          <a:p>
            <a:endParaRPr lang="pt-BR" sz="2200" dirty="0" smtClean="0"/>
          </a:p>
          <a:p>
            <a:r>
              <a:rPr lang="pt-BR" sz="2200" dirty="0" smtClean="0"/>
              <a:t>2016 / 2017</a:t>
            </a:r>
          </a:p>
          <a:p>
            <a:pPr marL="457200" lvl="1" indent="0">
              <a:buNone/>
            </a:pPr>
            <a:endParaRPr lang="pt-BR" sz="2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97879"/>
              </p:ext>
            </p:extLst>
          </p:nvPr>
        </p:nvGraphicFramePr>
        <p:xfrm>
          <a:off x="1081757" y="2353336"/>
          <a:ext cx="7010062" cy="1502806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939776"/>
                <a:gridCol w="1567848"/>
                <a:gridCol w="1792899"/>
                <a:gridCol w="1709539"/>
              </a:tblGrid>
              <a:tr h="18288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Etiology investigation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Syphilis - VDRL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NR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Schistosomiasis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Syphilis </a:t>
                      </a:r>
                      <a:r>
                        <a:rPr lang="mr-IN" b="1" dirty="0" smtClean="0"/>
                        <a:t>–</a:t>
                      </a:r>
                      <a:r>
                        <a:rPr lang="en-US" b="1" baseline="0" dirty="0" smtClean="0"/>
                        <a:t> FTA-ABS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Reagent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Xistoimune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Reagent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C3</a:t>
                      </a:r>
                      <a:r>
                        <a:rPr lang="en-US" b="1" baseline="0" dirty="0" smtClean="0"/>
                        <a:t> e C4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Reduced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Xistose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81757" y="4251469"/>
            <a:ext cx="7010062" cy="400110"/>
          </a:xfrm>
          <a:prstGeom prst="rect">
            <a:avLst/>
          </a:prstGeom>
          <a:noFill/>
          <a:ln>
            <a:solidFill>
              <a:srgbClr val="A57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Renal biopsy</a:t>
            </a:r>
            <a:r>
              <a:rPr lang="en-US" sz="2000" dirty="0"/>
              <a:t>: Type I </a:t>
            </a:r>
            <a:r>
              <a:rPr lang="en-US" sz="2000" dirty="0" err="1" smtClean="0"/>
              <a:t>Membranoproliferative</a:t>
            </a:r>
            <a:r>
              <a:rPr lang="en-US" sz="2000" dirty="0" smtClean="0"/>
              <a:t> Glomerulonephritis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81757" y="5044973"/>
            <a:ext cx="7010062" cy="461665"/>
          </a:xfrm>
          <a:prstGeom prst="rect">
            <a:avLst/>
          </a:prstGeom>
          <a:noFill/>
          <a:ln>
            <a:solidFill>
              <a:srgbClr val="A57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Hypothesis:  </a:t>
            </a:r>
            <a:r>
              <a:rPr lang="x-none" sz="2400" b="1" dirty="0" smtClean="0"/>
              <a:t> </a:t>
            </a:r>
            <a:r>
              <a:rPr lang="x-none" sz="2400" dirty="0" smtClean="0"/>
              <a:t>MPGN I </a:t>
            </a:r>
            <a:r>
              <a:rPr lang="en-US" sz="2400" dirty="0"/>
              <a:t>secondary to </a:t>
            </a:r>
            <a:r>
              <a:rPr lang="en-US" sz="2400" dirty="0" err="1"/>
              <a:t>Schistosomiasis</a:t>
            </a:r>
            <a:r>
              <a:rPr lang="x-none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937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1884"/>
            <a:ext cx="7924800" cy="750153"/>
          </a:xfrm>
        </p:spPr>
        <p:txBody>
          <a:bodyPr/>
          <a:lstStyle/>
          <a:p>
            <a:r>
              <a:rPr lang="en-US" dirty="0"/>
              <a:t>Medical history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41534"/>
            <a:ext cx="7924800" cy="4114800"/>
          </a:xfrm>
        </p:spPr>
        <p:txBody>
          <a:bodyPr>
            <a:normAutofit/>
          </a:bodyPr>
          <a:lstStyle/>
          <a:p>
            <a:endParaRPr lang="pt-BR" sz="2200" dirty="0" smtClean="0"/>
          </a:p>
          <a:p>
            <a:r>
              <a:rPr lang="pt-BR" sz="2200" dirty="0" smtClean="0"/>
              <a:t>2018/2019</a:t>
            </a:r>
          </a:p>
          <a:p>
            <a:pPr lvl="1"/>
            <a:r>
              <a:rPr lang="pt-BR" sz="2200" dirty="0"/>
              <a:t>Edema </a:t>
            </a:r>
            <a:r>
              <a:rPr lang="pt-BR" sz="2200" dirty="0" err="1" smtClean="0"/>
              <a:t>decompensation</a:t>
            </a:r>
            <a:r>
              <a:rPr lang="pt-BR" sz="2200" dirty="0" smtClean="0"/>
              <a:t> </a:t>
            </a:r>
            <a:r>
              <a:rPr lang="pt-BR" sz="2200" dirty="0" smtClean="0">
                <a:sym typeface="Wingdings"/>
              </a:rPr>
              <a:t></a:t>
            </a:r>
            <a:r>
              <a:rPr lang="pt-BR" sz="2200" dirty="0" smtClean="0"/>
              <a:t> </a:t>
            </a:r>
            <a:r>
              <a:rPr lang="pt-BR" sz="2200" dirty="0" err="1"/>
              <a:t>Anasarca</a:t>
            </a:r>
            <a:endParaRPr lang="pt-BR" sz="2200" dirty="0"/>
          </a:p>
          <a:p>
            <a:pPr lvl="1"/>
            <a:r>
              <a:rPr lang="pt-BR" sz="2200" dirty="0" err="1"/>
              <a:t>Corticosteroid</a:t>
            </a:r>
            <a:r>
              <a:rPr lang="pt-BR" sz="2200" dirty="0"/>
              <a:t> - </a:t>
            </a:r>
            <a:r>
              <a:rPr lang="pt-BR" sz="2200" dirty="0" err="1"/>
              <a:t>Prednisone</a:t>
            </a:r>
            <a:r>
              <a:rPr lang="pt-BR" sz="2200" dirty="0"/>
              <a:t> </a:t>
            </a:r>
            <a:r>
              <a:rPr lang="pt-BR" sz="2200" dirty="0" smtClean="0"/>
              <a:t>80mg/</a:t>
            </a:r>
            <a:r>
              <a:rPr lang="pt-BR" sz="2200" dirty="0" err="1" smtClean="0"/>
              <a:t>d</a:t>
            </a:r>
            <a:endParaRPr lang="pt-BR" sz="2200" dirty="0" smtClean="0"/>
          </a:p>
          <a:p>
            <a:pPr lvl="2"/>
            <a:r>
              <a:rPr lang="pt-BR" sz="2200" dirty="0" smtClean="0"/>
              <a:t>15 </a:t>
            </a:r>
            <a:r>
              <a:rPr lang="pt-BR" sz="2200" dirty="0" err="1" smtClean="0"/>
              <a:t>days</a:t>
            </a:r>
            <a:r>
              <a:rPr lang="pt-BR" sz="2200" dirty="0" smtClean="0"/>
              <a:t> </a:t>
            </a:r>
            <a:r>
              <a:rPr lang="pt-BR" sz="2200" dirty="0" smtClean="0">
                <a:sym typeface="Wingdings"/>
              </a:rPr>
              <a:t> </a:t>
            </a:r>
            <a:r>
              <a:rPr lang="pt-BR" sz="2200" dirty="0" smtClean="0"/>
              <a:t> </a:t>
            </a:r>
            <a:r>
              <a:rPr lang="pt-BR" sz="2200" dirty="0" err="1"/>
              <a:t>Ceased</a:t>
            </a:r>
            <a:r>
              <a:rPr lang="pt-BR" sz="2200" dirty="0"/>
              <a:t> </a:t>
            </a:r>
            <a:r>
              <a:rPr lang="pt-BR" sz="2200" dirty="0" err="1"/>
              <a:t>due</a:t>
            </a:r>
            <a:r>
              <a:rPr lang="pt-BR" sz="2200" dirty="0"/>
              <a:t> </a:t>
            </a:r>
            <a:r>
              <a:rPr lang="pt-BR" sz="2200" dirty="0" err="1"/>
              <a:t>to</a:t>
            </a:r>
            <a:r>
              <a:rPr lang="pt-BR" sz="2200" dirty="0"/>
              <a:t> </a:t>
            </a:r>
            <a:r>
              <a:rPr lang="pt-BR" sz="2200" dirty="0" err="1"/>
              <a:t>side</a:t>
            </a:r>
            <a:r>
              <a:rPr lang="pt-BR" sz="2200" dirty="0"/>
              <a:t> </a:t>
            </a:r>
            <a:r>
              <a:rPr lang="pt-BR" sz="2200" dirty="0" err="1"/>
              <a:t>effects</a:t>
            </a:r>
            <a:endParaRPr lang="pt-BR" sz="2200" dirty="0"/>
          </a:p>
          <a:p>
            <a:pPr lvl="1"/>
            <a:r>
              <a:rPr lang="pt-BR" sz="2200" dirty="0"/>
              <a:t>No </a:t>
            </a:r>
            <a:r>
              <a:rPr lang="pt-BR" sz="2200" dirty="0" err="1"/>
              <a:t>record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/>
              <a:t>hypertensive</a:t>
            </a:r>
            <a:r>
              <a:rPr lang="pt-BR" sz="2200" dirty="0"/>
              <a:t> </a:t>
            </a:r>
            <a:r>
              <a:rPr lang="pt-BR" sz="2200" dirty="0" err="1"/>
              <a:t>peaks</a:t>
            </a:r>
            <a:r>
              <a:rPr lang="pt-BR" sz="2200" dirty="0"/>
              <a:t> </a:t>
            </a:r>
            <a:r>
              <a:rPr lang="pt-BR" sz="2200" dirty="0" err="1"/>
              <a:t>at</a:t>
            </a:r>
            <a:r>
              <a:rPr lang="pt-BR" sz="2200" dirty="0"/>
              <a:t> </a:t>
            </a:r>
            <a:r>
              <a:rPr lang="pt-BR" sz="2200" dirty="0" err="1"/>
              <a:t>the</a:t>
            </a:r>
            <a:r>
              <a:rPr lang="pt-BR" sz="2200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91539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7004"/>
            <a:ext cx="7924800" cy="750153"/>
          </a:xfrm>
        </p:spPr>
        <p:txBody>
          <a:bodyPr/>
          <a:lstStyle/>
          <a:p>
            <a:r>
              <a:rPr lang="en-US" sz="3200" dirty="0"/>
              <a:t>complementary </a:t>
            </a:r>
            <a:r>
              <a:rPr lang="en-US" sz="3200" dirty="0" smtClean="0"/>
              <a:t>exams</a:t>
            </a:r>
            <a:br>
              <a:rPr lang="en-US" sz="3200" dirty="0" smtClean="0"/>
            </a:br>
            <a:r>
              <a:rPr lang="en-US" sz="2400" dirty="0"/>
              <a:t>fundus </a:t>
            </a:r>
            <a:r>
              <a:rPr lang="en-US" sz="2400" dirty="0" err="1"/>
              <a:t>autofluorescence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876821"/>
            <a:ext cx="9127719" cy="4719810"/>
            <a:chOff x="0" y="1876821"/>
            <a:chExt cx="9127719" cy="4719810"/>
          </a:xfrm>
        </p:grpSpPr>
        <p:pic>
          <p:nvPicPr>
            <p:cNvPr id="6" name="Picture 5" descr="Izidoro_Gerson Miguel_19480820_20190611_SP_OS_(103348)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409" y="2044772"/>
              <a:ext cx="4616310" cy="4468519"/>
            </a:xfrm>
            <a:prstGeom prst="rect">
              <a:avLst/>
            </a:prstGeom>
          </p:spPr>
        </p:pic>
        <p:pic>
          <p:nvPicPr>
            <p:cNvPr id="5" name="Picture 4" descr="Izidoro_Gerson Miguel_19480820_20190611_SP_OD_(103350)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6" y="1876821"/>
              <a:ext cx="4587995" cy="444111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83556" y="2010585"/>
              <a:ext cx="1009442" cy="30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11409" y="6290405"/>
              <a:ext cx="1009442" cy="30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891659"/>
              <a:ext cx="1009442" cy="30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6137292"/>
              <a:ext cx="1009442" cy="30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161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1558</TotalTime>
  <Words>286</Words>
  <Application>Microsoft Macintosh PowerPoint</Application>
  <PresentationFormat>On-screen Show (4:3)</PresentationFormat>
  <Paragraphs>98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Horizon</vt:lpstr>
      <vt:lpstr>Multifocal coroidopathy an unusual case</vt:lpstr>
      <vt:lpstr>Clinical presentation</vt:lpstr>
      <vt:lpstr>Clinical presentation</vt:lpstr>
      <vt:lpstr>Clinical presentation Fundoscopy</vt:lpstr>
      <vt:lpstr>Medical history</vt:lpstr>
      <vt:lpstr>Medical history</vt:lpstr>
      <vt:lpstr>Medical history</vt:lpstr>
      <vt:lpstr>Medical history</vt:lpstr>
      <vt:lpstr>complementary exams fundus autofluorescence</vt:lpstr>
      <vt:lpstr>complementary exams Fluorescein Angiography</vt:lpstr>
      <vt:lpstr>complementary exams Fluorescein Angiography</vt:lpstr>
      <vt:lpstr>complementary exams Indocyanine green angiography</vt:lpstr>
      <vt:lpstr>complementary exams Indocyanine green angiography</vt:lpstr>
      <vt:lpstr>complementary exams optical coherence tomography</vt:lpstr>
      <vt:lpstr>complementary exams optical coherence tomography</vt:lpstr>
      <vt:lpstr>complementary exams optical coherence tomography</vt:lpstr>
      <vt:lpstr>complementary exams optical coherence tomography</vt:lpstr>
      <vt:lpstr>complementary exams oCT – angiography – Right Eye</vt:lpstr>
      <vt:lpstr>complementary exams oCT – angiography – left eye</vt:lpstr>
      <vt:lpstr>Discussion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Multifocal coroidopathy an unusual case</dc:title>
  <dc:creator>Vicente Fernandes</dc:creator>
  <cp:lastModifiedBy>Vicente Fernandes</cp:lastModifiedBy>
  <cp:revision>35</cp:revision>
  <dcterms:created xsi:type="dcterms:W3CDTF">2019-12-02T00:27:01Z</dcterms:created>
  <dcterms:modified xsi:type="dcterms:W3CDTF">2020-01-24T19:32:48Z</dcterms:modified>
</cp:coreProperties>
</file>