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0161" userDrawn="1">
          <p15:clr>
            <a:srgbClr val="A4A3A4"/>
          </p15:clr>
        </p15:guide>
        <p15:guide id="2" orient="horz" pos="14312" userDrawn="1">
          <p15:clr>
            <a:srgbClr val="A4A3A4"/>
          </p15:clr>
        </p15:guide>
        <p15:guide id="3" orient="horz" pos="18268" userDrawn="1">
          <p15:clr>
            <a:srgbClr val="A4A3A4"/>
          </p15:clr>
        </p15:guide>
        <p15:guide id="4" orient="horz" pos="25638" userDrawn="1">
          <p15:clr>
            <a:srgbClr val="A4A3A4"/>
          </p15:clr>
        </p15:guide>
        <p15:guide id="5" orient="horz" pos="17848" userDrawn="1">
          <p15:clr>
            <a:srgbClr val="A4A3A4"/>
          </p15:clr>
        </p15:guide>
        <p15:guide id="6" orient="horz" pos="18015" userDrawn="1">
          <p15:clr>
            <a:srgbClr val="A4A3A4"/>
          </p15:clr>
        </p15:guide>
        <p15:guide id="7" orient="horz" pos="13838" userDrawn="1">
          <p15:clr>
            <a:srgbClr val="A4A3A4"/>
          </p15:clr>
        </p15:guide>
        <p15:guide id="8" orient="horz" pos="14056" userDrawn="1">
          <p15:clr>
            <a:srgbClr val="A4A3A4"/>
          </p15:clr>
        </p15:guide>
        <p15:guide id="9" orient="horz" pos="9814" userDrawn="1">
          <p15:clr>
            <a:srgbClr val="A4A3A4"/>
          </p15:clr>
        </p15:guide>
        <p15:guide id="10" orient="horz" pos="10058" userDrawn="1">
          <p15:clr>
            <a:srgbClr val="A4A3A4"/>
          </p15:clr>
        </p15:guide>
        <p15:guide id="11" orient="horz" pos="21948" userDrawn="1">
          <p15:clr>
            <a:srgbClr val="A4A3A4"/>
          </p15:clr>
        </p15:guide>
        <p15:guide id="12" orient="horz" pos="22128" userDrawn="1">
          <p15:clr>
            <a:srgbClr val="A4A3A4"/>
          </p15:clr>
        </p15:guide>
        <p15:guide id="13" orient="horz" pos="60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85A"/>
    <a:srgbClr val="A00C47"/>
    <a:srgbClr val="2A5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059" autoAdjust="0"/>
    <p:restoredTop sz="94886" autoAdjust="0"/>
  </p:normalViewPr>
  <p:slideViewPr>
    <p:cSldViewPr snapToGrid="0" showGuides="1">
      <p:cViewPr>
        <p:scale>
          <a:sx n="30" d="100"/>
          <a:sy n="30" d="100"/>
        </p:scale>
        <p:origin x="756" y="-2508"/>
      </p:cViewPr>
      <p:guideLst>
        <p:guide pos="10161"/>
        <p:guide orient="horz" pos="14312"/>
        <p:guide orient="horz" pos="18268"/>
        <p:guide orient="horz" pos="25638"/>
        <p:guide orient="horz" pos="17848"/>
        <p:guide orient="horz" pos="18015"/>
        <p:guide orient="horz" pos="13838"/>
        <p:guide orient="horz" pos="14056"/>
        <p:guide orient="horz" pos="9814"/>
        <p:guide orient="horz" pos="10058"/>
        <p:guide orient="horz" pos="21948"/>
        <p:guide orient="horz" pos="22128"/>
        <p:guide orient="horz" pos="60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B395-2DD1-4E0C-AD7F-C33E717CE14B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1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6332-D461-43D9-A1C1-8FF0295CCEC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80010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20015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160020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200025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6pPr>
    <a:lvl7pPr marL="240030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7pPr>
    <a:lvl8pPr marL="280035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8pPr>
    <a:lvl9pPr marL="3200400" algn="l" defTabSz="8001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1400" cy="3086100"/>
          </a:xfrm>
        </p:spPr>
      </p:sp>
      <p:sp>
        <p:nvSpPr>
          <p:cNvPr id="3" name="Espaço Reservado para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0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32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64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99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51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22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16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32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87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76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74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765-AC8A-4295-8412-26F071FC38D9}" type="datetimeFigureOut">
              <a:rPr lang="pt-BR" smtClean="0"/>
              <a:t>31/01/2020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D262-0B8B-492B-B166-5958C5FA1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5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BG_90X140cm">
            <a:extLst>
              <a:ext uri="{FF2B5EF4-FFF2-40B4-BE49-F238E27FC236}">
                <a16:creationId xmlns:a16="http://schemas.microsoft.com/office/drawing/2014/main" id="{25A097CB-E1ED-47BA-AF64-08A34564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3"/>
          <a:stretch/>
        </p:blipFill>
        <p:spPr>
          <a:xfrm>
            <a:off x="-2079939" y="-3599656"/>
            <a:ext cx="36522250" cy="5113147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6" name="CaixaDeTexto 5"/>
          <p:cNvSpPr txBox="1"/>
          <p:nvPr/>
        </p:nvSpPr>
        <p:spPr>
          <a:xfrm>
            <a:off x="2510518" y="4184701"/>
            <a:ext cx="27366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Autores:</a:t>
            </a:r>
            <a:r>
              <a:rPr lang="pt-BR" sz="3600" dirty="0"/>
              <a:t> Marcela V. Oliveira</a:t>
            </a:r>
            <a:r>
              <a:rPr lang="pt-BR" sz="3600" baseline="30000" dirty="0"/>
              <a:t>1</a:t>
            </a:r>
            <a:r>
              <a:rPr lang="pt-BR" sz="3600" dirty="0"/>
              <a:t>, </a:t>
            </a:r>
            <a:r>
              <a:rPr lang="pt-BR" sz="3600" dirty="0" err="1"/>
              <a:t>Analine</a:t>
            </a:r>
            <a:r>
              <a:rPr lang="pt-BR" sz="3600" dirty="0"/>
              <a:t> L. Medeiros</a:t>
            </a:r>
            <a:r>
              <a:rPr lang="pt-BR" sz="3600" baseline="30000" dirty="0"/>
              <a:t> 2</a:t>
            </a:r>
            <a:r>
              <a:rPr lang="pt-BR" sz="3600" dirty="0"/>
              <a:t>, Marcelo Ventura Filho</a:t>
            </a:r>
            <a:r>
              <a:rPr lang="pt-BR" sz="3600" baseline="30000" dirty="0"/>
              <a:t> 2</a:t>
            </a:r>
            <a:r>
              <a:rPr lang="pt-BR" sz="3600" dirty="0"/>
              <a:t>, Thiago Rafael</a:t>
            </a:r>
            <a:r>
              <a:rPr lang="pt-BR" sz="3600" baseline="30000" dirty="0"/>
              <a:t> 2</a:t>
            </a:r>
            <a:r>
              <a:rPr lang="pt-BR" sz="3600" dirty="0"/>
              <a:t>,  Liana V. Ventura </a:t>
            </a:r>
            <a:r>
              <a:rPr lang="pt-BR" sz="3600" baseline="30000" dirty="0"/>
              <a:t>2,3</a:t>
            </a:r>
            <a:endParaRPr lang="pt-BR" sz="3600" dirty="0"/>
          </a:p>
          <a:p>
            <a:pPr algn="l"/>
            <a:endParaRPr lang="pt-BR" sz="3600" dirty="0"/>
          </a:p>
          <a:p>
            <a:r>
              <a:rPr lang="pt-BR" sz="3600" b="1" dirty="0"/>
              <a:t>Afiliações:</a:t>
            </a:r>
            <a:r>
              <a:rPr lang="pt-BR" sz="3600" dirty="0"/>
              <a:t> 1 - Faculdade Pernambucana de Saúde, Recife, Brasil; 2 – Fundação Altino Ventura (FAV), Recife, PE, Brasil; 3 – Hospital de Olhos de Pernambuco (HOPE), Recife, PE, Brasil</a:t>
            </a:r>
          </a:p>
          <a:p>
            <a:pPr algn="l"/>
            <a:endParaRPr lang="pt-BR" sz="3600" dirty="0"/>
          </a:p>
          <a:p>
            <a:pPr algn="l"/>
            <a:r>
              <a:rPr lang="pt-BR" sz="3600" b="1" dirty="0"/>
              <a:t>E-mail: </a:t>
            </a:r>
            <a:r>
              <a:rPr lang="pt-BR" sz="3600" dirty="0"/>
              <a:t>marcelaraposovo@gmail.com</a:t>
            </a:r>
          </a:p>
        </p:txBody>
      </p:sp>
      <p:sp>
        <p:nvSpPr>
          <p:cNvPr id="24" name="Subtítulo 2"/>
          <p:cNvSpPr txBox="1"/>
          <p:nvPr/>
        </p:nvSpPr>
        <p:spPr>
          <a:xfrm>
            <a:off x="329800" y="740937"/>
            <a:ext cx="31702775" cy="211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5314" tIns="32657" rIns="65314" bIns="32657" rtlCol="0">
            <a:noAutofit/>
          </a:bodyPr>
          <a:lstStyle>
            <a:lvl1pPr marL="0" indent="0" algn="ctr" defTabSz="2879725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180" indent="0" algn="ctr" defTabSz="2879725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360" indent="0" algn="ctr" defTabSz="2879725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905" indent="0" algn="ctr" defTabSz="2879725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85" indent="0" algn="ctr" defTabSz="2879725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65" indent="0" algn="ctr" defTabSz="2879725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445" indent="0" algn="ctr" defTabSz="2879725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990" indent="0" algn="ctr" defTabSz="2879725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170" indent="0" algn="ctr" defTabSz="2879725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rgbClr val="30385A"/>
                </a:solidFill>
                <a:latin typeface="Arial Narrow" panose="020B0606020202030204" pitchFamily="34" charset="0"/>
                <a:sym typeface="+mn-ea"/>
              </a:rPr>
              <a:t>QUALIDADE DE VIDA RELACIONADA COM A VISÃO DE CRIANÇAS EM SITUAÇÃO DE VULNERABILIDADE SOCIAL</a:t>
            </a:r>
            <a:endParaRPr lang="pt-BR" sz="8000" dirty="0">
              <a:solidFill>
                <a:srgbClr val="30385A"/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380505" y="19687797"/>
            <a:ext cx="15127555" cy="6322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/>
          </a:p>
        </p:txBody>
      </p:sp>
      <p:sp>
        <p:nvSpPr>
          <p:cNvPr id="62" name="Retângulo 61"/>
          <p:cNvSpPr/>
          <p:nvPr/>
        </p:nvSpPr>
        <p:spPr>
          <a:xfrm>
            <a:off x="393917" y="19978839"/>
            <a:ext cx="8089265" cy="668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 dirty="0">
              <a:solidFill>
                <a:srgbClr val="2A537E"/>
              </a:solidFill>
            </a:endParaRPr>
          </a:p>
        </p:txBody>
      </p:sp>
      <p:sp>
        <p:nvSpPr>
          <p:cNvPr id="64" name="Subtítulo 2"/>
          <p:cNvSpPr txBox="1"/>
          <p:nvPr/>
        </p:nvSpPr>
        <p:spPr>
          <a:xfrm>
            <a:off x="447656" y="20038363"/>
            <a:ext cx="8074660" cy="7004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5314" tIns="32657" rIns="65314" bIns="3265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MÉTODOS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29800" y="8589169"/>
            <a:ext cx="15178261" cy="10473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/>
          </a:p>
        </p:txBody>
      </p:sp>
      <p:sp>
        <p:nvSpPr>
          <p:cNvPr id="68" name="Retângulo 67"/>
          <p:cNvSpPr/>
          <p:nvPr/>
        </p:nvSpPr>
        <p:spPr>
          <a:xfrm>
            <a:off x="359260" y="8831010"/>
            <a:ext cx="8089265" cy="668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>
              <a:solidFill>
                <a:srgbClr val="2A537E"/>
              </a:solidFill>
            </a:endParaRPr>
          </a:p>
        </p:txBody>
      </p:sp>
      <p:sp>
        <p:nvSpPr>
          <p:cNvPr id="70" name="Subtítulo 2"/>
          <p:cNvSpPr txBox="1"/>
          <p:nvPr/>
        </p:nvSpPr>
        <p:spPr>
          <a:xfrm>
            <a:off x="334646" y="8910497"/>
            <a:ext cx="8123555" cy="7004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5314" tIns="32657" rIns="65314" bIns="3265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INTRODUÇÃO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73" name="Retângulo 72"/>
          <p:cNvSpPr/>
          <p:nvPr/>
        </p:nvSpPr>
        <p:spPr>
          <a:xfrm>
            <a:off x="16944975" y="26591529"/>
            <a:ext cx="15054943" cy="316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16944974" y="26880995"/>
            <a:ext cx="7677152" cy="668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>
              <a:solidFill>
                <a:srgbClr val="2A537E"/>
              </a:solidFill>
            </a:endParaRPr>
          </a:p>
        </p:txBody>
      </p:sp>
      <p:sp>
        <p:nvSpPr>
          <p:cNvPr id="76" name="Subtítulo 2"/>
          <p:cNvSpPr txBox="1"/>
          <p:nvPr/>
        </p:nvSpPr>
        <p:spPr>
          <a:xfrm>
            <a:off x="17086117" y="26959937"/>
            <a:ext cx="7707632" cy="7004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5314" tIns="32657" rIns="65314" bIns="3265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CONCLUSÃO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7" name="Triângulo isósceles 16"/>
          <p:cNvSpPr/>
          <p:nvPr/>
        </p:nvSpPr>
        <p:spPr>
          <a:xfrm rot="17883815">
            <a:off x="341264" y="37027813"/>
            <a:ext cx="828040" cy="68389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t-BR" sz="3200"/>
          </a:p>
        </p:txBody>
      </p:sp>
      <p:sp>
        <p:nvSpPr>
          <p:cNvPr id="4" name="Retângulo 3"/>
          <p:cNvSpPr/>
          <p:nvPr/>
        </p:nvSpPr>
        <p:spPr>
          <a:xfrm>
            <a:off x="329800" y="36512913"/>
            <a:ext cx="7001533" cy="7704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/>
              <a:t>TABELA 1. ERROS REFRATIVOS </a:t>
            </a:r>
          </a:p>
        </p:txBody>
      </p:sp>
      <p:sp>
        <p:nvSpPr>
          <p:cNvPr id="16" name="Triângulo isósceles 15"/>
          <p:cNvSpPr/>
          <p:nvPr/>
        </p:nvSpPr>
        <p:spPr>
          <a:xfrm rot="18082582">
            <a:off x="16833670" y="9200892"/>
            <a:ext cx="828040" cy="68389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16919110" y="8582956"/>
            <a:ext cx="11225548" cy="87820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4000" b="1" dirty="0">
                <a:sym typeface="+mn-ea"/>
              </a:rPr>
              <a:t>TABELA 2. QUESTIONÁRIO DE QUALIDADE DE VIDA</a:t>
            </a:r>
          </a:p>
        </p:txBody>
      </p:sp>
      <p:sp>
        <p:nvSpPr>
          <p:cNvPr id="15" name="Triângulo isósceles 14"/>
          <p:cNvSpPr/>
          <p:nvPr/>
        </p:nvSpPr>
        <p:spPr>
          <a:xfrm rot="18121915">
            <a:off x="16734118" y="17685345"/>
            <a:ext cx="828040" cy="68389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t-BR" sz="3200"/>
          </a:p>
        </p:txBody>
      </p:sp>
      <p:sp>
        <p:nvSpPr>
          <p:cNvPr id="14" name="Retângulo 13"/>
          <p:cNvSpPr/>
          <p:nvPr/>
        </p:nvSpPr>
        <p:spPr>
          <a:xfrm>
            <a:off x="16855882" y="17039415"/>
            <a:ext cx="11092834" cy="7918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4000" b="1" dirty="0">
                <a:sym typeface="+mn-ea"/>
              </a:rPr>
              <a:t>TABELA 3. QUALIDADE DE VIDA X ASTIGMATISMO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9173" y="26623400"/>
            <a:ext cx="15173916" cy="9069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/>
          </a:p>
        </p:txBody>
      </p:sp>
      <p:sp>
        <p:nvSpPr>
          <p:cNvPr id="23" name="Retângulo 22"/>
          <p:cNvSpPr/>
          <p:nvPr/>
        </p:nvSpPr>
        <p:spPr>
          <a:xfrm>
            <a:off x="258765" y="26793280"/>
            <a:ext cx="8089265" cy="668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>
              <a:solidFill>
                <a:srgbClr val="2A537E"/>
              </a:solidFill>
            </a:endParaRPr>
          </a:p>
        </p:txBody>
      </p:sp>
      <p:sp>
        <p:nvSpPr>
          <p:cNvPr id="30" name="Subtítulo 2"/>
          <p:cNvSpPr txBox="1"/>
          <p:nvPr/>
        </p:nvSpPr>
        <p:spPr>
          <a:xfrm>
            <a:off x="273369" y="26869481"/>
            <a:ext cx="8117840" cy="7004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5314" tIns="32657" rIns="65314" bIns="3265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RESULTADOS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6944974" y="35204807"/>
            <a:ext cx="15087600" cy="7759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/>
          </a:p>
        </p:txBody>
      </p:sp>
      <p:sp>
        <p:nvSpPr>
          <p:cNvPr id="27" name="Retângulo 26"/>
          <p:cNvSpPr/>
          <p:nvPr/>
        </p:nvSpPr>
        <p:spPr>
          <a:xfrm>
            <a:off x="16944974" y="35418682"/>
            <a:ext cx="7707250" cy="6652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85" dirty="0">
              <a:solidFill>
                <a:srgbClr val="2A537E"/>
              </a:solidFill>
            </a:endParaRPr>
          </a:p>
        </p:txBody>
      </p:sp>
      <p:sp>
        <p:nvSpPr>
          <p:cNvPr id="32" name="Caixa de Texto 31"/>
          <p:cNvSpPr txBox="1"/>
          <p:nvPr/>
        </p:nvSpPr>
        <p:spPr>
          <a:xfrm>
            <a:off x="1010427" y="20802734"/>
            <a:ext cx="137533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Foi realizado um estudo observacional transversal em abril de 2019 na Fundação Altivo Ventura (FAV), Recife-PE, para avaliar achados oftalmológicos e de qualidade de vida relacionada à visão de 25 crianças e adolescentes em situação de vulnerabilidade social atendidas no Instituto Constelação, localizado em Recife-PE. Após o exame oftalmológico, foi aplicado aos cuidadores questionários para coleta de dados relacionados a função visual e a qualidade de vida do paciente, dados demográficos, história médica prévia e deficiências relatadas. Foi utilizado o Questionário de Função Visual Infantil (QFVI), dividido em seis domínios: Saúde Geral; Saúde Geral da Visão; Competência; Personalidade; Impacto Familiar; Tratamento. As análises estatísticas foram realizadas pelo teste de Mann-Whitney e um valor de p &lt;0,05 foi considerado estatisticamente significativo</a:t>
            </a:r>
            <a:r>
              <a:rPr lang="pt-BR" sz="2800" dirty="0"/>
              <a:t>.</a:t>
            </a:r>
          </a:p>
        </p:txBody>
      </p:sp>
      <p:sp>
        <p:nvSpPr>
          <p:cNvPr id="33" name="Caixa de Texto 32"/>
          <p:cNvSpPr txBox="1"/>
          <p:nvPr/>
        </p:nvSpPr>
        <p:spPr>
          <a:xfrm>
            <a:off x="1010426" y="27617803"/>
            <a:ext cx="1375332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No total, foram avaliadas 25 crianças, destas 16 (64%) eram do sexo feminino, a idade média foi de 10,1 anos (± 0,6), variando de 9 a 11 anos, com média de renda familiar de R$ 533,10 ± 533,50 (variação, R$ 40,00 a R$ 1960,00) (n = 23). </a:t>
            </a:r>
            <a:r>
              <a:rPr lang="pt-BR" altLang="en-US" sz="3000" dirty="0"/>
              <a:t>Quatro pacientes tinham atraso escolar (16%), segundo MEC. Cinco pacientes referiram não realizar leitura fluente (20%) e dois (8%) não sabiam ler e escrever. </a:t>
            </a:r>
            <a:r>
              <a:rPr lang="pt-BR" sz="3000" dirty="0"/>
              <a:t>Vinte e quatro crianças foram avaliadas quanto a presença de estrabismo (6 crianças - 25,0%) e nistagmo (1 criança - 4,0%).  Com relação às alterações visuais (n = 24) (tabela 1), cinco crianças (20%) tinham hipermetropia, 14 (56%) hipermetropia associado a astigmatismo, 2 (8%) miopia associada a astigmatismo e 3 (12%) apresentavam astigmatismo. Cinco (20%) pacientes apresentaram erro refrativo significante. Três pacientes (12%) apresentaram-se com achados  em </a:t>
            </a:r>
            <a:r>
              <a:rPr lang="pt-BR" sz="3000" dirty="0" err="1"/>
              <a:t>biomicroscopia</a:t>
            </a:r>
            <a:r>
              <a:rPr lang="pt-BR" sz="3000" dirty="0"/>
              <a:t> (n = 23) e nenhum teve alteração em fundoscopia (n = 24). A correção óptica foi prescrita para 11 crianças (44%) (n = 25). O domínio de qualidade de vida “saúde geral da visão” (p = 0,027) e “impacto familiar” (p = 0,025) foram estatisticamente piores em crianças com astigmatismo (tabelas 2 e 3). </a:t>
            </a:r>
            <a:r>
              <a:rPr lang="pt-BR" altLang="en-US" sz="3000" dirty="0"/>
              <a:t>Os pacientes com erro refrativo significante tiveram mais atraso escolar, com significância estatística (valor de p = 0,016).</a:t>
            </a:r>
            <a:endParaRPr lang="pt-BR" sz="3000" dirty="0"/>
          </a:p>
        </p:txBody>
      </p:sp>
      <p:sp>
        <p:nvSpPr>
          <p:cNvPr id="34" name="Caixa de Texto 33"/>
          <p:cNvSpPr txBox="1"/>
          <p:nvPr/>
        </p:nvSpPr>
        <p:spPr>
          <a:xfrm>
            <a:off x="1010426" y="9990085"/>
            <a:ext cx="13753323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sz="3000" dirty="0"/>
              <a:t>A deficiência visual é uma das deficiências mais comuns em todo o mundo, ocorre em cerca de 1,1 bilhões de pessoas e cerca de 123,7 milhões de pessoas possuem algum erro refrativo, sendo este a principal causa de deficiência visual no mundo</a:t>
            </a:r>
            <a:r>
              <a:rPr lang="pt-BR" sz="3000" baseline="30000" dirty="0"/>
              <a:t>1</a:t>
            </a:r>
            <a:r>
              <a:rPr lang="pt-BR" altLang="en-US" sz="3000" dirty="0"/>
              <a:t>. No Brasil, 45,6 milhões (23,9%) declaram ter algum tipo de deficiência, sendo a visual (baixa visão e cegueira) a mais frequente (3,6%)</a:t>
            </a:r>
            <a:r>
              <a:rPr lang="pt-BR" sz="3000" baseline="30000" dirty="0"/>
              <a:t>2</a:t>
            </a:r>
            <a:r>
              <a:rPr lang="pt-BR" altLang="en-US" sz="3000" dirty="0"/>
              <a:t>. As alterações na função visual sofrem influência de fatores como </a:t>
            </a:r>
            <a:r>
              <a:rPr lang="pt-BR" altLang="en-US" sz="3000" dirty="0" err="1"/>
              <a:t>deprivação</a:t>
            </a:r>
            <a:r>
              <a:rPr lang="pt-BR" altLang="en-US" sz="3000" dirty="0"/>
              <a:t> social, pior saúde geral e mental, chances de vida reduzidas, falta de acesso a serviços, menor nível educacional, contexto política, aumento de todas as causas de mortalidade</a:t>
            </a:r>
            <a:r>
              <a:rPr lang="pt-BR" sz="3000" baseline="30000" dirty="0"/>
              <a:t>3,4</a:t>
            </a:r>
            <a:r>
              <a:rPr lang="pt-BR" altLang="en-US" sz="3000" dirty="0"/>
              <a:t> e serão mais graves quanto piores forem os níveis educacionais e status socioeconômicos, bem como nas minorias étnicas</a:t>
            </a:r>
            <a:r>
              <a:rPr lang="pt-BR" sz="3000" baseline="30000" dirty="0"/>
              <a:t>5</a:t>
            </a:r>
            <a:r>
              <a:rPr lang="pt-BR" altLang="en-US" sz="3000" dirty="0"/>
              <a:t>. Os erros de refração são um problema de saúde pública em crianças, sendo a principal causa de deficiência visual em escolares. Cerca de 12,8 milhões de crianças entre 5 a 15 anos apresentem deficiência visual por erros de refração não corrigidos</a:t>
            </a:r>
            <a:r>
              <a:rPr lang="pt-BR" sz="3000" baseline="30000" dirty="0"/>
              <a:t>6,7,8</a:t>
            </a:r>
            <a:r>
              <a:rPr lang="pt-BR" altLang="en-US" sz="3000" dirty="0"/>
              <a:t>. As desordens na visão afetam diretamente a qualidade de vida do paciente e trazem repercussões no aprendizado escolar, nas atividades ao ar livre e na sociabilidade, bem como aumentam o risco de incapacidade para o trabalho e desemprego</a:t>
            </a:r>
            <a:r>
              <a:rPr lang="pt-BR" sz="3000" baseline="30000" dirty="0"/>
              <a:t>3,9</a:t>
            </a:r>
            <a:r>
              <a:rPr lang="pt-BR" altLang="en-US" sz="3000" dirty="0"/>
              <a:t>. Em crianças e adolescentes com deficiências visuais, o maior prejuízo a curto prazo é a diminuição do desempenho escolar</a:t>
            </a:r>
            <a:r>
              <a:rPr lang="pt-BR" sz="3000" baseline="30000" dirty="0"/>
              <a:t>9</a:t>
            </a:r>
            <a:r>
              <a:rPr lang="pt-BR" altLang="en-US" sz="3000" dirty="0"/>
              <a:t>. O quanto antes ocorrer o diagnóstico, tratamento e habilitação visual destas condições, maiores e melhores são as chances de desempenho da pessoa com deficiência visual</a:t>
            </a:r>
            <a:r>
              <a:rPr lang="pt-BR" sz="3000" baseline="30000" dirty="0"/>
              <a:t>6,10</a:t>
            </a:r>
            <a:r>
              <a:rPr lang="pt-BR" altLang="en-US" sz="3000" dirty="0"/>
              <a:t>.</a:t>
            </a:r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20A5F95C-A763-4299-A8A2-417B181D0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94790"/>
              </p:ext>
            </p:extLst>
          </p:nvPr>
        </p:nvGraphicFramePr>
        <p:xfrm>
          <a:off x="448887" y="38313986"/>
          <a:ext cx="15059173" cy="4148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94726">
                  <a:extLst>
                    <a:ext uri="{9D8B030D-6E8A-4147-A177-3AD203B41FA5}">
                      <a16:colId xmlns:a16="http://schemas.microsoft.com/office/drawing/2014/main" val="3446450611"/>
                    </a:ext>
                  </a:extLst>
                </a:gridCol>
                <a:gridCol w="8164447">
                  <a:extLst>
                    <a:ext uri="{9D8B030D-6E8A-4147-A177-3AD203B41FA5}">
                      <a16:colId xmlns:a16="http://schemas.microsoft.com/office/drawing/2014/main" val="3423281023"/>
                    </a:ext>
                  </a:extLst>
                </a:gridCol>
              </a:tblGrid>
              <a:tr h="959445">
                <a:tc>
                  <a:txBody>
                    <a:bodyPr/>
                    <a:lstStyle/>
                    <a:p>
                      <a:r>
                        <a:rPr lang="pt-BR" sz="3200" b="1" dirty="0"/>
                        <a:t>Variáveis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/>
                        <a:t>Pacientes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458248"/>
                  </a:ext>
                </a:extLst>
              </a:tr>
              <a:tr h="1169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3000" b="1" dirty="0">
                          <a:effectLst/>
                        </a:rPr>
                        <a:t>Hipermetropia (HM)</a:t>
                      </a:r>
                      <a:endParaRPr lang="pt-BR" sz="3000" b="1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000" dirty="0">
                          <a:effectLst/>
                        </a:rPr>
                        <a:t>5 (20,0%) (n = 24)</a:t>
                      </a:r>
                      <a:endParaRPr lang="pt-BR" sz="30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3773519"/>
                  </a:ext>
                </a:extLst>
              </a:tr>
              <a:tr h="6731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3000" b="1" dirty="0">
                          <a:effectLst/>
                        </a:rPr>
                        <a:t>Astigmatismo (A)</a:t>
                      </a:r>
                      <a:endParaRPr lang="pt-BR" sz="3000" b="1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3599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dirty="0">
                          <a:effectLst/>
                        </a:rPr>
                        <a:t>3 (12%) (n = 24)</a:t>
                      </a:r>
                      <a:endParaRPr lang="pt-BR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463932"/>
                  </a:ext>
                </a:extLst>
              </a:tr>
              <a:tr h="6731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3000" b="1" dirty="0">
                          <a:effectLst/>
                        </a:rPr>
                        <a:t>Miopia (M) e A</a:t>
                      </a:r>
                      <a:endParaRPr lang="pt-BR" sz="3000" b="1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3599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dirty="0">
                          <a:effectLst/>
                        </a:rPr>
                        <a:t>2 (8%) (n = 24)</a:t>
                      </a:r>
                      <a:endParaRPr lang="pt-BR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3457221"/>
                  </a:ext>
                </a:extLst>
              </a:tr>
              <a:tr h="6731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3000" b="1" dirty="0">
                          <a:effectLst/>
                        </a:rPr>
                        <a:t>HM e A</a:t>
                      </a:r>
                      <a:endParaRPr lang="pt-BR" sz="3000" b="1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599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dirty="0">
                          <a:effectLst/>
                        </a:rPr>
                        <a:t>14 (56%) (n = 24)</a:t>
                      </a:r>
                      <a:endParaRPr lang="pt-BR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624943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78D6D4FC-5C9F-480B-8416-67667608B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07654"/>
              </p:ext>
            </p:extLst>
          </p:nvPr>
        </p:nvGraphicFramePr>
        <p:xfrm>
          <a:off x="16919110" y="10437267"/>
          <a:ext cx="15113464" cy="57183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555898">
                  <a:extLst>
                    <a:ext uri="{9D8B030D-6E8A-4147-A177-3AD203B41FA5}">
                      <a16:colId xmlns:a16="http://schemas.microsoft.com/office/drawing/2014/main" val="1993457962"/>
                    </a:ext>
                  </a:extLst>
                </a:gridCol>
                <a:gridCol w="7557566">
                  <a:extLst>
                    <a:ext uri="{9D8B030D-6E8A-4147-A177-3AD203B41FA5}">
                      <a16:colId xmlns:a16="http://schemas.microsoft.com/office/drawing/2014/main" val="320375193"/>
                    </a:ext>
                  </a:extLst>
                </a:gridCol>
              </a:tblGrid>
              <a:tr h="1248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200" b="1" dirty="0">
                          <a:effectLst/>
                          <a:latin typeface="+mn-lt"/>
                        </a:rPr>
                        <a:t>Domínio avaliado</a:t>
                      </a:r>
                      <a:endParaRPr lang="pt-B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 </a:t>
                      </a:r>
                      <a:r>
                        <a:rPr lang="pt-BR" sz="3200" b="1" dirty="0">
                          <a:effectLst/>
                          <a:latin typeface="+mn-lt"/>
                        </a:rPr>
                        <a:t>Nota média</a:t>
                      </a:r>
                      <a:endParaRPr lang="pt-BR" sz="3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232719"/>
                  </a:ext>
                </a:extLst>
              </a:tr>
              <a:tr h="745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Saúde geral</a:t>
                      </a:r>
                      <a:endParaRPr lang="pt-BR" sz="30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0,4 (± 0,3; 0 a 1,0)</a:t>
                      </a:r>
                      <a:endParaRPr lang="pt-BR" sz="3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1888920"/>
                  </a:ext>
                </a:extLst>
              </a:tr>
              <a:tr h="745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Visão geral</a:t>
                      </a:r>
                      <a:endParaRPr lang="pt-BR" sz="30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0,5 (± 0,3; 0 a 0,9)</a:t>
                      </a:r>
                      <a:endParaRPr lang="pt-BR" sz="3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4229452755"/>
                  </a:ext>
                </a:extLst>
              </a:tr>
              <a:tr h="745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Competência</a:t>
                      </a:r>
                      <a:endParaRPr lang="pt-BR" sz="30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0,4 (± 0,2; 0,1 a 0,8)</a:t>
                      </a:r>
                      <a:endParaRPr lang="pt-BR" sz="3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180787064"/>
                  </a:ext>
                </a:extLst>
              </a:tr>
              <a:tr h="745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Personalidade</a:t>
                      </a:r>
                      <a:endParaRPr lang="pt-BR" sz="30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0,3 (± 0,1; 0,2 a 0,6)</a:t>
                      </a:r>
                      <a:endParaRPr lang="pt-BR" sz="3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912900761"/>
                  </a:ext>
                </a:extLst>
              </a:tr>
              <a:tr h="745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Impacto familiar</a:t>
                      </a:r>
                      <a:endParaRPr lang="pt-BR" sz="30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0,6 (± 0,2; 0,1 a 0,8)</a:t>
                      </a:r>
                      <a:endParaRPr lang="pt-BR" sz="3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8409845"/>
                  </a:ext>
                </a:extLst>
              </a:tr>
              <a:tr h="745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Tratamento</a:t>
                      </a:r>
                      <a:endParaRPr lang="pt-BR" sz="30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0,0 (± 0,2; 0,0 a 0,8)</a:t>
                      </a:r>
                      <a:endParaRPr lang="pt-BR" sz="3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61089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20E06CD-CA67-4BE4-BA71-70FB283B0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85247"/>
              </p:ext>
            </p:extLst>
          </p:nvPr>
        </p:nvGraphicFramePr>
        <p:xfrm>
          <a:off x="16944975" y="18790713"/>
          <a:ext cx="15054943" cy="69777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97846">
                  <a:extLst>
                    <a:ext uri="{9D8B030D-6E8A-4147-A177-3AD203B41FA5}">
                      <a16:colId xmlns:a16="http://schemas.microsoft.com/office/drawing/2014/main" val="990915620"/>
                    </a:ext>
                  </a:extLst>
                </a:gridCol>
                <a:gridCol w="5295149">
                  <a:extLst>
                    <a:ext uri="{9D8B030D-6E8A-4147-A177-3AD203B41FA5}">
                      <a16:colId xmlns:a16="http://schemas.microsoft.com/office/drawing/2014/main" val="1572583946"/>
                    </a:ext>
                  </a:extLst>
                </a:gridCol>
                <a:gridCol w="4261948">
                  <a:extLst>
                    <a:ext uri="{9D8B030D-6E8A-4147-A177-3AD203B41FA5}">
                      <a16:colId xmlns:a16="http://schemas.microsoft.com/office/drawing/2014/main" val="2217132214"/>
                    </a:ext>
                  </a:extLst>
                </a:gridCol>
              </a:tblGrid>
              <a:tr h="9325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+mn-lt"/>
                        </a:rPr>
                        <a:t>Domínio Avaliado</a:t>
                      </a:r>
                      <a:endParaRPr lang="pt-BR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+mn-lt"/>
                        </a:rPr>
                        <a:t>Nota média</a:t>
                      </a:r>
                      <a:endParaRPr lang="pt-BR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+mn-lt"/>
                        </a:rPr>
                        <a:t>Valor de P</a:t>
                      </a:r>
                      <a:endParaRPr lang="pt-BR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698720"/>
                  </a:ext>
                </a:extLst>
              </a:tr>
              <a:tr h="8743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Saúde Geral</a:t>
                      </a:r>
                      <a:endParaRPr lang="pt-BR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3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0,3 (+/- 0,3)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3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0,380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7240142"/>
                  </a:ext>
                </a:extLst>
              </a:tr>
              <a:tr h="8743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Visão Geral</a:t>
                      </a:r>
                      <a:endParaRPr lang="pt-BR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3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0,4 (+/- 0,2)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pt-BR" sz="3000" dirty="0">
                          <a:effectLst/>
                          <a:latin typeface="+mn-lt"/>
                        </a:rPr>
                      </a:br>
                      <a:r>
                        <a:rPr lang="pt-BR" sz="3000" b="1" dirty="0">
                          <a:effectLst/>
                          <a:latin typeface="+mn-lt"/>
                        </a:rPr>
                        <a:t>0,027</a:t>
                      </a:r>
                      <a:endParaRPr lang="pt-BR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04142023"/>
                  </a:ext>
                </a:extLst>
              </a:tr>
              <a:tr h="8743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Competência</a:t>
                      </a:r>
                      <a:endParaRPr lang="pt-BR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3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0,5(+/- 0,2)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pt-BR" sz="3000" dirty="0">
                          <a:effectLst/>
                          <a:latin typeface="+mn-lt"/>
                        </a:rPr>
                      </a:br>
                      <a:r>
                        <a:rPr lang="pt-BR" sz="3000" dirty="0">
                          <a:effectLst/>
                          <a:latin typeface="+mn-lt"/>
                        </a:rPr>
                        <a:t>0,315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4050189"/>
                  </a:ext>
                </a:extLst>
              </a:tr>
              <a:tr h="8743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Personalidade</a:t>
                      </a:r>
                      <a:endParaRPr lang="pt-BR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3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0,3 (+/- 0,1)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pt-BR" sz="3000" dirty="0">
                          <a:effectLst/>
                          <a:latin typeface="+mn-lt"/>
                        </a:rPr>
                      </a:br>
                      <a:r>
                        <a:rPr lang="pt-BR" sz="3000" dirty="0">
                          <a:effectLst/>
                          <a:latin typeface="+mn-lt"/>
                        </a:rPr>
                        <a:t>0,896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9072147"/>
                  </a:ext>
                </a:extLst>
              </a:tr>
              <a:tr h="8743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Impacto familiar</a:t>
                      </a:r>
                      <a:endParaRPr lang="pt-BR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3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0,6(+/- 0,2)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pt-BR" sz="3000" dirty="0">
                          <a:effectLst/>
                          <a:latin typeface="+mn-lt"/>
                        </a:rPr>
                      </a:br>
                      <a:r>
                        <a:rPr lang="pt-BR" sz="3000" b="1" dirty="0">
                          <a:effectLst/>
                          <a:latin typeface="+mn-lt"/>
                        </a:rPr>
                        <a:t>0,025</a:t>
                      </a:r>
                      <a:endParaRPr lang="pt-BR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8292086"/>
                  </a:ext>
                </a:extLst>
              </a:tr>
              <a:tr h="1408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b="1" dirty="0">
                          <a:effectLst/>
                          <a:latin typeface="+mn-lt"/>
                        </a:rPr>
                        <a:t>Tratamento</a:t>
                      </a:r>
                      <a:endParaRPr lang="pt-BR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pt-BR" sz="3000" dirty="0">
                          <a:effectLst/>
                          <a:latin typeface="+mn-lt"/>
                        </a:rPr>
                      </a:br>
                      <a:br>
                        <a:rPr lang="pt-BR" sz="3000" dirty="0">
                          <a:effectLst/>
                          <a:latin typeface="+mn-lt"/>
                        </a:rPr>
                      </a:br>
                      <a:r>
                        <a:rPr lang="pt-BR" sz="3000" dirty="0">
                          <a:effectLst/>
                          <a:latin typeface="+mn-lt"/>
                        </a:rPr>
                        <a:t>0,0 (+/- 0,0)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br>
                        <a:rPr lang="pt-BR" sz="3000" dirty="0">
                          <a:effectLst/>
                          <a:latin typeface="+mn-lt"/>
                        </a:rPr>
                      </a:br>
                      <a:r>
                        <a:rPr lang="pt-BR" sz="3000" dirty="0">
                          <a:effectLst/>
                          <a:latin typeface="+mn-lt"/>
                        </a:rPr>
                        <a:t>0,075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+mn-lt"/>
                        </a:rPr>
                        <a:t> </a:t>
                      </a:r>
                      <a:endParaRPr lang="pt-BR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205614"/>
                  </a:ext>
                </a:extLst>
              </a:tr>
            </a:tbl>
          </a:graphicData>
        </a:graphic>
      </p:graphicFrame>
      <p:sp>
        <p:nvSpPr>
          <p:cNvPr id="35" name="Subtítulo 2"/>
          <p:cNvSpPr txBox="1"/>
          <p:nvPr/>
        </p:nvSpPr>
        <p:spPr>
          <a:xfrm>
            <a:off x="16944974" y="35499743"/>
            <a:ext cx="8117840" cy="7004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5314" tIns="32657" rIns="65314" bIns="3265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REFERÊNCIAS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6944974" y="30982028"/>
            <a:ext cx="7677152" cy="668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AGRADECIMENTO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877" y="32476718"/>
            <a:ext cx="4726485" cy="1795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671223" y="27922837"/>
            <a:ext cx="139620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/>
              <a:t>A vulnerabilidade social está associada a piora significativa relacionada a saúde geral da visão e impacto familiar na presença de astigmatismo, assim como atraso escolar na presença de erro refrativo significante.</a:t>
            </a:r>
          </a:p>
        </p:txBody>
      </p:sp>
      <p:sp>
        <p:nvSpPr>
          <p:cNvPr id="39" name="Caixa de Texto 36"/>
          <p:cNvSpPr txBox="1"/>
          <p:nvPr/>
        </p:nvSpPr>
        <p:spPr>
          <a:xfrm>
            <a:off x="17657618" y="36164974"/>
            <a:ext cx="1381451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n-US" sz="2200" dirty="0"/>
          </a:p>
          <a:p>
            <a:pPr lvl="0" algn="just"/>
            <a:r>
              <a:rPr lang="en-US" sz="2200" dirty="0"/>
              <a:t>1.	World Health Organization (2019). World report vision. </a:t>
            </a:r>
          </a:p>
          <a:p>
            <a:pPr lvl="0" algn="just"/>
            <a:r>
              <a:rPr lang="en-US" sz="2200" dirty="0"/>
              <a:t>2.	</a:t>
            </a:r>
            <a:r>
              <a:rPr lang="en-US" sz="2200" dirty="0" err="1"/>
              <a:t>Censo</a:t>
            </a:r>
            <a:r>
              <a:rPr lang="en-US" sz="2200" dirty="0"/>
              <a:t> 2010. Instituto </a:t>
            </a:r>
            <a:r>
              <a:rPr lang="en-US" sz="2200" dirty="0" err="1"/>
              <a:t>Brasileiro</a:t>
            </a:r>
            <a:r>
              <a:rPr lang="en-US" sz="2200" dirty="0"/>
              <a:t> de Geografia e </a:t>
            </a:r>
            <a:r>
              <a:rPr lang="en-US" sz="2200" dirty="0" err="1"/>
              <a:t>Estatística</a:t>
            </a:r>
            <a:r>
              <a:rPr lang="en-US" sz="2200" dirty="0"/>
              <a:t> – IBGE.</a:t>
            </a:r>
          </a:p>
          <a:p>
            <a:pPr lvl="0" algn="just"/>
            <a:r>
              <a:rPr lang="en-US" sz="2200" dirty="0"/>
              <a:t>3.	Cumberland PM, </a:t>
            </a:r>
            <a:r>
              <a:rPr lang="en-US" sz="2200" dirty="0" err="1"/>
              <a:t>Rahi</a:t>
            </a:r>
            <a:r>
              <a:rPr lang="en-US" sz="2200" dirty="0"/>
              <a:t> JS, for the UK Biobank Eye and Vision Consortium. Visual Function, Social Position, and Health and Life Chances: The UK Biobank Study. JAMA </a:t>
            </a:r>
            <a:r>
              <a:rPr lang="en-US" sz="2200" dirty="0" err="1"/>
              <a:t>Ophthalmol</a:t>
            </a:r>
            <a:r>
              <a:rPr lang="en-US" sz="2200" dirty="0"/>
              <a:t>. 2016;134(9):959–966. doi:10.1001/jamaophthalmol.2016.1778.</a:t>
            </a:r>
          </a:p>
          <a:p>
            <a:pPr lvl="0" algn="just"/>
            <a:r>
              <a:rPr lang="en-US" sz="2200" dirty="0"/>
              <a:t>4.	Schmidt MI, Duncan BB, Hoffmann JF, Moura L, Malta DC, Carvalho RM. Prevalence of diabetes and hypertension based on self-reported morbidity survey, Brazil, 2006. Rev </a:t>
            </a:r>
            <a:r>
              <a:rPr lang="en-US" sz="2200" dirty="0" err="1"/>
              <a:t>Saude</a:t>
            </a:r>
            <a:r>
              <a:rPr lang="en-US" sz="2200" dirty="0"/>
              <a:t> Publica. 2009 Nov;43 Suppl 2:74-82. </a:t>
            </a:r>
          </a:p>
          <a:p>
            <a:pPr lvl="0" algn="just"/>
            <a:r>
              <a:rPr lang="en-US" sz="2200" dirty="0"/>
              <a:t>5.	</a:t>
            </a:r>
            <a:r>
              <a:rPr lang="en-US" sz="2200" dirty="0" err="1"/>
              <a:t>Rahi</a:t>
            </a:r>
            <a:r>
              <a:rPr lang="en-US" sz="2200" dirty="0"/>
              <a:t>  JS, Cumberland  PM, Peckham  CS.  Visual function in working-age adults: early life influences and associations with health and social outcomes.  Ophthalmology. 2009;116(10):1866-1871. </a:t>
            </a:r>
          </a:p>
          <a:p>
            <a:pPr lvl="0" algn="just"/>
            <a:r>
              <a:rPr lang="en-US" sz="2200" dirty="0"/>
              <a:t>6.	</a:t>
            </a:r>
            <a:r>
              <a:rPr lang="en-US" sz="2200" dirty="0" err="1"/>
              <a:t>Diretrizes</a:t>
            </a:r>
            <a:r>
              <a:rPr lang="en-US" sz="2200" dirty="0"/>
              <a:t> de </a:t>
            </a:r>
            <a:r>
              <a:rPr lang="en-US" sz="2200" dirty="0" err="1"/>
              <a:t>Atenção</a:t>
            </a:r>
            <a:r>
              <a:rPr lang="en-US" sz="2200" dirty="0"/>
              <a:t> à </a:t>
            </a:r>
            <a:r>
              <a:rPr lang="en-US" sz="2200" dirty="0" err="1"/>
              <a:t>Saúde</a:t>
            </a:r>
            <a:r>
              <a:rPr lang="en-US" sz="2200" dirty="0"/>
              <a:t> Ocular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Infância</a:t>
            </a:r>
            <a:r>
              <a:rPr lang="en-US" sz="2200" dirty="0"/>
              <a:t>: </a:t>
            </a:r>
            <a:r>
              <a:rPr lang="en-US" sz="2200" dirty="0" err="1"/>
              <a:t>Detecção</a:t>
            </a:r>
            <a:r>
              <a:rPr lang="en-US" sz="2200" dirty="0"/>
              <a:t> e </a:t>
            </a:r>
            <a:r>
              <a:rPr lang="en-US" sz="2200" dirty="0" err="1"/>
              <a:t>Intervenção</a:t>
            </a:r>
            <a:r>
              <a:rPr lang="en-US" sz="2200" dirty="0"/>
              <a:t> </a:t>
            </a:r>
            <a:r>
              <a:rPr lang="en-US" sz="2200" dirty="0" err="1"/>
              <a:t>Precoce</a:t>
            </a:r>
            <a:r>
              <a:rPr lang="en-US" sz="2200" dirty="0"/>
              <a:t> para a </a:t>
            </a:r>
            <a:r>
              <a:rPr lang="en-US" sz="2200" dirty="0" err="1"/>
              <a:t>Prevenção</a:t>
            </a:r>
            <a:r>
              <a:rPr lang="en-US" sz="2200" dirty="0"/>
              <a:t> de </a:t>
            </a:r>
            <a:r>
              <a:rPr lang="en-US" sz="2200" dirty="0" err="1"/>
              <a:t>Deficiências</a:t>
            </a:r>
            <a:r>
              <a:rPr lang="en-US" sz="2200" dirty="0"/>
              <a:t> </a:t>
            </a:r>
            <a:r>
              <a:rPr lang="en-US" sz="2200" dirty="0" err="1"/>
              <a:t>Visuais</a:t>
            </a:r>
            <a:r>
              <a:rPr lang="en-US" sz="2200" dirty="0"/>
              <a:t>. 2A EDIÇÃO</a:t>
            </a:r>
          </a:p>
          <a:p>
            <a:pPr lvl="0" algn="just"/>
            <a:r>
              <a:rPr lang="en-US" sz="2200" dirty="0"/>
              <a:t>7.	</a:t>
            </a:r>
            <a:r>
              <a:rPr lang="en-US" sz="2200" dirty="0" err="1"/>
              <a:t>Dandona</a:t>
            </a:r>
            <a:r>
              <a:rPr lang="en-US" sz="2200" dirty="0"/>
              <a:t> R, </a:t>
            </a:r>
            <a:r>
              <a:rPr lang="en-US" sz="2200" dirty="0" err="1"/>
              <a:t>Dandona</a:t>
            </a:r>
            <a:r>
              <a:rPr lang="en-US" sz="2200" dirty="0"/>
              <a:t> L. Refractive error blindness. Bull World Health Organ. 2001; 79(3):237-43. Review. </a:t>
            </a:r>
          </a:p>
          <a:p>
            <a:pPr lvl="0" algn="just"/>
            <a:r>
              <a:rPr lang="en-US" sz="2200" dirty="0"/>
              <a:t>8.	</a:t>
            </a:r>
            <a:r>
              <a:rPr lang="en-US" sz="2200" dirty="0" err="1"/>
              <a:t>Salomão</a:t>
            </a:r>
            <a:r>
              <a:rPr lang="en-US" sz="2200" dirty="0"/>
              <a:t> SR, </a:t>
            </a:r>
            <a:r>
              <a:rPr lang="en-US" sz="2200" dirty="0" err="1"/>
              <a:t>Cinoto</a:t>
            </a:r>
            <a:r>
              <a:rPr lang="en-US" sz="2200" dirty="0"/>
              <a:t> RW, Berezovsky A, Mendieta L, </a:t>
            </a:r>
            <a:r>
              <a:rPr lang="en-US" sz="2200" dirty="0" err="1"/>
              <a:t>Nakanami</a:t>
            </a:r>
            <a:r>
              <a:rPr lang="en-US" sz="2200" dirty="0"/>
              <a:t> CR, </a:t>
            </a:r>
            <a:r>
              <a:rPr lang="en-US" sz="2200" dirty="0" err="1"/>
              <a:t>Lipener</a:t>
            </a:r>
            <a:r>
              <a:rPr lang="en-US" sz="2200" dirty="0"/>
              <a:t> C, et al. Prevalence and causes of visual impairment in low-middle income school children in Sao Paulo, Brazil. Invest </a:t>
            </a:r>
            <a:r>
              <a:rPr lang="en-US" sz="2200" dirty="0" err="1"/>
              <a:t>Ophthalmol</a:t>
            </a:r>
            <a:r>
              <a:rPr lang="en-US" sz="2200" dirty="0"/>
              <a:t> Vis Sci. 2008;49(10):4308-13.</a:t>
            </a:r>
          </a:p>
          <a:p>
            <a:pPr lvl="0" algn="just"/>
            <a:r>
              <a:rPr lang="en-US" sz="2200" dirty="0"/>
              <a:t>9.	Wong HB, Machin D, Tan SB, Wong TY, Saw SM. Visual Impairment and its impacts on Health-related Quality of Life in adolescents. American Journal of Ophthalmology. 2009;147(3):505-11.</a:t>
            </a:r>
          </a:p>
          <a:p>
            <a:pPr lvl="0" algn="just"/>
            <a:r>
              <a:rPr lang="en-US" sz="2200" dirty="0"/>
              <a:t>10.	Gilbert C, Foster A. Childhood blindness in the context of VISION 2020 – The Right to Sight. Bulletin of the World Health Organization. 2001;79(3):227-32. </a:t>
            </a:r>
          </a:p>
          <a:p>
            <a:pPr lvl="0" algn="just"/>
            <a:endParaRPr lang="en-US" sz="2200" dirty="0"/>
          </a:p>
          <a:p>
            <a:pPr lvl="0" algn="just"/>
            <a:endParaRPr lang="en-US" sz="2200" dirty="0"/>
          </a:p>
          <a:p>
            <a:endParaRPr lang="pt-BR" alt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5079</TotalTime>
  <Words>1350</Words>
  <Application>Microsoft Office PowerPoint</Application>
  <PresentationFormat>Personalizar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Dejamila Xavier - MKT</dc:creator>
  <cp:lastModifiedBy>Daniela Raposo</cp:lastModifiedBy>
  <cp:revision>62</cp:revision>
  <dcterms:created xsi:type="dcterms:W3CDTF">2017-04-18T17:52:00Z</dcterms:created>
  <dcterms:modified xsi:type="dcterms:W3CDTF">2020-02-04T01:19:39Z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1046-10.2.0.5978</vt:lpwstr>
  </property>
</Properties>
</file>