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4400213" cy="8099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snapToObjects="1">
      <p:cViewPr>
        <p:scale>
          <a:sx n="73" d="100"/>
          <a:sy n="73" d="100"/>
        </p:scale>
        <p:origin x="272" y="6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3625E-5856-F845-A9D1-EE18AD560FF9}" type="datetimeFigureOut">
              <a:rPr lang="pt-BR" smtClean="0"/>
              <a:t>24/01/2020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735F1-F224-6C40-B36D-0DDDE648D98E}" type="slidenum">
              <a:rPr lang="pt-BR" smtClean="0"/>
              <a:t>‹nº›</a:t>
            </a:fld>
            <a:endParaRPr lang="pt-BR"/>
          </a:p>
        </p:txBody>
      </p:sp>
    </p:spTree>
    <p:extLst>
      <p:ext uri="{BB962C8B-B14F-4D97-AF65-F5344CB8AC3E}">
        <p14:creationId xmlns:p14="http://schemas.microsoft.com/office/powerpoint/2010/main" val="206872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ED735F1-F224-6C40-B36D-0DDDE648D98E}" type="slidenum">
              <a:rPr lang="pt-BR" smtClean="0"/>
              <a:t>1</a:t>
            </a:fld>
            <a:endParaRPr lang="pt-BR"/>
          </a:p>
        </p:txBody>
      </p:sp>
    </p:spTree>
    <p:extLst>
      <p:ext uri="{BB962C8B-B14F-4D97-AF65-F5344CB8AC3E}">
        <p14:creationId xmlns:p14="http://schemas.microsoft.com/office/powerpoint/2010/main" val="164718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00027" y="1325531"/>
            <a:ext cx="10800160" cy="2819800"/>
          </a:xfrm>
        </p:spPr>
        <p:txBody>
          <a:bodyPr anchor="b"/>
          <a:lstStyle>
            <a:lvl1pPr algn="ctr">
              <a:defRPr sz="7086"/>
            </a:lvl1pPr>
          </a:lstStyle>
          <a:p>
            <a:r>
              <a:rPr lang="pt-BR"/>
              <a:t>Clique para editar o título Mestre</a:t>
            </a:r>
            <a:endParaRPr lang="en-US" dirty="0"/>
          </a:p>
        </p:txBody>
      </p:sp>
      <p:sp>
        <p:nvSpPr>
          <p:cNvPr id="3" name="Subtitle 2"/>
          <p:cNvSpPr>
            <a:spLocks noGrp="1"/>
          </p:cNvSpPr>
          <p:nvPr>
            <p:ph type="subTitle" idx="1"/>
          </p:nvPr>
        </p:nvSpPr>
        <p:spPr>
          <a:xfrm>
            <a:off x="1800027" y="4254073"/>
            <a:ext cx="10800160" cy="1955486"/>
          </a:xfrm>
        </p:spPr>
        <p:txBody>
          <a:bodyPr/>
          <a:lstStyle>
            <a:lvl1pPr marL="0" indent="0" algn="ctr">
              <a:buNone/>
              <a:defRPr sz="2834"/>
            </a:lvl1pPr>
            <a:lvl2pPr marL="539953" indent="0" algn="ctr">
              <a:buNone/>
              <a:defRPr sz="2362"/>
            </a:lvl2pPr>
            <a:lvl3pPr marL="1079906" indent="0" algn="ctr">
              <a:buNone/>
              <a:defRPr sz="2126"/>
            </a:lvl3pPr>
            <a:lvl4pPr marL="1619860" indent="0" algn="ctr">
              <a:buNone/>
              <a:defRPr sz="1890"/>
            </a:lvl4pPr>
            <a:lvl5pPr marL="2159813" indent="0" algn="ctr">
              <a:buNone/>
              <a:defRPr sz="1890"/>
            </a:lvl5pPr>
            <a:lvl6pPr marL="2699766" indent="0" algn="ctr">
              <a:buNone/>
              <a:defRPr sz="1890"/>
            </a:lvl6pPr>
            <a:lvl7pPr marL="3239719" indent="0" algn="ctr">
              <a:buNone/>
              <a:defRPr sz="1890"/>
            </a:lvl7pPr>
            <a:lvl8pPr marL="3779672" indent="0" algn="ctr">
              <a:buNone/>
              <a:defRPr sz="1890"/>
            </a:lvl8pPr>
            <a:lvl9pPr marL="4319626" indent="0" algn="ctr">
              <a:buNone/>
              <a:defRPr sz="189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t>24/01/2020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24962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t>24/01/2020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420355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2" y="431220"/>
            <a:ext cx="3105046" cy="686388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990015" y="431220"/>
            <a:ext cx="9135135" cy="686388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t>24/01/2020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104443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t>24/01/2020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235734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982514" y="2019233"/>
            <a:ext cx="12420184" cy="3369135"/>
          </a:xfrm>
        </p:spPr>
        <p:txBody>
          <a:bodyPr anchor="b"/>
          <a:lstStyle>
            <a:lvl1pPr>
              <a:defRPr sz="7086"/>
            </a:lvl1pPr>
          </a:lstStyle>
          <a:p>
            <a:r>
              <a:rPr lang="pt-BR"/>
              <a:t>Clique para editar o título Mestre</a:t>
            </a:r>
            <a:endParaRPr lang="en-US" dirty="0"/>
          </a:p>
        </p:txBody>
      </p:sp>
      <p:sp>
        <p:nvSpPr>
          <p:cNvPr id="3" name="Text Placeholder 2"/>
          <p:cNvSpPr>
            <a:spLocks noGrp="1"/>
          </p:cNvSpPr>
          <p:nvPr>
            <p:ph type="body" idx="1"/>
          </p:nvPr>
        </p:nvSpPr>
        <p:spPr>
          <a:xfrm>
            <a:off x="982514" y="5420241"/>
            <a:ext cx="12420184" cy="1771749"/>
          </a:xfrm>
        </p:spPr>
        <p:txBody>
          <a:bodyPr/>
          <a:lstStyle>
            <a:lvl1pPr marL="0" indent="0">
              <a:buNone/>
              <a:defRPr sz="2834">
                <a:solidFill>
                  <a:schemeClr val="tx1">
                    <a:tint val="75000"/>
                  </a:schemeClr>
                </a:solidFill>
              </a:defRPr>
            </a:lvl1pPr>
            <a:lvl2pPr marL="539953" indent="0">
              <a:buNone/>
              <a:defRPr sz="2362">
                <a:solidFill>
                  <a:schemeClr val="tx1">
                    <a:tint val="75000"/>
                  </a:schemeClr>
                </a:solidFill>
              </a:defRPr>
            </a:lvl2pPr>
            <a:lvl3pPr marL="1079906" indent="0">
              <a:buNone/>
              <a:defRPr sz="2126">
                <a:solidFill>
                  <a:schemeClr val="tx1">
                    <a:tint val="75000"/>
                  </a:schemeClr>
                </a:solidFill>
              </a:defRPr>
            </a:lvl3pPr>
            <a:lvl4pPr marL="1619860" indent="0">
              <a:buNone/>
              <a:defRPr sz="1890">
                <a:solidFill>
                  <a:schemeClr val="tx1">
                    <a:tint val="75000"/>
                  </a:schemeClr>
                </a:solidFill>
              </a:defRPr>
            </a:lvl4pPr>
            <a:lvl5pPr marL="2159813" indent="0">
              <a:buNone/>
              <a:defRPr sz="1890">
                <a:solidFill>
                  <a:schemeClr val="tx1">
                    <a:tint val="75000"/>
                  </a:schemeClr>
                </a:solidFill>
              </a:defRPr>
            </a:lvl5pPr>
            <a:lvl6pPr marL="2699766" indent="0">
              <a:buNone/>
              <a:defRPr sz="1890">
                <a:solidFill>
                  <a:schemeClr val="tx1">
                    <a:tint val="75000"/>
                  </a:schemeClr>
                </a:solidFill>
              </a:defRPr>
            </a:lvl6pPr>
            <a:lvl7pPr marL="3239719" indent="0">
              <a:buNone/>
              <a:defRPr sz="1890">
                <a:solidFill>
                  <a:schemeClr val="tx1">
                    <a:tint val="75000"/>
                  </a:schemeClr>
                </a:solidFill>
              </a:defRPr>
            </a:lvl7pPr>
            <a:lvl8pPr marL="3779672" indent="0">
              <a:buNone/>
              <a:defRPr sz="1890">
                <a:solidFill>
                  <a:schemeClr val="tx1">
                    <a:tint val="75000"/>
                  </a:schemeClr>
                </a:solidFill>
              </a:defRPr>
            </a:lvl8pPr>
            <a:lvl9pPr marL="4319626" indent="0">
              <a:buNone/>
              <a:defRPr sz="189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BE03128-9E96-454F-AD02-DF2C2CE110A7}" type="datetimeFigureOut">
              <a:rPr lang="pt-BR" smtClean="0"/>
              <a:t>24/01/2020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80546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90014" y="2156097"/>
            <a:ext cx="6120091" cy="513901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290108" y="2156097"/>
            <a:ext cx="6120091" cy="513901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BE03128-9E96-454F-AD02-DF2C2CE110A7}" type="datetimeFigureOut">
              <a:rPr lang="pt-BR" smtClean="0"/>
              <a:t>24/01/2020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176665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991890" y="431220"/>
            <a:ext cx="12420184" cy="1565514"/>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91891" y="1985485"/>
            <a:ext cx="6091965"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pt-BR"/>
              <a:t>Clique para editar os estilos de texto Mestres</a:t>
            </a:r>
          </a:p>
        </p:txBody>
      </p:sp>
      <p:sp>
        <p:nvSpPr>
          <p:cNvPr id="4" name="Content Placeholder 3"/>
          <p:cNvSpPr>
            <a:spLocks noGrp="1"/>
          </p:cNvSpPr>
          <p:nvPr>
            <p:ph sz="half" idx="2"/>
          </p:nvPr>
        </p:nvSpPr>
        <p:spPr>
          <a:xfrm>
            <a:off x="991891" y="2958540"/>
            <a:ext cx="6091965" cy="435156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290108" y="1985485"/>
            <a:ext cx="6121966"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pt-BR"/>
              <a:t>Clique para editar os estilos de texto Mestres</a:t>
            </a:r>
          </a:p>
        </p:txBody>
      </p:sp>
      <p:sp>
        <p:nvSpPr>
          <p:cNvPr id="6" name="Content Placeholder 5"/>
          <p:cNvSpPr>
            <a:spLocks noGrp="1"/>
          </p:cNvSpPr>
          <p:nvPr>
            <p:ph sz="quarter" idx="4"/>
          </p:nvPr>
        </p:nvSpPr>
        <p:spPr>
          <a:xfrm>
            <a:off x="7290108" y="2958540"/>
            <a:ext cx="6121966" cy="435156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BE03128-9E96-454F-AD02-DF2C2CE110A7}" type="datetimeFigureOut">
              <a:rPr lang="pt-BR" smtClean="0"/>
              <a:t>24/01/2020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322233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BE03128-9E96-454F-AD02-DF2C2CE110A7}" type="datetimeFigureOut">
              <a:rPr lang="pt-BR" smtClean="0"/>
              <a:t>24/01/2020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128762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03128-9E96-454F-AD02-DF2C2CE110A7}" type="datetimeFigureOut">
              <a:rPr lang="pt-BR" smtClean="0"/>
              <a:t>24/01/2020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352803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pt-BR"/>
              <a:t>Clique para editar o título Mestre</a:t>
            </a:r>
            <a:endParaRPr lang="en-US" dirty="0"/>
          </a:p>
        </p:txBody>
      </p:sp>
      <p:sp>
        <p:nvSpPr>
          <p:cNvPr id="3" name="Content Placeholder 2"/>
          <p:cNvSpPr>
            <a:spLocks noGrp="1"/>
          </p:cNvSpPr>
          <p:nvPr>
            <p:ph idx="1"/>
          </p:nvPr>
        </p:nvSpPr>
        <p:spPr>
          <a:xfrm>
            <a:off x="6121966" y="1166168"/>
            <a:ext cx="7290108" cy="5755841"/>
          </a:xfrm>
        </p:spPr>
        <p:txBody>
          <a:bodyPr/>
          <a:lstStyle>
            <a:lvl1pPr>
              <a:defRPr sz="3779"/>
            </a:lvl1pPr>
            <a:lvl2pPr>
              <a:defRPr sz="3307"/>
            </a:lvl2pPr>
            <a:lvl3pPr>
              <a:defRPr sz="2834"/>
            </a:lvl3pPr>
            <a:lvl4pPr>
              <a:defRPr sz="2362"/>
            </a:lvl4pPr>
            <a:lvl5pPr>
              <a:defRPr sz="2362"/>
            </a:lvl5pPr>
            <a:lvl6pPr>
              <a:defRPr sz="2362"/>
            </a:lvl6pPr>
            <a:lvl7pPr>
              <a:defRPr sz="2362"/>
            </a:lvl7pPr>
            <a:lvl8pPr>
              <a:defRPr sz="2362"/>
            </a:lvl8pPr>
            <a:lvl9pPr>
              <a:defRPr sz="2362"/>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BE03128-9E96-454F-AD02-DF2C2CE110A7}" type="datetimeFigureOut">
              <a:rPr lang="pt-BR" smtClean="0"/>
              <a:t>24/01/2020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253857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121966" y="1166168"/>
            <a:ext cx="7290108" cy="5755841"/>
          </a:xfrm>
        </p:spPr>
        <p:txBody>
          <a:bodyPr anchor="t"/>
          <a:lstStyle>
            <a:lvl1pPr marL="0" indent="0">
              <a:buNone/>
              <a:defRPr sz="3779"/>
            </a:lvl1pPr>
            <a:lvl2pPr marL="539953" indent="0">
              <a:buNone/>
              <a:defRPr sz="3307"/>
            </a:lvl2pPr>
            <a:lvl3pPr marL="1079906" indent="0">
              <a:buNone/>
              <a:defRPr sz="2834"/>
            </a:lvl3pPr>
            <a:lvl4pPr marL="1619860" indent="0">
              <a:buNone/>
              <a:defRPr sz="2362"/>
            </a:lvl4pPr>
            <a:lvl5pPr marL="2159813" indent="0">
              <a:buNone/>
              <a:defRPr sz="2362"/>
            </a:lvl5pPr>
            <a:lvl6pPr marL="2699766" indent="0">
              <a:buNone/>
              <a:defRPr sz="2362"/>
            </a:lvl6pPr>
            <a:lvl7pPr marL="3239719" indent="0">
              <a:buNone/>
              <a:defRPr sz="2362"/>
            </a:lvl7pPr>
            <a:lvl8pPr marL="3779672" indent="0">
              <a:buNone/>
              <a:defRPr sz="2362"/>
            </a:lvl8pPr>
            <a:lvl9pPr marL="4319626" indent="0">
              <a:buNone/>
              <a:defRPr sz="2362"/>
            </a:lvl9pPr>
          </a:lstStyle>
          <a:p>
            <a:r>
              <a:rPr lang="pt-BR"/>
              <a:t>Clique no ícone para adicionar uma imagem</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BE03128-9E96-454F-AD02-DF2C2CE110A7}" type="datetimeFigureOut">
              <a:rPr lang="pt-BR" smtClean="0"/>
              <a:t>24/01/2020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5DFB2E-BC7A-2B4D-9F30-15F959F567F7}" type="slidenum">
              <a:rPr lang="pt-BR" smtClean="0"/>
              <a:t>‹nº›</a:t>
            </a:fld>
            <a:endParaRPr lang="pt-BR"/>
          </a:p>
        </p:txBody>
      </p:sp>
    </p:spTree>
    <p:extLst>
      <p:ext uri="{BB962C8B-B14F-4D97-AF65-F5344CB8AC3E}">
        <p14:creationId xmlns:p14="http://schemas.microsoft.com/office/powerpoint/2010/main" val="45011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431220"/>
            <a:ext cx="12420184" cy="156551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90015" y="2156097"/>
            <a:ext cx="12420184" cy="513901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990015" y="7506968"/>
            <a:ext cx="3240048" cy="431219"/>
          </a:xfrm>
          <a:prstGeom prst="rect">
            <a:avLst/>
          </a:prstGeom>
        </p:spPr>
        <p:txBody>
          <a:bodyPr vert="horz" lIns="91440" tIns="45720" rIns="91440" bIns="45720" rtlCol="0" anchor="ctr"/>
          <a:lstStyle>
            <a:lvl1pPr algn="l">
              <a:defRPr sz="1417">
                <a:solidFill>
                  <a:schemeClr val="tx1">
                    <a:tint val="75000"/>
                  </a:schemeClr>
                </a:solidFill>
              </a:defRPr>
            </a:lvl1pPr>
          </a:lstStyle>
          <a:p>
            <a:fld id="{CBE03128-9E96-454F-AD02-DF2C2CE110A7}" type="datetimeFigureOut">
              <a:rPr lang="pt-BR" smtClean="0"/>
              <a:t>24/01/2020</a:t>
            </a:fld>
            <a:endParaRPr lang="pt-BR"/>
          </a:p>
        </p:txBody>
      </p:sp>
      <p:sp>
        <p:nvSpPr>
          <p:cNvPr id="5" name="Footer Placeholder 4"/>
          <p:cNvSpPr>
            <a:spLocks noGrp="1"/>
          </p:cNvSpPr>
          <p:nvPr>
            <p:ph type="ftr" sz="quarter" idx="3"/>
          </p:nvPr>
        </p:nvSpPr>
        <p:spPr>
          <a:xfrm>
            <a:off x="4770071" y="7506968"/>
            <a:ext cx="4860072" cy="431219"/>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170150" y="7506968"/>
            <a:ext cx="3240048" cy="431219"/>
          </a:xfrm>
          <a:prstGeom prst="rect">
            <a:avLst/>
          </a:prstGeom>
        </p:spPr>
        <p:txBody>
          <a:bodyPr vert="horz" lIns="91440" tIns="45720" rIns="91440" bIns="45720" rtlCol="0" anchor="ctr"/>
          <a:lstStyle>
            <a:lvl1pPr algn="r">
              <a:defRPr sz="1417">
                <a:solidFill>
                  <a:schemeClr val="tx1">
                    <a:tint val="75000"/>
                  </a:schemeClr>
                </a:solidFill>
              </a:defRPr>
            </a:lvl1pPr>
          </a:lstStyle>
          <a:p>
            <a:fld id="{2A5DFB2E-BC7A-2B4D-9F30-15F959F567F7}" type="slidenum">
              <a:rPr lang="pt-BR" smtClean="0"/>
              <a:t>‹nº›</a:t>
            </a:fld>
            <a:endParaRPr lang="pt-BR"/>
          </a:p>
        </p:txBody>
      </p:sp>
    </p:spTree>
    <p:extLst>
      <p:ext uri="{BB962C8B-B14F-4D97-AF65-F5344CB8AC3E}">
        <p14:creationId xmlns:p14="http://schemas.microsoft.com/office/powerpoint/2010/main" val="2607260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p:titleStyle>
    <p:bodyStyle>
      <a:lvl1pPr marL="269977" indent="-269977" algn="l" defTabSz="1079906"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06" rtl="0" eaLnBrk="1" latinLnBrk="0" hangingPunct="1">
        <a:defRPr sz="2126" kern="1200">
          <a:solidFill>
            <a:schemeClr val="tx1"/>
          </a:solidFill>
          <a:latin typeface="+mn-lt"/>
          <a:ea typeface="+mn-ea"/>
          <a:cs typeface="+mn-cs"/>
        </a:defRPr>
      </a:lvl1pPr>
      <a:lvl2pPr marL="539953" algn="l" defTabSz="1079906" rtl="0" eaLnBrk="1" latinLnBrk="0" hangingPunct="1">
        <a:defRPr sz="2126" kern="1200">
          <a:solidFill>
            <a:schemeClr val="tx1"/>
          </a:solidFill>
          <a:latin typeface="+mn-lt"/>
          <a:ea typeface="+mn-ea"/>
          <a:cs typeface="+mn-cs"/>
        </a:defRPr>
      </a:lvl2pPr>
      <a:lvl3pPr marL="1079906" algn="l" defTabSz="1079906" rtl="0" eaLnBrk="1" latinLnBrk="0" hangingPunct="1">
        <a:defRPr sz="2126" kern="1200">
          <a:solidFill>
            <a:schemeClr val="tx1"/>
          </a:solidFill>
          <a:latin typeface="+mn-lt"/>
          <a:ea typeface="+mn-ea"/>
          <a:cs typeface="+mn-cs"/>
        </a:defRPr>
      </a:lvl3pPr>
      <a:lvl4pPr marL="1619860" algn="l" defTabSz="1079906" rtl="0" eaLnBrk="1" latinLnBrk="0" hangingPunct="1">
        <a:defRPr sz="2126" kern="1200">
          <a:solidFill>
            <a:schemeClr val="tx1"/>
          </a:solidFill>
          <a:latin typeface="+mn-lt"/>
          <a:ea typeface="+mn-ea"/>
          <a:cs typeface="+mn-cs"/>
        </a:defRPr>
      </a:lvl4pPr>
      <a:lvl5pPr marL="2159813" algn="l" defTabSz="1079906" rtl="0" eaLnBrk="1" latinLnBrk="0" hangingPunct="1">
        <a:defRPr sz="2126" kern="1200">
          <a:solidFill>
            <a:schemeClr val="tx1"/>
          </a:solidFill>
          <a:latin typeface="+mn-lt"/>
          <a:ea typeface="+mn-ea"/>
          <a:cs typeface="+mn-cs"/>
        </a:defRPr>
      </a:lvl5pPr>
      <a:lvl6pPr marL="2699766" algn="l" defTabSz="1079906" rtl="0" eaLnBrk="1" latinLnBrk="0" hangingPunct="1">
        <a:defRPr sz="2126" kern="1200">
          <a:solidFill>
            <a:schemeClr val="tx1"/>
          </a:solidFill>
          <a:latin typeface="+mn-lt"/>
          <a:ea typeface="+mn-ea"/>
          <a:cs typeface="+mn-cs"/>
        </a:defRPr>
      </a:lvl6pPr>
      <a:lvl7pPr marL="3239719" algn="l" defTabSz="1079906" rtl="0" eaLnBrk="1" latinLnBrk="0" hangingPunct="1">
        <a:defRPr sz="2126" kern="1200">
          <a:solidFill>
            <a:schemeClr val="tx1"/>
          </a:solidFill>
          <a:latin typeface="+mn-lt"/>
          <a:ea typeface="+mn-ea"/>
          <a:cs typeface="+mn-cs"/>
        </a:defRPr>
      </a:lvl7pPr>
      <a:lvl8pPr marL="3779672" algn="l" defTabSz="1079906" rtl="0" eaLnBrk="1" latinLnBrk="0" hangingPunct="1">
        <a:defRPr sz="2126" kern="1200">
          <a:solidFill>
            <a:schemeClr val="tx1"/>
          </a:solidFill>
          <a:latin typeface="+mn-lt"/>
          <a:ea typeface="+mn-ea"/>
          <a:cs typeface="+mn-cs"/>
        </a:defRPr>
      </a:lvl8pPr>
      <a:lvl9pPr marL="4319626" algn="l" defTabSz="1079906"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jpeg"/><Relationship Id="rId4" Type="http://schemas.microsoft.com/office/2007/relationships/hdphoto" Target="../media/hdphoto1.wdp"/><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
                <a:lumOff val="96000"/>
              </a:schemeClr>
            </a:gs>
            <a:gs pos="73000">
              <a:schemeClr val="accent1">
                <a:alpha val="92000"/>
                <a:lumMod val="32000"/>
                <a:lumOff val="68000"/>
              </a:schemeClr>
            </a:gs>
            <a:gs pos="82000">
              <a:schemeClr val="accent1">
                <a:alpha val="95000"/>
                <a:lumMod val="28000"/>
                <a:lumOff val="72000"/>
              </a:schemeClr>
            </a:gs>
            <a:gs pos="100000">
              <a:schemeClr val="accent1">
                <a:lumMod val="18000"/>
                <a:lumOff val="82000"/>
              </a:schemeClr>
            </a:gs>
          </a:gsLst>
          <a:lin ang="2700000" scaled="1"/>
          <a:tileRect/>
        </a:gra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535CA77-C015-974D-B851-159DD6C1D73D}"/>
              </a:ext>
            </a:extLst>
          </p:cNvPr>
          <p:cNvPicPr>
            <a:picLocks noChangeAspect="1"/>
          </p:cNvPicPr>
          <p:nvPr/>
        </p:nvPicPr>
        <p:blipFill>
          <a:blip r:embed="rId3" cstate="print">
            <a:duotone>
              <a:srgbClr val="4472C4">
                <a:shade val="45000"/>
                <a:satMod val="135000"/>
              </a:srgbClr>
              <a:prstClr val="white"/>
            </a:duotone>
            <a:alphaModFix amt="10000"/>
            <a:extLst>
              <a:ext uri="{BEBA8EAE-BF5A-486C-A8C5-ECC9F3942E4B}">
                <a14:imgProps xmlns:a14="http://schemas.microsoft.com/office/drawing/2010/main">
                  <a14:imgLayer r:embed="rId4">
                    <a14:imgEffect>
                      <a14:backgroundRemoval t="1978" b="98146" l="8066" r="94856">
                        <a14:foregroundMark x1="8066" y1="69098" x2="11564" y2="72888"/>
                        <a14:foregroundMark x1="11564" y1="72888" x2="14239" y2="74330"/>
                        <a14:foregroundMark x1="14239" y1="74330" x2="18560" y2="65760"/>
                        <a14:foregroundMark x1="18560" y1="65760" x2="22469" y2="41492"/>
                        <a14:foregroundMark x1="22469" y1="41492" x2="20700" y2="31108"/>
                        <a14:foregroundMark x1="20700" y1="31108" x2="17366" y2="31067"/>
                        <a14:foregroundMark x1="17366" y1="31067" x2="15556" y2="34157"/>
                        <a14:foregroundMark x1="15556" y1="34157" x2="13416" y2="68768"/>
                        <a14:foregroundMark x1="13416" y1="68768" x2="14856" y2="74330"/>
                        <a14:foregroundMark x1="41235" y1="83519" x2="41235" y2="88010"/>
                        <a14:foregroundMark x1="41235" y1="88010" x2="45391" y2="90647"/>
                        <a14:foregroundMark x1="45391" y1="90647" x2="51605" y2="91347"/>
                        <a14:foregroundMark x1="51605" y1="91347" x2="54033" y2="89617"/>
                        <a14:foregroundMark x1="54033" y1="89617" x2="54815" y2="85002"/>
                        <a14:foregroundMark x1="54815" y1="85002" x2="34815" y2="84755"/>
                        <a14:foregroundMark x1="69877" y1="44046" x2="72058" y2="53605"/>
                        <a14:foregroundMark x1="72058" y1="53605" x2="78930" y2="68232"/>
                        <a14:foregroundMark x1="78930" y1="68232" x2="83374" y2="65060"/>
                        <a14:foregroundMark x1="83374" y1="65060" x2="85967" y2="59374"/>
                        <a14:foregroundMark x1="85967" y1="59374" x2="82058" y2="28389"/>
                        <a14:foregroundMark x1="82058" y1="28389" x2="80494" y2="24763"/>
                        <a14:foregroundMark x1="80494" y1="24763" x2="79095" y2="23239"/>
                        <a14:foregroundMark x1="79095" y1="23239" x2="74403" y2="37989"/>
                        <a14:foregroundMark x1="77366" y1="80387" x2="80864" y2="79646"/>
                        <a14:foregroundMark x1="80864" y1="79646" x2="85679" y2="74166"/>
                        <a14:foregroundMark x1="85679" y1="74166" x2="86996" y2="71693"/>
                        <a14:foregroundMark x1="86996" y1="71693" x2="91070" y2="42480"/>
                        <a14:foregroundMark x1="40700" y1="94850" x2="51975" y2="95014"/>
                        <a14:foregroundMark x1="51975" y1="95014" x2="54156" y2="93572"/>
                        <a14:foregroundMark x1="54156" y1="93572" x2="62346" y2="80181"/>
                        <a14:foregroundMark x1="62346" y1="80181" x2="64115" y2="74578"/>
                        <a14:foregroundMark x1="64115" y1="74578" x2="48477" y2="85950"/>
                        <a14:foregroundMark x1="48477" y1="85950" x2="38683" y2="75525"/>
                        <a14:foregroundMark x1="38683" y1="75525" x2="39342" y2="93366"/>
                        <a14:foregroundMark x1="39342" y1="93366" x2="41564" y2="95344"/>
                        <a14:foregroundMark x1="41564" y1="95344" x2="42634" y2="95344"/>
                        <a14:foregroundMark x1="45391" y1="31891" x2="49095" y2="32056"/>
                        <a14:foregroundMark x1="49095" y1="32056" x2="45597" y2="31520"/>
                        <a14:foregroundMark x1="58066" y1="26823" x2="62675" y2="26988"/>
                        <a14:foregroundMark x1="62675" y1="26988" x2="62058" y2="25793"/>
                        <a14:foregroundMark x1="60700" y1="20766" x2="63580" y2="19984"/>
                        <a14:foregroundMark x1="63580" y1="19984" x2="64321" y2="19365"/>
                        <a14:foregroundMark x1="58436" y1="15698" x2="62428" y2="12155"/>
                        <a14:foregroundMark x1="62428" y1="12155" x2="62428" y2="12073"/>
                        <a14:foregroundMark x1="55144" y1="13103" x2="56872" y2="7870"/>
                        <a14:foregroundMark x1="56872" y1="7870" x2="57037" y2="7705"/>
                        <a14:foregroundMark x1="52346" y1="3008" x2="52510" y2="9271"/>
                        <a14:foregroundMark x1="45226" y1="5274" x2="45597" y2="9106"/>
                        <a14:foregroundMark x1="37942" y1="8405" x2="40700" y2="11001"/>
                        <a14:foregroundMark x1="40700" y1="11001" x2="40700" y2="11001"/>
                        <a14:foregroundMark x1="32551" y1="13638" x2="37778" y2="14668"/>
                        <a14:foregroundMark x1="32387" y1="19695" x2="39342" y2="20396"/>
                        <a14:foregroundMark x1="33416" y1="25628" x2="38272" y2="25628"/>
                        <a14:foregroundMark x1="37243" y1="30861" x2="39712" y2="29872"/>
                        <a14:foregroundMark x1="39712" y1="29872" x2="41564" y2="28224"/>
                        <a14:foregroundMark x1="41564" y1="28224" x2="41564" y2="28224"/>
                        <a14:foregroundMark x1="53580" y1="29955" x2="55638" y2="31356"/>
                        <a14:foregroundMark x1="53210" y1="35023" x2="53210" y2="35023"/>
                        <a14:foregroundMark x1="70947" y1="22497" x2="71811" y2="22662"/>
                        <a14:foregroundMark x1="57366" y1="1978" x2="58765" y2="2307"/>
                        <a14:foregroundMark x1="95226" y1="39184" x2="96420" y2="68603"/>
                        <a14:foregroundMark x1="96420" y1="68603" x2="94733" y2="73136"/>
                        <a14:foregroundMark x1="94733" y1="73136" x2="94897" y2="74124"/>
                        <a14:foregroundMark x1="71111" y1="98146" x2="71111" y2="95179"/>
                        <a14:backgroundMark x1="17613" y1="8570" x2="14280" y2="10960"/>
                        <a14:backgroundMark x1="14280" y1="10960" x2="12510" y2="13679"/>
                        <a14:backgroundMark x1="12510" y1="13679" x2="7325" y2="16440"/>
                        <a14:backgroundMark x1="7325" y1="16440" x2="4979" y2="14916"/>
                        <a14:backgroundMark x1="4979" y1="14916" x2="4815" y2="12361"/>
                        <a14:backgroundMark x1="4815" y1="12361" x2="6173" y2="9353"/>
                        <a14:backgroundMark x1="6173" y1="9353" x2="8107" y2="8117"/>
                        <a14:backgroundMark x1="8107" y1="8117" x2="12222" y2="7540"/>
                        <a14:backgroundMark x1="2675" y1="82159" x2="3004" y2="87268"/>
                        <a14:backgroundMark x1="3004" y1="87268" x2="7160" y2="91224"/>
                        <a14:backgroundMark x1="7160" y1="91224" x2="12634" y2="93201"/>
                        <a14:backgroundMark x1="12634" y1="93201" x2="14815" y2="93284"/>
                        <a14:backgroundMark x1="14815" y1="93284" x2="14691" y2="90853"/>
                        <a14:backgroundMark x1="14691" y1="90853" x2="12881" y2="88422"/>
                        <a14:backgroundMark x1="12881" y1="88422" x2="3745" y2="83024"/>
                        <a14:backgroundMark x1="3745" y1="83024" x2="3745" y2="83024"/>
                        <a14:backgroundMark x1="91605" y1="87351" x2="89424" y2="90070"/>
                        <a14:backgroundMark x1="89424" y1="90070" x2="88354" y2="94026"/>
                        <a14:backgroundMark x1="88354" y1="94026" x2="92510" y2="95550"/>
                        <a14:backgroundMark x1="92510" y1="95550" x2="96379" y2="94561"/>
                        <a14:backgroundMark x1="96379" y1="94561" x2="97243" y2="90853"/>
                        <a14:backgroundMark x1="97243" y1="90853" x2="94444" y2="83148"/>
                        <a14:backgroundMark x1="94444" y1="83148" x2="93498" y2="83024"/>
                        <a14:backgroundMark x1="81358" y1="7705" x2="83292" y2="10507"/>
                        <a14:backgroundMark x1="83292" y1="10507" x2="87984" y2="14050"/>
                        <a14:backgroundMark x1="87984" y1="14050" x2="90741" y2="12402"/>
                        <a14:backgroundMark x1="90741" y1="12402" x2="91523" y2="8158"/>
                        <a14:backgroundMark x1="91523" y1="8158" x2="90288" y2="3749"/>
                        <a14:backgroundMark x1="90288" y1="3749" x2="86296" y2="1319"/>
                        <a14:backgroundMark x1="86296" y1="1319" x2="80247" y2="1442"/>
                        <a14:backgroundMark x1="80247" y1="1442" x2="78765" y2="3379"/>
                        <a14:backgroundMark x1="78765" y1="3379" x2="80288" y2="5274"/>
                        <a14:backgroundMark x1="80288" y1="5274" x2="80288" y2="5274"/>
                        <a14:backgroundMark x1="48889" y1="54841" x2="48313" y2="59539"/>
                        <a14:backgroundMark x1="48313" y1="59539" x2="50905" y2="64318"/>
                        <a14:backgroundMark x1="50905" y1="64318" x2="53374" y2="65472"/>
                        <a14:backgroundMark x1="53374" y1="65472" x2="55267" y2="64524"/>
                        <a14:backgroundMark x1="55267" y1="64524" x2="57037" y2="57849"/>
                        <a14:backgroundMark x1="57037" y1="57849" x2="55844" y2="54059"/>
                        <a14:backgroundMark x1="55844" y1="54059" x2="51111" y2="51257"/>
                        <a14:backgroundMark x1="51111" y1="51257" x2="48683" y2="51875"/>
                        <a14:backgroundMark x1="48683" y1="51875" x2="46461" y2="53811"/>
                      </a14:backgroundRemoval>
                    </a14:imgEffect>
                    <a14:imgEffect>
                      <a14:colorTemperature colorTemp="7200"/>
                    </a14:imgEffect>
                  </a14:imgLayer>
                </a14:imgProps>
              </a:ext>
              <a:ext uri="{28A0092B-C50C-407E-A947-70E740481C1C}">
                <a14:useLocalDpi xmlns:a14="http://schemas.microsoft.com/office/drawing/2010/main"/>
              </a:ext>
            </a:extLst>
          </a:blip>
          <a:stretch>
            <a:fillRect/>
          </a:stretch>
        </p:blipFill>
        <p:spPr>
          <a:xfrm>
            <a:off x="4553742" y="2542286"/>
            <a:ext cx="5177293" cy="5168771"/>
          </a:xfrm>
          <a:prstGeom prst="rect">
            <a:avLst/>
          </a:prstGeom>
        </p:spPr>
      </p:pic>
      <p:sp>
        <p:nvSpPr>
          <p:cNvPr id="6" name="Retângulo Arredondado 5">
            <a:extLst>
              <a:ext uri="{FF2B5EF4-FFF2-40B4-BE49-F238E27FC236}">
                <a16:creationId xmlns:a16="http://schemas.microsoft.com/office/drawing/2014/main" id="{3ED8BEB5-E133-1845-905E-F20F0214F320}"/>
              </a:ext>
            </a:extLst>
          </p:cNvPr>
          <p:cNvSpPr/>
          <p:nvPr/>
        </p:nvSpPr>
        <p:spPr>
          <a:xfrm>
            <a:off x="324286" y="234895"/>
            <a:ext cx="13636207" cy="1727215"/>
          </a:xfrm>
          <a:prstGeom prst="roundRect">
            <a:avLst>
              <a:gd name="adj" fmla="val 6610"/>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01" dirty="0"/>
          </a:p>
        </p:txBody>
      </p:sp>
      <p:sp>
        <p:nvSpPr>
          <p:cNvPr id="7" name="CaixaDeTexto 6">
            <a:extLst>
              <a:ext uri="{FF2B5EF4-FFF2-40B4-BE49-F238E27FC236}">
                <a16:creationId xmlns:a16="http://schemas.microsoft.com/office/drawing/2014/main" id="{DA5286EB-1AE6-D143-B57F-6C357CE7C22C}"/>
              </a:ext>
            </a:extLst>
          </p:cNvPr>
          <p:cNvSpPr txBox="1"/>
          <p:nvPr/>
        </p:nvSpPr>
        <p:spPr>
          <a:xfrm>
            <a:off x="2124481" y="350705"/>
            <a:ext cx="10035818" cy="646331"/>
          </a:xfrm>
          <a:prstGeom prst="rect">
            <a:avLst/>
          </a:prstGeom>
          <a:noFill/>
        </p:spPr>
        <p:txBody>
          <a:bodyPr wrap="square" rtlCol="0">
            <a:spAutoFit/>
          </a:bodyPr>
          <a:lstStyle/>
          <a:p>
            <a:pPr algn="ctr"/>
            <a:r>
              <a:rPr lang="pt-BR" dirty="0">
                <a:latin typeface="Franklin Gothic Medium" panose="020B0603020102020204" pitchFamily="34" charset="0"/>
                <a:cs typeface="Arial" panose="020B0604020202020204" pitchFamily="34" charset="0"/>
              </a:rPr>
              <a:t>OCULAR ALBINISM AS A DIFFERENTIAL DIAGNOSIS FOR CONGENITAL NYSTAGMUS AND NORMAL PIGMENTATION OF THE IRIS, SKIN, AND HAIR</a:t>
            </a:r>
          </a:p>
        </p:txBody>
      </p:sp>
      <p:sp>
        <p:nvSpPr>
          <p:cNvPr id="8" name="CaixaDeTexto 7">
            <a:extLst>
              <a:ext uri="{FF2B5EF4-FFF2-40B4-BE49-F238E27FC236}">
                <a16:creationId xmlns:a16="http://schemas.microsoft.com/office/drawing/2014/main" id="{D07CC405-1DB8-4D4A-8938-EF42219D0E6F}"/>
              </a:ext>
            </a:extLst>
          </p:cNvPr>
          <p:cNvSpPr txBox="1"/>
          <p:nvPr/>
        </p:nvSpPr>
        <p:spPr>
          <a:xfrm>
            <a:off x="2344157" y="1044207"/>
            <a:ext cx="9596468" cy="461665"/>
          </a:xfrm>
          <a:prstGeom prst="rect">
            <a:avLst/>
          </a:prstGeom>
          <a:noFill/>
        </p:spPr>
        <p:txBody>
          <a:bodyPr wrap="square" rtlCol="0">
            <a:spAutoFit/>
          </a:bodyPr>
          <a:lstStyle/>
          <a:p>
            <a:pPr algn="ctr"/>
            <a:r>
              <a:rPr lang="pt-BR" sz="1200" i="1" dirty="0">
                <a:latin typeface="Franklin Gothic Medium" panose="020B0603020102020204" pitchFamily="34" charset="0"/>
              </a:rPr>
              <a:t>Camillo C. Gusmão; Arthur Favarato; Gustavo Pazeto; Roberto dos Reis; Guilherme Valadares; Vicente H. de Fernandes; Maurício A. Nascimento; Michel Berezovsky.</a:t>
            </a:r>
          </a:p>
        </p:txBody>
      </p:sp>
      <p:sp>
        <p:nvSpPr>
          <p:cNvPr id="9" name="CaixaDeTexto 8">
            <a:extLst>
              <a:ext uri="{FF2B5EF4-FFF2-40B4-BE49-F238E27FC236}">
                <a16:creationId xmlns:a16="http://schemas.microsoft.com/office/drawing/2014/main" id="{9174F7BF-34EE-EB4D-9965-018FA5065AA0}"/>
              </a:ext>
            </a:extLst>
          </p:cNvPr>
          <p:cNvSpPr txBox="1"/>
          <p:nvPr/>
        </p:nvSpPr>
        <p:spPr>
          <a:xfrm>
            <a:off x="1714332" y="1577212"/>
            <a:ext cx="10856117" cy="292388"/>
          </a:xfrm>
          <a:prstGeom prst="rect">
            <a:avLst/>
          </a:prstGeom>
          <a:noFill/>
        </p:spPr>
        <p:txBody>
          <a:bodyPr wrap="square" rtlCol="0">
            <a:spAutoFit/>
          </a:bodyPr>
          <a:lstStyle/>
          <a:p>
            <a:pPr algn="ctr"/>
            <a:r>
              <a:rPr lang="pt-BR" sz="1300" b="1" spc="100" dirty="0">
                <a:latin typeface="Arial Narrow" panose="020B0604020202020204" pitchFamily="34" charset="0"/>
                <a:cs typeface="Arial Narrow" panose="020B0604020202020204" pitchFamily="34" charset="0"/>
              </a:rPr>
              <a:t>DEPARTMENT OF OPHTHALMOLOGY OF THE UNIVERSIDADE ESTADUAL DE CAMPINAS (UNICAMP) – SÃO PAULO, BRAZIL</a:t>
            </a:r>
          </a:p>
        </p:txBody>
      </p:sp>
      <p:grpSp>
        <p:nvGrpSpPr>
          <p:cNvPr id="24" name="Agrupar 23">
            <a:extLst>
              <a:ext uri="{FF2B5EF4-FFF2-40B4-BE49-F238E27FC236}">
                <a16:creationId xmlns:a16="http://schemas.microsoft.com/office/drawing/2014/main" id="{016DDBDD-3EF4-0946-8319-2C2B3CD81292}"/>
              </a:ext>
            </a:extLst>
          </p:cNvPr>
          <p:cNvGrpSpPr/>
          <p:nvPr/>
        </p:nvGrpSpPr>
        <p:grpSpPr>
          <a:xfrm>
            <a:off x="2262751" y="1308478"/>
            <a:ext cx="1697808" cy="253916"/>
            <a:chOff x="433204" y="2133747"/>
            <a:chExt cx="1697808" cy="253916"/>
          </a:xfrm>
        </p:grpSpPr>
        <p:pic>
          <p:nvPicPr>
            <p:cNvPr id="11" name="Gráfico 10" descr="Email">
              <a:extLst>
                <a:ext uri="{FF2B5EF4-FFF2-40B4-BE49-F238E27FC236}">
                  <a16:creationId xmlns:a16="http://schemas.microsoft.com/office/drawing/2014/main" id="{3D4249CC-E392-9646-9F64-112E9EAA995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3204" y="2147521"/>
              <a:ext cx="197015" cy="197015"/>
            </a:xfrm>
            <a:prstGeom prst="rect">
              <a:avLst/>
            </a:prstGeom>
          </p:spPr>
        </p:pic>
        <p:sp>
          <p:nvSpPr>
            <p:cNvPr id="12" name="CaixaDeTexto 11">
              <a:extLst>
                <a:ext uri="{FF2B5EF4-FFF2-40B4-BE49-F238E27FC236}">
                  <a16:creationId xmlns:a16="http://schemas.microsoft.com/office/drawing/2014/main" id="{B5ED2DF3-7083-E244-A01E-463812CE8C29}"/>
                </a:ext>
              </a:extLst>
            </p:cNvPr>
            <p:cNvSpPr txBox="1"/>
            <p:nvPr/>
          </p:nvSpPr>
          <p:spPr>
            <a:xfrm>
              <a:off x="606236" y="2133747"/>
              <a:ext cx="1524776" cy="253916"/>
            </a:xfrm>
            <a:prstGeom prst="rect">
              <a:avLst/>
            </a:prstGeom>
            <a:noFill/>
          </p:spPr>
          <p:txBody>
            <a:bodyPr wrap="none" rtlCol="0" anchor="ctr">
              <a:spAutoFit/>
            </a:bodyPr>
            <a:lstStyle/>
            <a:p>
              <a:pPr lvl="0"/>
              <a:r>
                <a:rPr lang="pt-BR" sz="1050" dirty="0">
                  <a:solidFill>
                    <a:schemeClr val="bg2">
                      <a:lumMod val="25000"/>
                    </a:schemeClr>
                  </a:solidFill>
                  <a:latin typeface="Arial Narrow" panose="020B0604020202020204" pitchFamily="34" charset="0"/>
                  <a:cs typeface="Arial Narrow" panose="020B0604020202020204" pitchFamily="34" charset="0"/>
                </a:rPr>
                <a:t>camillogusmao@gmail.com</a:t>
              </a:r>
            </a:p>
          </p:txBody>
        </p:sp>
      </p:grpSp>
      <p:sp>
        <p:nvSpPr>
          <p:cNvPr id="2" name="CaixaDeTexto 1">
            <a:extLst>
              <a:ext uri="{FF2B5EF4-FFF2-40B4-BE49-F238E27FC236}">
                <a16:creationId xmlns:a16="http://schemas.microsoft.com/office/drawing/2014/main" id="{04EF9CEB-C449-A645-9BD8-E32C10777566}"/>
              </a:ext>
            </a:extLst>
          </p:cNvPr>
          <p:cNvSpPr txBox="1"/>
          <p:nvPr/>
        </p:nvSpPr>
        <p:spPr>
          <a:xfrm>
            <a:off x="324286" y="2290522"/>
            <a:ext cx="2885317" cy="938719"/>
          </a:xfrm>
          <a:prstGeom prst="rect">
            <a:avLst/>
          </a:prstGeom>
          <a:noFill/>
        </p:spPr>
        <p:txBody>
          <a:bodyPr wrap="square" rtlCol="0">
            <a:spAutoFit/>
          </a:bodyPr>
          <a:lstStyle/>
          <a:p>
            <a:pPr algn="just"/>
            <a:r>
              <a:rPr lang="en-US" sz="1100" b="1" dirty="0">
                <a:solidFill>
                  <a:schemeClr val="accent1">
                    <a:lumMod val="75000"/>
                  </a:schemeClr>
                </a:solidFill>
                <a:latin typeface="Arial" panose="020B0604020202020204" pitchFamily="34" charset="0"/>
                <a:cs typeface="Arial" panose="020B0604020202020204" pitchFamily="34" charset="0"/>
              </a:rPr>
              <a:t>OBJECTIVE</a:t>
            </a:r>
          </a:p>
          <a:p>
            <a:pPr algn="just"/>
            <a:r>
              <a:rPr lang="en-US" sz="1100" dirty="0">
                <a:latin typeface="Arial" panose="020B0604020202020204" pitchFamily="34" charset="0"/>
                <a:cs typeface="Arial" panose="020B0604020202020204" pitchFamily="34" charset="0"/>
              </a:rPr>
              <a:t>We present a case of ocular albinism (OA) as a differential diagnosis for congenital nystagmus and normal pigmentation of the iris, skin, and hair. </a:t>
            </a:r>
          </a:p>
        </p:txBody>
      </p:sp>
      <p:pic>
        <p:nvPicPr>
          <p:cNvPr id="21" name="Imagem 20" descr="Uma imagem contendo motor, desenho&#10;&#10;Descrição gerada automaticamente">
            <a:extLst>
              <a:ext uri="{FF2B5EF4-FFF2-40B4-BE49-F238E27FC236}">
                <a16:creationId xmlns:a16="http://schemas.microsoft.com/office/drawing/2014/main" id="{0999B841-EBA6-2F4E-A7CD-C54E63439FB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2552" y="480647"/>
            <a:ext cx="1094130" cy="1227390"/>
          </a:xfrm>
          <a:prstGeom prst="rect">
            <a:avLst/>
          </a:prstGeom>
        </p:spPr>
      </p:pic>
      <p:pic>
        <p:nvPicPr>
          <p:cNvPr id="23" name="Imagem 22" descr="Uma imagem contendo desenho, placar, faca&#10;&#10;Descrição gerada automaticamente">
            <a:extLst>
              <a:ext uri="{FF2B5EF4-FFF2-40B4-BE49-F238E27FC236}">
                <a16:creationId xmlns:a16="http://schemas.microsoft.com/office/drawing/2014/main" id="{57568F38-A493-D041-B855-5CE2FB3D5FE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220928" y="463370"/>
            <a:ext cx="1504882" cy="1336568"/>
          </a:xfrm>
          <a:prstGeom prst="rect">
            <a:avLst/>
          </a:prstGeom>
        </p:spPr>
      </p:pic>
      <p:sp>
        <p:nvSpPr>
          <p:cNvPr id="25" name="CaixaDeTexto 24">
            <a:extLst>
              <a:ext uri="{FF2B5EF4-FFF2-40B4-BE49-F238E27FC236}">
                <a16:creationId xmlns:a16="http://schemas.microsoft.com/office/drawing/2014/main" id="{B9027F89-03A4-1D4A-AD22-8959E4BA3A1A}"/>
              </a:ext>
            </a:extLst>
          </p:cNvPr>
          <p:cNvSpPr txBox="1"/>
          <p:nvPr/>
        </p:nvSpPr>
        <p:spPr>
          <a:xfrm>
            <a:off x="328787" y="3294902"/>
            <a:ext cx="2881137" cy="2800767"/>
          </a:xfrm>
          <a:prstGeom prst="rect">
            <a:avLst/>
          </a:prstGeom>
          <a:noFill/>
        </p:spPr>
        <p:txBody>
          <a:bodyPr wrap="square" rtlCol="0">
            <a:spAutoFit/>
          </a:bodyPr>
          <a:lstStyle/>
          <a:p>
            <a:pPr algn="just"/>
            <a:r>
              <a:rPr lang="en-US" sz="1100" b="1" dirty="0">
                <a:solidFill>
                  <a:schemeClr val="accent1">
                    <a:lumMod val="75000"/>
                  </a:schemeClr>
                </a:solidFill>
                <a:latin typeface="Arial" panose="020B0604020202020204" pitchFamily="34" charset="0"/>
                <a:cs typeface="Arial" panose="020B0604020202020204" pitchFamily="34" charset="0"/>
              </a:rPr>
              <a:t>CASE REPORT</a:t>
            </a:r>
          </a:p>
          <a:p>
            <a:pPr algn="just"/>
            <a:r>
              <a:rPr lang="en-US" sz="1100" dirty="0">
                <a:latin typeface="Arial" panose="020B0604020202020204" pitchFamily="34" charset="0"/>
                <a:cs typeface="Arial" panose="020B0604020202020204" pitchFamily="34" charset="0"/>
              </a:rPr>
              <a:t>A 9-years-old boy presented with a history of congenital nystagmus, low-angle esotropia, and no perinatal complications. The best-corrected visual acuity was 20/100 OU. The ophthalmic evaluation revealed no iris translucency, mild fundus hypopigmentation, and severe foveal hypoplasia observed on fundoscopy and OCT-examination. Skin and hair were normal pigmentated. His asymptomatic father (45-yrs) and brother (6-yrs) were also evaluated and found to present latent nystagmus and severe foveal hypoplasia. His father and mother were also second cousins. </a:t>
            </a:r>
          </a:p>
        </p:txBody>
      </p:sp>
      <p:sp>
        <p:nvSpPr>
          <p:cNvPr id="26" name="CaixaDeTexto 25">
            <a:extLst>
              <a:ext uri="{FF2B5EF4-FFF2-40B4-BE49-F238E27FC236}">
                <a16:creationId xmlns:a16="http://schemas.microsoft.com/office/drawing/2014/main" id="{0372402F-76B1-BD4D-A675-84258D336875}"/>
              </a:ext>
            </a:extLst>
          </p:cNvPr>
          <p:cNvSpPr txBox="1"/>
          <p:nvPr/>
        </p:nvSpPr>
        <p:spPr>
          <a:xfrm>
            <a:off x="3308314" y="2275994"/>
            <a:ext cx="2899960" cy="3615798"/>
          </a:xfrm>
          <a:prstGeom prst="rect">
            <a:avLst/>
          </a:prstGeom>
          <a:noFill/>
        </p:spPr>
        <p:txBody>
          <a:bodyPr wrap="square" rtlCol="0">
            <a:spAutoFit/>
          </a:bodyPr>
          <a:lstStyle/>
          <a:p>
            <a:pPr algn="just">
              <a:lnSpc>
                <a:spcPct val="110000"/>
              </a:lnSpc>
            </a:pPr>
            <a:r>
              <a:rPr lang="en-US" sz="1100" dirty="0">
                <a:latin typeface="Arial" panose="020B0604020202020204" pitchFamily="34" charset="0"/>
                <a:cs typeface="Arial" panose="020B0604020202020204" pitchFamily="34" charset="0"/>
              </a:rPr>
              <a:t>While OCA can present different phenotypes with changes in the eyes, skin, and hair pigmentation, the other form may show only subtle changes in the fundus and nonprogressive visual impairment. Foveal hypoplasia is the most prevalent clinical feature, absent only in 1% of the currently published cohorts assessed with OCT. Misrouting of the decussating axonal fibers at the chiasm is also a common hallmark of both forms. Some authors suggest a correlation with the degree of hypopigmentation found in the other parts of the body with the visual outcome, but with many exceptions being reported.</a:t>
            </a:r>
            <a:endParaRPr lang="en-US" sz="1100" b="1" dirty="0">
              <a:latin typeface="Arial" panose="020B0604020202020204" pitchFamily="34" charset="0"/>
              <a:cs typeface="Arial" panose="020B0604020202020204" pitchFamily="34" charset="0"/>
            </a:endParaRPr>
          </a:p>
          <a:p>
            <a:pPr algn="just">
              <a:lnSpc>
                <a:spcPct val="110000"/>
              </a:lnSpc>
            </a:pPr>
            <a:r>
              <a:rPr lang="en-US" sz="1100" dirty="0">
                <a:latin typeface="Arial" panose="020B0604020202020204" pitchFamily="34" charset="0"/>
                <a:cs typeface="Arial" panose="020B0604020202020204" pitchFamily="34" charset="0"/>
              </a:rPr>
              <a:t>As with our case, the presence of normal pigmentation on the skin, hair, and iris did not prevent severe foveal hypoplasia and low visual acuity.</a:t>
            </a:r>
          </a:p>
        </p:txBody>
      </p:sp>
      <p:sp>
        <p:nvSpPr>
          <p:cNvPr id="28" name="CaixaDeTexto 27">
            <a:extLst>
              <a:ext uri="{FF2B5EF4-FFF2-40B4-BE49-F238E27FC236}">
                <a16:creationId xmlns:a16="http://schemas.microsoft.com/office/drawing/2014/main" id="{8AF63C85-D1B6-2749-87BA-EAC5C9207384}"/>
              </a:ext>
            </a:extLst>
          </p:cNvPr>
          <p:cNvSpPr txBox="1"/>
          <p:nvPr/>
        </p:nvSpPr>
        <p:spPr>
          <a:xfrm>
            <a:off x="3308314" y="5936010"/>
            <a:ext cx="2899953" cy="1381340"/>
          </a:xfrm>
          <a:prstGeom prst="rect">
            <a:avLst/>
          </a:prstGeom>
          <a:noFill/>
        </p:spPr>
        <p:txBody>
          <a:bodyPr wrap="square" rtlCol="0">
            <a:spAutoFit/>
          </a:bodyPr>
          <a:lstStyle/>
          <a:p>
            <a:pPr algn="just">
              <a:lnSpc>
                <a:spcPct val="110000"/>
              </a:lnSpc>
            </a:pPr>
            <a:r>
              <a:rPr lang="en-US" sz="1100" b="1" dirty="0">
                <a:solidFill>
                  <a:schemeClr val="accent1">
                    <a:lumMod val="75000"/>
                  </a:schemeClr>
                </a:solidFill>
                <a:latin typeface="Arial" panose="020B0604020202020204" pitchFamily="34" charset="0"/>
                <a:cs typeface="Arial" panose="020B0604020202020204" pitchFamily="34" charset="0"/>
              </a:rPr>
              <a:t>CONCLUSION</a:t>
            </a:r>
          </a:p>
          <a:p>
            <a:pPr algn="just">
              <a:lnSpc>
                <a:spcPct val="110000"/>
              </a:lnSpc>
            </a:pPr>
            <a:r>
              <a:rPr lang="en-US" sz="1100" dirty="0">
                <a:latin typeface="Arial" panose="020B0604020202020204" pitchFamily="34" charset="0"/>
                <a:cs typeface="Arial" panose="020B0604020202020204" pitchFamily="34" charset="0"/>
              </a:rPr>
              <a:t>We hope that this case will contribute to expanding the differential diagnosis of isolated OA in children with congenital nystagmus and normal skin color. The OCT can be particularly helpful in evaluating foveal hypoplasia. </a:t>
            </a:r>
          </a:p>
        </p:txBody>
      </p:sp>
      <p:cxnSp>
        <p:nvCxnSpPr>
          <p:cNvPr id="30" name="Conector Reto 29">
            <a:extLst>
              <a:ext uri="{FF2B5EF4-FFF2-40B4-BE49-F238E27FC236}">
                <a16:creationId xmlns:a16="http://schemas.microsoft.com/office/drawing/2014/main" id="{19D034B1-95D2-9442-8352-9B52D606B270}"/>
              </a:ext>
            </a:extLst>
          </p:cNvPr>
          <p:cNvCxnSpPr>
            <a:cxnSpLocks/>
          </p:cNvCxnSpPr>
          <p:nvPr/>
        </p:nvCxnSpPr>
        <p:spPr>
          <a:xfrm>
            <a:off x="3268530" y="2345982"/>
            <a:ext cx="0" cy="555217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 name="Imagem 4" descr="Uma imagem contendo janela, foto, branco, vidro&#10;&#10;Descrição gerada automaticamente">
            <a:extLst>
              <a:ext uri="{FF2B5EF4-FFF2-40B4-BE49-F238E27FC236}">
                <a16:creationId xmlns:a16="http://schemas.microsoft.com/office/drawing/2014/main" id="{B13CB8D3-16D1-4FC9-95D6-3429361DA61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610725" y="4695285"/>
            <a:ext cx="4349766" cy="3109111"/>
          </a:xfrm>
          <a:prstGeom prst="rect">
            <a:avLst/>
          </a:prstGeom>
        </p:spPr>
      </p:pic>
      <p:sp>
        <p:nvSpPr>
          <p:cNvPr id="22" name="CaixaDeTexto 21">
            <a:extLst>
              <a:ext uri="{FF2B5EF4-FFF2-40B4-BE49-F238E27FC236}">
                <a16:creationId xmlns:a16="http://schemas.microsoft.com/office/drawing/2014/main" id="{A8D19655-1F9D-42F8-A84F-E639C6CA8F45}"/>
              </a:ext>
            </a:extLst>
          </p:cNvPr>
          <p:cNvSpPr txBox="1"/>
          <p:nvPr/>
        </p:nvSpPr>
        <p:spPr>
          <a:xfrm>
            <a:off x="343430" y="6161330"/>
            <a:ext cx="2885317" cy="1736822"/>
          </a:xfrm>
          <a:prstGeom prst="rect">
            <a:avLst/>
          </a:prstGeom>
          <a:noFill/>
        </p:spPr>
        <p:txBody>
          <a:bodyPr wrap="square" rtlCol="0">
            <a:spAutoFit/>
          </a:bodyPr>
          <a:lstStyle/>
          <a:p>
            <a:pPr algn="just"/>
            <a:r>
              <a:rPr lang="en-US" sz="1100" b="1" dirty="0">
                <a:solidFill>
                  <a:schemeClr val="accent1">
                    <a:lumMod val="75000"/>
                  </a:schemeClr>
                </a:solidFill>
                <a:latin typeface="Arial" panose="020B0604020202020204" pitchFamily="34" charset="0"/>
                <a:cs typeface="Arial" panose="020B0604020202020204" pitchFamily="34" charset="0"/>
              </a:rPr>
              <a:t>DISCUSSION</a:t>
            </a:r>
          </a:p>
          <a:p>
            <a:pPr algn="just">
              <a:lnSpc>
                <a:spcPct val="110000"/>
              </a:lnSpc>
            </a:pPr>
            <a:r>
              <a:rPr lang="en-US" sz="1100" dirty="0">
                <a:latin typeface="Arial" panose="020B0604020202020204" pitchFamily="34" charset="0"/>
                <a:cs typeface="Arial" panose="020B0604020202020204" pitchFamily="34" charset="0"/>
              </a:rPr>
              <a:t>Albinism is a congenital condition manly presented as one of two clinical forms: oculocutaneous albinism (OCA) or ocular albinism (OA). The first is an autosomal recessive disorder, with over seven different genes involved. The second is an X-linked genetic condition, with complex inheritance also being reported. </a:t>
            </a:r>
          </a:p>
        </p:txBody>
      </p:sp>
      <p:pic>
        <p:nvPicPr>
          <p:cNvPr id="19" name="Imagem 18" descr="Uma imagem contendo luz&#10;&#10;Descrição gerada automaticamente">
            <a:extLst>
              <a:ext uri="{FF2B5EF4-FFF2-40B4-BE49-F238E27FC236}">
                <a16:creationId xmlns:a16="http://schemas.microsoft.com/office/drawing/2014/main" id="{9CE16C79-9CD5-4FCF-970B-45EE2F5854E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610725" y="2380114"/>
            <a:ext cx="4349767" cy="2128524"/>
          </a:xfrm>
          <a:prstGeom prst="rect">
            <a:avLst/>
          </a:prstGeom>
        </p:spPr>
      </p:pic>
      <p:pic>
        <p:nvPicPr>
          <p:cNvPr id="16" name="Imagem 15" descr="Uma imagem contendo pessoa, no interior, vestuário, vestindo&#10;&#10;Descrição gerada automaticamente">
            <a:extLst>
              <a:ext uri="{FF2B5EF4-FFF2-40B4-BE49-F238E27FC236}">
                <a16:creationId xmlns:a16="http://schemas.microsoft.com/office/drawing/2014/main" id="{445ED71D-EE33-9E41-A73F-1D38F809677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564139" y="2390595"/>
            <a:ext cx="2811031" cy="4236085"/>
          </a:xfrm>
          <a:prstGeom prst="rect">
            <a:avLst/>
          </a:prstGeom>
          <a:ln w="34925">
            <a:solidFill>
              <a:schemeClr val="tx1"/>
            </a:solidFill>
          </a:ln>
        </p:spPr>
      </p:pic>
    </p:spTree>
    <p:extLst>
      <p:ext uri="{BB962C8B-B14F-4D97-AF65-F5344CB8AC3E}">
        <p14:creationId xmlns:p14="http://schemas.microsoft.com/office/powerpoint/2010/main" val="406911909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468</TotalTime>
  <Words>424</Words>
  <Application>Microsoft Macintosh PowerPoint</Application>
  <PresentationFormat>Personalizar</PresentationFormat>
  <Paragraphs>15</Paragraphs>
  <Slides>1</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Arial</vt:lpstr>
      <vt:lpstr>Arial Narrow</vt:lpstr>
      <vt:lpstr>Calibri</vt:lpstr>
      <vt:lpstr>Calibri Light</vt:lpstr>
      <vt:lpstr>Franklin Gothic Medium</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Camillo Gusmão</dc:creator>
  <cp:lastModifiedBy>Camillo Gusmão</cp:lastModifiedBy>
  <cp:revision>30</cp:revision>
  <cp:lastPrinted>2020-01-20T19:47:18Z</cp:lastPrinted>
  <dcterms:created xsi:type="dcterms:W3CDTF">2019-08-26T03:15:05Z</dcterms:created>
  <dcterms:modified xsi:type="dcterms:W3CDTF">2020-01-24T20:27:47Z</dcterms:modified>
</cp:coreProperties>
</file>