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5501" autoAdjust="0"/>
  </p:normalViewPr>
  <p:slideViewPr>
    <p:cSldViewPr snapToGrid="0">
      <p:cViewPr>
        <p:scale>
          <a:sx n="30" d="100"/>
          <a:sy n="30" d="100"/>
        </p:scale>
        <p:origin x="2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6F070-DDD9-4B3E-B5C9-E4C4404F3EB2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31E5A-8988-4F1C-88E3-A9AC44DDC6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21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31E5A-8988-4F1C-88E3-A9AC44DDC67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642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39FE-0EFC-43E5-80D4-7B7F547DAA4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DE87-13F8-42CE-930D-00369330C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96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39FE-0EFC-43E5-80D4-7B7F547DAA4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DE87-13F8-42CE-930D-00369330C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77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39FE-0EFC-43E5-80D4-7B7F547DAA4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DE87-13F8-42CE-930D-00369330C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181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39FE-0EFC-43E5-80D4-7B7F547DAA4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DE87-13F8-42CE-930D-00369330C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17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39FE-0EFC-43E5-80D4-7B7F547DAA4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DE87-13F8-42CE-930D-00369330C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474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39FE-0EFC-43E5-80D4-7B7F547DAA4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DE87-13F8-42CE-930D-00369330C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84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39FE-0EFC-43E5-80D4-7B7F547DAA4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DE87-13F8-42CE-930D-00369330C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91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39FE-0EFC-43E5-80D4-7B7F547DAA4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DE87-13F8-42CE-930D-00369330C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25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39FE-0EFC-43E5-80D4-7B7F547DAA4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DE87-13F8-42CE-930D-00369330C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85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39FE-0EFC-43E5-80D4-7B7F547DAA4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DE87-13F8-42CE-930D-00369330C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48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39FE-0EFC-43E5-80D4-7B7F547DAA4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DE87-13F8-42CE-930D-00369330C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08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D39FE-0EFC-43E5-80D4-7B7F547DAA49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4DE87-13F8-42CE-930D-00369330C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1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t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tif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77852" y="1456209"/>
            <a:ext cx="312860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b="1" dirty="0"/>
              <a:t>“ESTUDO DA EXPRESSÃO GÊNICA E PROTÉICA DOS PEQUENOS PROTEOGLICANOS RICOS EM LEUCINAS (</a:t>
            </a:r>
            <a:r>
              <a:rPr lang="pt-BR" sz="5400" b="1" dirty="0" err="1"/>
              <a:t>SLRPs</a:t>
            </a:r>
            <a:r>
              <a:rPr lang="pt-BR" sz="5400" b="1" dirty="0"/>
              <a:t>) NA GLÂNDULA LACRIMAL DE CAMUNDONGOS FÊMEAS NÃO PRENHE E PRENHE COM HIPERPROLACTINEMIA INDUZIDA PELA METOCLOPRAMIDA”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88154" y="9726489"/>
            <a:ext cx="14979681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400" b="1" dirty="0">
                <a:cs typeface="Times New Roman" panose="02020603050405020304" pitchFamily="18" charset="0"/>
              </a:rPr>
              <a:t>Introdução</a:t>
            </a:r>
          </a:p>
          <a:p>
            <a:pPr algn="just"/>
            <a:r>
              <a:rPr lang="pt-BR" sz="4400" dirty="0">
                <a:cs typeface="Times New Roman" panose="02020603050405020304" pitchFamily="18" charset="0"/>
              </a:rPr>
              <a:t>Há evidências de que a </a:t>
            </a:r>
            <a:r>
              <a:rPr lang="pt-BR" sz="4400" dirty="0" err="1">
                <a:cs typeface="Times New Roman" panose="02020603050405020304" pitchFamily="18" charset="0"/>
              </a:rPr>
              <a:t>hiperprolactinemia</a:t>
            </a:r>
            <a:r>
              <a:rPr lang="pt-BR" sz="4400" dirty="0">
                <a:cs typeface="Times New Roman" panose="02020603050405020304" pitchFamily="18" charset="0"/>
              </a:rPr>
              <a:t> (</a:t>
            </a:r>
            <a:r>
              <a:rPr lang="pt-BR" sz="4400" dirty="0" err="1">
                <a:cs typeface="Times New Roman" panose="02020603050405020304" pitchFamily="18" charset="0"/>
              </a:rPr>
              <a:t>HPrl</a:t>
            </a:r>
            <a:r>
              <a:rPr lang="pt-BR" sz="4400" dirty="0">
                <a:cs typeface="Times New Roman" panose="02020603050405020304" pitchFamily="18" charset="0"/>
              </a:rPr>
              <a:t>) poderia comprometer o funcionamento da glândula lacrimal (GL).</a:t>
            </a:r>
          </a:p>
          <a:p>
            <a:pPr algn="just"/>
            <a:r>
              <a:rPr lang="pt-BR" sz="4400" dirty="0">
                <a:cs typeface="Times New Roman" panose="02020603050405020304" pitchFamily="18" charset="0"/>
              </a:rPr>
              <a:t>E</a:t>
            </a:r>
            <a:r>
              <a:rPr lang="pt-PT" sz="4400" dirty="0">
                <a:cs typeface="Times New Roman" panose="02020603050405020304" pitchFamily="18" charset="0"/>
              </a:rPr>
              <a:t>studos anteriores mostraram alterações na quantidade de fibras de colágeno, fato que </a:t>
            </a:r>
            <a:r>
              <a:rPr lang="pt-BR" sz="4400" dirty="0">
                <a:cs typeface="Times New Roman" panose="02020603050405020304" pitchFamily="18" charset="0"/>
              </a:rPr>
              <a:t>poderia alterar componentes da matriz extracelular. Por este motivo, selecionamos os proteoglicanos,  principais reguladores da dinâmica célula-célula e célula-matriz, fato que acreditamos interferir em processos fisiológicos e imunológicos. Nesse sentido, os componentes da matriz extracelular que nos interessa são os pequenos proteoglicanos ricos em leucina: </a:t>
            </a:r>
            <a:r>
              <a:rPr lang="pt-BR" sz="4400" dirty="0" err="1">
                <a:cs typeface="Times New Roman" panose="02020603050405020304" pitchFamily="18" charset="0"/>
              </a:rPr>
              <a:t>biglicam</a:t>
            </a:r>
            <a:r>
              <a:rPr lang="pt-BR" sz="4400" dirty="0">
                <a:cs typeface="Times New Roman" panose="02020603050405020304" pitchFamily="18" charset="0"/>
              </a:rPr>
              <a:t>, </a:t>
            </a:r>
            <a:r>
              <a:rPr lang="pt-BR" sz="4400" dirty="0" err="1">
                <a:cs typeface="Times New Roman" panose="02020603050405020304" pitchFamily="18" charset="0"/>
              </a:rPr>
              <a:t>decorim</a:t>
            </a:r>
            <a:r>
              <a:rPr lang="pt-BR" sz="4400" dirty="0">
                <a:cs typeface="Times New Roman" panose="02020603050405020304" pitchFamily="18" charset="0"/>
              </a:rPr>
              <a:t>, </a:t>
            </a:r>
            <a:r>
              <a:rPr lang="pt-BR" sz="4400" dirty="0" err="1">
                <a:cs typeface="Times New Roman" panose="02020603050405020304" pitchFamily="18" charset="0"/>
              </a:rPr>
              <a:t>lumicam</a:t>
            </a:r>
            <a:r>
              <a:rPr lang="pt-BR" sz="4400" dirty="0">
                <a:cs typeface="Times New Roman" panose="02020603050405020304" pitchFamily="18" charset="0"/>
              </a:rPr>
              <a:t> e </a:t>
            </a:r>
            <a:r>
              <a:rPr lang="pt-BR" sz="4400" dirty="0" err="1">
                <a:cs typeface="Times New Roman" panose="02020603050405020304" pitchFamily="18" charset="0"/>
              </a:rPr>
              <a:t>fibromodulim</a:t>
            </a:r>
            <a:r>
              <a:rPr lang="pt-BR" sz="4400" dirty="0">
                <a:cs typeface="Times New Roman" panose="02020603050405020304" pitchFamily="18" charset="0"/>
              </a:rPr>
              <a:t>), pois participam de diversos eventos de relevância biológica, considerados componentes bioativos na MEC</a:t>
            </a:r>
            <a:r>
              <a:rPr lang="pt-BR" sz="4400" dirty="0"/>
              <a:t>.</a:t>
            </a:r>
            <a:endParaRPr lang="pt-BR" sz="4400" b="1" dirty="0"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38091" y="18858053"/>
            <a:ext cx="14505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  <a:p>
            <a:pPr algn="just"/>
            <a:r>
              <a:rPr lang="pt-BR" sz="4400" dirty="0">
                <a:cs typeface="Times New Roman" panose="02020603050405020304" pitchFamily="18" charset="0"/>
              </a:rPr>
              <a:t>Avaliar a expressão gênica e </a:t>
            </a:r>
            <a:r>
              <a:rPr lang="pt-BR" sz="4400" dirty="0" err="1">
                <a:cs typeface="Times New Roman" panose="02020603050405020304" pitchFamily="18" charset="0"/>
              </a:rPr>
              <a:t>imunolocalização</a:t>
            </a:r>
            <a:r>
              <a:rPr lang="pt-BR" sz="4400" dirty="0">
                <a:cs typeface="Times New Roman" panose="02020603050405020304" pitchFamily="18" charset="0"/>
              </a:rPr>
              <a:t> dos pequenos proteoglicanos ricos em leucina, </a:t>
            </a:r>
            <a:r>
              <a:rPr lang="pt-BR" sz="4400" dirty="0" err="1">
                <a:cs typeface="Times New Roman" panose="02020603050405020304" pitchFamily="18" charset="0"/>
              </a:rPr>
              <a:t>SLRPs</a:t>
            </a:r>
            <a:r>
              <a:rPr lang="pt-BR" sz="4400" dirty="0">
                <a:cs typeface="Times New Roman" panose="02020603050405020304" pitchFamily="18" charset="0"/>
              </a:rPr>
              <a:t>: classe I (</a:t>
            </a:r>
            <a:r>
              <a:rPr lang="pt-BR" sz="4400" dirty="0" err="1">
                <a:cs typeface="Times New Roman" panose="02020603050405020304" pitchFamily="18" charset="0"/>
              </a:rPr>
              <a:t>biglicam</a:t>
            </a:r>
            <a:r>
              <a:rPr lang="pt-BR" sz="4400" dirty="0">
                <a:cs typeface="Times New Roman" panose="02020603050405020304" pitchFamily="18" charset="0"/>
              </a:rPr>
              <a:t> e </a:t>
            </a:r>
            <a:r>
              <a:rPr lang="pt-BR" sz="4400" dirty="0" err="1">
                <a:cs typeface="Times New Roman" panose="02020603050405020304" pitchFamily="18" charset="0"/>
              </a:rPr>
              <a:t>decorim</a:t>
            </a:r>
            <a:r>
              <a:rPr lang="pt-BR" sz="4400" dirty="0">
                <a:cs typeface="Times New Roman" panose="02020603050405020304" pitchFamily="18" charset="0"/>
              </a:rPr>
              <a:t>) e classe II (</a:t>
            </a:r>
            <a:r>
              <a:rPr lang="pt-BR" sz="4400" dirty="0" err="1">
                <a:cs typeface="Times New Roman" panose="02020603050405020304" pitchFamily="18" charset="0"/>
              </a:rPr>
              <a:t>lumicam</a:t>
            </a:r>
            <a:r>
              <a:rPr lang="pt-BR" sz="4400" dirty="0">
                <a:cs typeface="Times New Roman" panose="02020603050405020304" pitchFamily="18" charset="0"/>
              </a:rPr>
              <a:t> e </a:t>
            </a:r>
            <a:r>
              <a:rPr lang="pt-BR" sz="4400" dirty="0" err="1">
                <a:cs typeface="Times New Roman" panose="02020603050405020304" pitchFamily="18" charset="0"/>
              </a:rPr>
              <a:t>fibromodulim</a:t>
            </a:r>
            <a:r>
              <a:rPr lang="pt-BR" sz="4400" dirty="0">
                <a:cs typeface="Times New Roman" panose="02020603050405020304" pitchFamily="18" charset="0"/>
              </a:rPr>
              <a:t>) na lacrimal de camundongos fêmeas não prenhe e prenhe com </a:t>
            </a:r>
            <a:r>
              <a:rPr lang="pt-BR" sz="4400" dirty="0" err="1">
                <a:cs typeface="Times New Roman" panose="02020603050405020304" pitchFamily="18" charset="0"/>
              </a:rPr>
              <a:t>hiperprolactinemia</a:t>
            </a:r>
            <a:r>
              <a:rPr lang="pt-BR" sz="4400" dirty="0">
                <a:cs typeface="Times New Roman" panose="02020603050405020304" pitchFamily="18" charset="0"/>
              </a:rPr>
              <a:t> induzida pela </a:t>
            </a:r>
            <a:r>
              <a:rPr lang="pt-BR" sz="4400" dirty="0" err="1">
                <a:cs typeface="Times New Roman" panose="02020603050405020304" pitchFamily="18" charset="0"/>
              </a:rPr>
              <a:t>metoclopramida</a:t>
            </a:r>
            <a:r>
              <a:rPr lang="pt-BR" sz="4400" dirty="0"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4000" dirty="0">
              <a:cs typeface="Times New Roman" panose="02020603050405020304" pitchFamily="18" charset="0"/>
            </a:endParaRPr>
          </a:p>
          <a:p>
            <a:pPr algn="just"/>
            <a:endParaRPr lang="pt-BR" sz="4000" dirty="0"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27915" y="23537583"/>
            <a:ext cx="14929744" cy="1778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Materiais e Métodos</a:t>
            </a:r>
          </a:p>
          <a:p>
            <a:pPr algn="just"/>
            <a:r>
              <a:rPr lang="pt-BR" sz="4400" dirty="0">
                <a:cs typeface="Times New Roman" panose="02020603050405020304" pitchFamily="18" charset="0"/>
              </a:rPr>
              <a:t>40 camundongos fêmeas foram divididas em 2 grupos: GRUPO CONTROLE l (</a:t>
            </a:r>
            <a:r>
              <a:rPr lang="pt-BR" sz="4400" dirty="0" err="1">
                <a:cs typeface="Times New Roman" panose="02020603050405020304" pitchFamily="18" charset="0"/>
              </a:rPr>
              <a:t>Ctr</a:t>
            </a:r>
            <a:r>
              <a:rPr lang="pt-BR" sz="4400" dirty="0">
                <a:cs typeface="Times New Roman" panose="02020603050405020304" pitchFamily="18" charset="0"/>
              </a:rPr>
              <a:t> não prenhe): 0,2 </a:t>
            </a:r>
            <a:r>
              <a:rPr lang="pt-BR" sz="4400" dirty="0" err="1">
                <a:cs typeface="Times New Roman" panose="02020603050405020304" pitchFamily="18" charset="0"/>
              </a:rPr>
              <a:t>mL</a:t>
            </a:r>
            <a:r>
              <a:rPr lang="pt-BR" sz="4400" dirty="0">
                <a:cs typeface="Times New Roman" panose="02020603050405020304" pitchFamily="18" charset="0"/>
              </a:rPr>
              <a:t> de solução salina (veículo) e GRUPO EXPERIMENTAL l (</a:t>
            </a:r>
            <a:r>
              <a:rPr lang="pt-BR" sz="4400" dirty="0" err="1">
                <a:cs typeface="Times New Roman" panose="02020603050405020304" pitchFamily="18" charset="0"/>
              </a:rPr>
              <a:t>HPrl</a:t>
            </a:r>
            <a:r>
              <a:rPr lang="pt-BR" sz="4400" dirty="0">
                <a:cs typeface="Times New Roman" panose="02020603050405020304" pitchFamily="18" charset="0"/>
              </a:rPr>
              <a:t> não prenhe): 200ug/dia de </a:t>
            </a:r>
            <a:r>
              <a:rPr lang="pt-BR" sz="4400" dirty="0" err="1">
                <a:cs typeface="Times New Roman" panose="02020603050405020304" pitchFamily="18" charset="0"/>
              </a:rPr>
              <a:t>metoclopramida</a:t>
            </a:r>
            <a:r>
              <a:rPr lang="pt-BR" sz="4400" dirty="0">
                <a:cs typeface="Times New Roman" panose="02020603050405020304" pitchFamily="18" charset="0"/>
              </a:rPr>
              <a:t> dissolvida no veículo. Após 50 dias, 10 fêmeas de cada grupo foram colocadas para acasalamento com machos e continuaram a receber tratamento. As fêmeas não grávidas foram </a:t>
            </a:r>
            <a:r>
              <a:rPr lang="pt-BR" sz="4400" dirty="0" err="1">
                <a:cs typeface="Times New Roman" panose="02020603050405020304" pitchFamily="18" charset="0"/>
              </a:rPr>
              <a:t>eutanasiadas</a:t>
            </a:r>
            <a:r>
              <a:rPr lang="pt-BR" sz="4400" dirty="0">
                <a:cs typeface="Times New Roman" panose="02020603050405020304" pitchFamily="18" charset="0"/>
              </a:rPr>
              <a:t> no 50º dia e as fêmeas grávidas foram </a:t>
            </a:r>
            <a:r>
              <a:rPr lang="pt-BR" sz="4400" dirty="0" err="1">
                <a:cs typeface="Times New Roman" panose="02020603050405020304" pitchFamily="18" charset="0"/>
              </a:rPr>
              <a:t>eutanasiadas</a:t>
            </a:r>
            <a:r>
              <a:rPr lang="pt-BR" sz="4400" dirty="0">
                <a:cs typeface="Times New Roman" panose="02020603050405020304" pitchFamily="18" charset="0"/>
              </a:rPr>
              <a:t> no 5º a 6º dia pós-</a:t>
            </a:r>
            <a:r>
              <a:rPr lang="pt-BR" sz="4400" dirty="0" err="1">
                <a:cs typeface="Times New Roman" panose="02020603050405020304" pitchFamily="18" charset="0"/>
              </a:rPr>
              <a:t>coital</a:t>
            </a:r>
            <a:r>
              <a:rPr lang="pt-BR" sz="4400" dirty="0">
                <a:cs typeface="Times New Roman" panose="02020603050405020304" pitchFamily="18" charset="0"/>
              </a:rPr>
              <a:t>, constituindo assim o grupo das prenhes CONTROLE </a:t>
            </a:r>
            <a:r>
              <a:rPr lang="pt-BR" sz="4400" dirty="0" err="1">
                <a:cs typeface="Times New Roman" panose="02020603050405020304" pitchFamily="18" charset="0"/>
              </a:rPr>
              <a:t>ll</a:t>
            </a:r>
            <a:r>
              <a:rPr lang="pt-BR" sz="4400" dirty="0">
                <a:cs typeface="Times New Roman" panose="02020603050405020304" pitchFamily="18" charset="0"/>
              </a:rPr>
              <a:t> (</a:t>
            </a:r>
            <a:r>
              <a:rPr lang="pt-BR" sz="4400" dirty="0" err="1">
                <a:cs typeface="Times New Roman" panose="02020603050405020304" pitchFamily="18" charset="0"/>
              </a:rPr>
              <a:t>Crt</a:t>
            </a:r>
            <a:r>
              <a:rPr lang="pt-BR" sz="4400" dirty="0">
                <a:cs typeface="Times New Roman" panose="02020603050405020304" pitchFamily="18" charset="0"/>
              </a:rPr>
              <a:t> prenhe ) e EXPERIMENTAL II (</a:t>
            </a:r>
            <a:r>
              <a:rPr lang="pt-BR" sz="4400" dirty="0" err="1">
                <a:cs typeface="Times New Roman" panose="02020603050405020304" pitchFamily="18" charset="0"/>
              </a:rPr>
              <a:t>HPrl</a:t>
            </a:r>
            <a:r>
              <a:rPr lang="pt-BR" sz="4400" dirty="0">
                <a:cs typeface="Times New Roman" panose="02020603050405020304" pitchFamily="18" charset="0"/>
              </a:rPr>
              <a:t> prenhe). As amostras de sangue foram coletadas para medições hormonais. A glândula lacrimal foi processada para a expressão de genes por RT-</a:t>
            </a:r>
            <a:r>
              <a:rPr lang="pt-BR" sz="4400" dirty="0" err="1">
                <a:cs typeface="Times New Roman" panose="02020603050405020304" pitchFamily="18" charset="0"/>
              </a:rPr>
              <a:t>qPCR</a:t>
            </a:r>
            <a:r>
              <a:rPr lang="pt-BR" sz="4400" dirty="0">
                <a:cs typeface="Times New Roman" panose="02020603050405020304" pitchFamily="18" charset="0"/>
              </a:rPr>
              <a:t> e também para </a:t>
            </a:r>
            <a:r>
              <a:rPr lang="pt-BR" sz="4400" dirty="0" err="1">
                <a:cs typeface="Times New Roman" panose="02020603050405020304" pitchFamily="18" charset="0"/>
              </a:rPr>
              <a:t>semiquantificação</a:t>
            </a:r>
            <a:r>
              <a:rPr lang="pt-BR" sz="4400" dirty="0">
                <a:cs typeface="Times New Roman" panose="02020603050405020304" pitchFamily="18" charset="0"/>
              </a:rPr>
              <a:t> de cada tipo de marcação pelo método </a:t>
            </a:r>
            <a:r>
              <a:rPr lang="pt-BR" sz="4400" dirty="0" err="1">
                <a:cs typeface="Times New Roman" panose="02020603050405020304" pitchFamily="18" charset="0"/>
              </a:rPr>
              <a:t>imunoistoquímico</a:t>
            </a:r>
            <a:r>
              <a:rPr lang="pt-BR" sz="4400" dirty="0">
                <a:cs typeface="Times New Roman" panose="02020603050405020304" pitchFamily="18" charset="0"/>
              </a:rPr>
              <a:t> . Os resultados foram submetidos ao teste estatístico (p &lt;0,05).</a:t>
            </a:r>
            <a:endParaRPr lang="en-US" sz="4400" dirty="0">
              <a:cs typeface="Times New Roman" panose="02020603050405020304" pitchFamily="18" charset="0"/>
            </a:endParaRPr>
          </a:p>
          <a:p>
            <a:pPr algn="just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1949111" y="10446043"/>
            <a:ext cx="6861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Resultados</a:t>
            </a: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9644" y="11154411"/>
            <a:ext cx="15803056" cy="4092711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923" y="16499504"/>
            <a:ext cx="15602829" cy="393250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852" y="4271217"/>
            <a:ext cx="17554653" cy="116545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29658" y="4221309"/>
            <a:ext cx="13174294" cy="1565381"/>
          </a:xfrm>
          <a:prstGeom prst="rect">
            <a:avLst/>
          </a:prstGeom>
        </p:spPr>
      </p:pic>
      <p:sp>
        <p:nvSpPr>
          <p:cNvPr id="50" name="CaixaDeTexto 49"/>
          <p:cNvSpPr txBox="1"/>
          <p:nvPr/>
        </p:nvSpPr>
        <p:spPr>
          <a:xfrm>
            <a:off x="16344726" y="14964737"/>
            <a:ext cx="155642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cs typeface="Times New Roman" panose="02020603050405020304" pitchFamily="18" charset="0"/>
              </a:rPr>
              <a:t>Fig</a:t>
            </a:r>
            <a:r>
              <a:rPr lang="pt-BR" sz="3600" b="1" dirty="0">
                <a:cs typeface="Times New Roman" panose="02020603050405020304" pitchFamily="18" charset="0"/>
              </a:rPr>
              <a:t>.1 </a:t>
            </a:r>
            <a:r>
              <a:rPr lang="pt-BR" sz="3600" dirty="0">
                <a:cs typeface="Times New Roman" panose="02020603050405020304" pitchFamily="18" charset="0"/>
              </a:rPr>
              <a:t>Comparação da expressão dos </a:t>
            </a:r>
            <a:r>
              <a:rPr lang="pt-BR" sz="3600" dirty="0" err="1">
                <a:cs typeface="Times New Roman" panose="02020603050405020304" pitchFamily="18" charset="0"/>
              </a:rPr>
              <a:t>SLRPs</a:t>
            </a:r>
            <a:r>
              <a:rPr lang="pt-BR" sz="3600" dirty="0">
                <a:cs typeface="Times New Roman" panose="02020603050405020304" pitchFamily="18" charset="0"/>
              </a:rPr>
              <a:t> entre os grupos controle e tratado (não prenhe)</a:t>
            </a:r>
            <a:endParaRPr lang="pt-BR" sz="3400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16527799" y="20419939"/>
            <a:ext cx="15636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cs typeface="Times New Roman" panose="02020603050405020304" pitchFamily="18" charset="0"/>
              </a:rPr>
              <a:t>Fig</a:t>
            </a:r>
            <a:r>
              <a:rPr lang="pt-BR" sz="3600" b="1" dirty="0">
                <a:cs typeface="Times New Roman" panose="02020603050405020304" pitchFamily="18" charset="0"/>
              </a:rPr>
              <a:t>.2 </a:t>
            </a:r>
            <a:r>
              <a:rPr lang="pt-BR" sz="3600" dirty="0">
                <a:cs typeface="Times New Roman" panose="02020603050405020304" pitchFamily="18" charset="0"/>
              </a:rPr>
              <a:t>Comparação da expressão dos </a:t>
            </a:r>
            <a:r>
              <a:rPr lang="pt-BR" sz="3600" dirty="0" err="1">
                <a:cs typeface="Times New Roman" panose="02020603050405020304" pitchFamily="18" charset="0"/>
              </a:rPr>
              <a:t>SLRPs</a:t>
            </a:r>
            <a:r>
              <a:rPr lang="pt-BR" sz="3600" dirty="0">
                <a:cs typeface="Times New Roman" panose="02020603050405020304" pitchFamily="18" charset="0"/>
              </a:rPr>
              <a:t> entre os grupos controle e tratado (prenhe)</a:t>
            </a:r>
            <a:endParaRPr lang="pt-BR" sz="34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F5FAA561-D6B5-4A6B-A9F6-F8389CE44AD3}"/>
              </a:ext>
            </a:extLst>
          </p:cNvPr>
          <p:cNvSpPr txBox="1"/>
          <p:nvPr/>
        </p:nvSpPr>
        <p:spPr>
          <a:xfrm>
            <a:off x="16474405" y="32846284"/>
            <a:ext cx="156366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cs typeface="Times New Roman" panose="02020603050405020304" pitchFamily="18" charset="0"/>
              </a:rPr>
              <a:t>Fig</a:t>
            </a:r>
            <a:r>
              <a:rPr lang="pt-BR" sz="3600" b="1" dirty="0">
                <a:cs typeface="Times New Roman" panose="02020603050405020304" pitchFamily="18" charset="0"/>
              </a:rPr>
              <a:t>.3 Tabela de comparação da imuno-histoquímica dos </a:t>
            </a:r>
            <a:r>
              <a:rPr lang="pt-BR" sz="3600" b="1" dirty="0" err="1">
                <a:cs typeface="Times New Roman" panose="02020603050405020304" pitchFamily="18" charset="0"/>
              </a:rPr>
              <a:t>SLRPs</a:t>
            </a:r>
            <a:r>
              <a:rPr lang="pt-BR" sz="3600" b="1" dirty="0">
                <a:cs typeface="Times New Roman" panose="02020603050405020304" pitchFamily="18" charset="0"/>
              </a:rPr>
              <a:t>  </a:t>
            </a:r>
            <a:endParaRPr lang="pt-BR" sz="34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E81DB29-0B98-4646-8CC8-6B7482912CE0}"/>
              </a:ext>
            </a:extLst>
          </p:cNvPr>
          <p:cNvSpPr txBox="1"/>
          <p:nvPr/>
        </p:nvSpPr>
        <p:spPr>
          <a:xfrm>
            <a:off x="538091" y="37110395"/>
            <a:ext cx="3157297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Bibliografia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4000" dirty="0">
                <a:cs typeface="Times New Roman" panose="02020603050405020304" pitchFamily="18" charset="0"/>
              </a:rPr>
              <a:t>  </a:t>
            </a:r>
            <a:r>
              <a:rPr lang="pt-BR" sz="4000" dirty="0" err="1">
                <a:cs typeface="Times New Roman" panose="02020603050405020304" pitchFamily="18" charset="0"/>
              </a:rPr>
              <a:t>Araujo</a:t>
            </a:r>
            <a:r>
              <a:rPr lang="pt-BR" sz="4000" dirty="0">
                <a:cs typeface="Times New Roman" panose="02020603050405020304" pitchFamily="18" charset="0"/>
              </a:rPr>
              <a:t> ASL, Simões MJ, Verna </a:t>
            </a:r>
            <a:r>
              <a:rPr lang="pt-BR" sz="4000" dirty="0" err="1">
                <a:cs typeface="Times New Roman" panose="02020603050405020304" pitchFamily="18" charset="0"/>
              </a:rPr>
              <a:t>C,Simões</a:t>
            </a:r>
            <a:r>
              <a:rPr lang="pt-BR" sz="4000" dirty="0">
                <a:cs typeface="Times New Roman" panose="02020603050405020304" pitchFamily="18" charset="0"/>
              </a:rPr>
              <a:t> RS, Soares Jr JM, Gomes </a:t>
            </a:r>
            <a:r>
              <a:rPr lang="pt-BR" sz="4000" dirty="0" err="1">
                <a:cs typeface="Times New Roman" panose="02020603050405020304" pitchFamily="18" charset="0"/>
              </a:rPr>
              <a:t>Rct</a:t>
            </a:r>
            <a:r>
              <a:rPr lang="pt-BR" sz="4000" dirty="0">
                <a:cs typeface="Times New Roman" panose="02020603050405020304" pitchFamily="18" charset="0"/>
              </a:rPr>
              <a:t>. </a:t>
            </a:r>
            <a:r>
              <a:rPr lang="pt-BR" sz="4000" dirty="0" err="1">
                <a:cs typeface="Times New Roman" panose="02020603050405020304" pitchFamily="18" charset="0"/>
              </a:rPr>
              <a:t>Influence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of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hyperprolactinemia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on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collagen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fibers</a:t>
            </a:r>
            <a:r>
              <a:rPr lang="pt-BR" sz="4000" dirty="0">
                <a:cs typeface="Times New Roman" panose="02020603050405020304" pitchFamily="18" charset="0"/>
              </a:rPr>
              <a:t> in </a:t>
            </a:r>
            <a:r>
              <a:rPr lang="pt-BR" sz="4000" dirty="0" err="1">
                <a:cs typeface="Times New Roman" panose="02020603050405020304" pitchFamily="18" charset="0"/>
              </a:rPr>
              <a:t>the</a:t>
            </a:r>
            <a:r>
              <a:rPr lang="pt-BR" sz="4000" dirty="0">
                <a:cs typeface="Times New Roman" panose="02020603050405020304" pitchFamily="18" charset="0"/>
              </a:rPr>
              <a:t> lacrimal </a:t>
            </a:r>
            <a:r>
              <a:rPr lang="pt-BR" sz="4000" dirty="0" err="1">
                <a:cs typeface="Times New Roman" panose="02020603050405020304" pitchFamily="18" charset="0"/>
              </a:rPr>
              <a:t>gland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of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female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mice</a:t>
            </a:r>
            <a:r>
              <a:rPr lang="pt-BR" sz="4000" dirty="0">
                <a:cs typeface="Times New Roman" panose="02020603050405020304" pitchFamily="18" charset="0"/>
              </a:rPr>
              <a:t>. </a:t>
            </a:r>
            <a:r>
              <a:rPr lang="pt-BR" sz="4000" dirty="0" err="1">
                <a:cs typeface="Times New Roman" panose="02020603050405020304" pitchFamily="18" charset="0"/>
              </a:rPr>
              <a:t>Clinics</a:t>
            </a:r>
            <a:r>
              <a:rPr lang="pt-BR" sz="4000" dirty="0">
                <a:cs typeface="Times New Roman" panose="02020603050405020304" pitchFamily="18" charset="0"/>
              </a:rPr>
              <a:t>. 2015;70 (9):000-000; Teixeira Gomes RC, Verna C, Nader HB, dos Santos Simões R, </a:t>
            </a:r>
            <a:r>
              <a:rPr lang="pt-BR" sz="4000" dirty="0" err="1">
                <a:cs typeface="Times New Roman" panose="02020603050405020304" pitchFamily="18" charset="0"/>
              </a:rPr>
              <a:t>Dreyfuss</a:t>
            </a:r>
            <a:r>
              <a:rPr lang="pt-BR" sz="4000" dirty="0">
                <a:cs typeface="Times New Roman" panose="02020603050405020304" pitchFamily="18" charset="0"/>
              </a:rPr>
              <a:t> JL, Martins JR, </a:t>
            </a:r>
            <a:r>
              <a:rPr lang="pt-BR" sz="4000" dirty="0" err="1">
                <a:cs typeface="Times New Roman" panose="02020603050405020304" pitchFamily="18" charset="0"/>
              </a:rPr>
              <a:t>Baracat</a:t>
            </a:r>
            <a:r>
              <a:rPr lang="pt-BR" sz="4000" dirty="0">
                <a:cs typeface="Times New Roman" panose="02020603050405020304" pitchFamily="18" charset="0"/>
              </a:rPr>
              <a:t> EC, de Jesus Simões M, Soares JM Jr. </a:t>
            </a:r>
            <a:r>
              <a:rPr lang="pt-BR" sz="4000" dirty="0" err="1">
                <a:cs typeface="Times New Roman" panose="02020603050405020304" pitchFamily="18" charset="0"/>
              </a:rPr>
              <a:t>Concentration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and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distribution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of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hyaluronic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acid</a:t>
            </a:r>
            <a:r>
              <a:rPr lang="pt-BR" sz="4000" dirty="0">
                <a:cs typeface="Times New Roman" panose="02020603050405020304" pitchFamily="18" charset="0"/>
              </a:rPr>
              <a:t> in mouse </a:t>
            </a:r>
            <a:r>
              <a:rPr lang="pt-BR" sz="4000" dirty="0" err="1">
                <a:cs typeface="Times New Roman" panose="02020603050405020304" pitchFamily="18" charset="0"/>
              </a:rPr>
              <a:t>uterus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throughout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the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estrous</a:t>
            </a:r>
            <a:r>
              <a:rPr lang="pt-BR" sz="4000" dirty="0"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cs typeface="Times New Roman" panose="02020603050405020304" pitchFamily="18" charset="0"/>
              </a:rPr>
              <a:t>cycle</a:t>
            </a:r>
            <a:r>
              <a:rPr lang="pt-BR" sz="4000" dirty="0">
                <a:cs typeface="Times New Roman" panose="02020603050405020304" pitchFamily="18" charset="0"/>
              </a:rPr>
              <a:t>. </a:t>
            </a:r>
            <a:r>
              <a:rPr lang="pt-BR" sz="4000" dirty="0" err="1">
                <a:cs typeface="Times New Roman" panose="02020603050405020304" pitchFamily="18" charset="0"/>
              </a:rPr>
              <a:t>FertilSteril</a:t>
            </a:r>
            <a:r>
              <a:rPr lang="pt-BR" sz="4000" dirty="0">
                <a:cs typeface="Times New Roman" panose="02020603050405020304" pitchFamily="18" charset="0"/>
              </a:rPr>
              <a:t>. 2009 Aug;92(2):785-92. </a:t>
            </a:r>
            <a:r>
              <a:rPr lang="pt-BR" sz="4000" dirty="0" err="1">
                <a:cs typeface="Times New Roman" panose="02020603050405020304" pitchFamily="18" charset="0"/>
              </a:rPr>
              <a:t>doi</a:t>
            </a:r>
            <a:r>
              <a:rPr lang="pt-BR" sz="4000" dirty="0">
                <a:cs typeface="Times New Roman" panose="02020603050405020304" pitchFamily="18" charset="0"/>
              </a:rPr>
              <a:t>: 10.1016/j.fertnstert.2008.07.005. </a:t>
            </a:r>
            <a:r>
              <a:rPr lang="pt-BR" sz="4000" dirty="0" err="1">
                <a:cs typeface="Times New Roman" panose="02020603050405020304" pitchFamily="18" charset="0"/>
              </a:rPr>
              <a:t>Epub</a:t>
            </a:r>
            <a:r>
              <a:rPr lang="pt-BR" sz="4000" dirty="0">
                <a:cs typeface="Times New Roman" panose="02020603050405020304" pitchFamily="18" charset="0"/>
              </a:rPr>
              <a:t> 2008 </a:t>
            </a:r>
            <a:r>
              <a:rPr lang="pt-BR" sz="4000" dirty="0" err="1">
                <a:cs typeface="Times New Roman" panose="02020603050405020304" pitchFamily="18" charset="0"/>
              </a:rPr>
              <a:t>Oct</a:t>
            </a:r>
            <a:r>
              <a:rPr lang="pt-BR" sz="4000" dirty="0">
                <a:cs typeface="Times New Roman" panose="02020603050405020304" pitchFamily="18" charset="0"/>
              </a:rPr>
              <a:t> 18.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7E86BEE-8A64-4CC5-A9EF-1E2EAA777957}"/>
              </a:ext>
            </a:extLst>
          </p:cNvPr>
          <p:cNvSpPr txBox="1"/>
          <p:nvPr/>
        </p:nvSpPr>
        <p:spPr>
          <a:xfrm>
            <a:off x="477852" y="35200658"/>
            <a:ext cx="315434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r>
              <a:rPr lang="pt-BR" sz="4000" dirty="0">
                <a:cs typeface="Times New Roman" panose="02020603050405020304" pitchFamily="18" charset="0"/>
              </a:rPr>
              <a:t>:  </a:t>
            </a:r>
            <a:r>
              <a:rPr lang="pt-BR" sz="4400" dirty="0">
                <a:cs typeface="Times New Roman" panose="02020603050405020304" pitchFamily="18" charset="0"/>
              </a:rPr>
              <a:t>Os dados mostram que o estado de </a:t>
            </a:r>
            <a:r>
              <a:rPr lang="pt-BR" sz="4400" dirty="0" err="1">
                <a:cs typeface="Times New Roman" panose="02020603050405020304" pitchFamily="18" charset="0"/>
              </a:rPr>
              <a:t>hiperprolactinemia</a:t>
            </a:r>
            <a:r>
              <a:rPr lang="pt-BR" sz="4400" dirty="0">
                <a:cs typeface="Times New Roman" panose="02020603050405020304" pitchFamily="18" charset="0"/>
              </a:rPr>
              <a:t> alterou a expressão gênica e a imuno-histoquímica dos </a:t>
            </a:r>
            <a:r>
              <a:rPr lang="pt-BR" sz="4400" dirty="0" err="1">
                <a:cs typeface="Times New Roman" panose="02020603050405020304" pitchFamily="18" charset="0"/>
              </a:rPr>
              <a:t>SLRPs</a:t>
            </a:r>
            <a:r>
              <a:rPr lang="pt-BR" sz="4400" dirty="0">
                <a:cs typeface="Times New Roman" panose="02020603050405020304" pitchFamily="18" charset="0"/>
              </a:rPr>
              <a:t>, em especial </a:t>
            </a:r>
            <a:r>
              <a:rPr lang="pt-BR" sz="4400" dirty="0" err="1">
                <a:cs typeface="Times New Roman" panose="02020603050405020304" pitchFamily="18" charset="0"/>
              </a:rPr>
              <a:t>lumicam</a:t>
            </a:r>
            <a:r>
              <a:rPr lang="pt-BR" sz="4400" dirty="0">
                <a:cs typeface="Times New Roman" panose="02020603050405020304" pitchFamily="18" charset="0"/>
              </a:rPr>
              <a:t> e </a:t>
            </a:r>
            <a:r>
              <a:rPr lang="pt-BR" sz="4400" dirty="0" err="1">
                <a:cs typeface="Times New Roman" panose="02020603050405020304" pitchFamily="18" charset="0"/>
              </a:rPr>
              <a:t>decorim</a:t>
            </a:r>
            <a:r>
              <a:rPr lang="pt-BR" sz="4400" dirty="0">
                <a:cs typeface="Times New Roman" panose="02020603050405020304" pitchFamily="18" charset="0"/>
              </a:rPr>
              <a:t>, na </a:t>
            </a:r>
            <a:r>
              <a:rPr lang="pt-BR" sz="4400" dirty="0" err="1">
                <a:cs typeface="Times New Roman" panose="02020603050405020304" pitchFamily="18" charset="0"/>
              </a:rPr>
              <a:t>matrix</a:t>
            </a:r>
            <a:r>
              <a:rPr lang="pt-BR" sz="4400" dirty="0">
                <a:cs typeface="Times New Roman" panose="02020603050405020304" pitchFamily="18" charset="0"/>
              </a:rPr>
              <a:t> extracelular da glândula lacrimal de camundongos fêmeas.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972785A-75C4-4E93-B522-467F9BBF6CEC}"/>
              </a:ext>
            </a:extLst>
          </p:cNvPr>
          <p:cNvSpPr txBox="1"/>
          <p:nvPr/>
        </p:nvSpPr>
        <p:spPr>
          <a:xfrm>
            <a:off x="25735189" y="6952181"/>
            <a:ext cx="57476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4000" dirty="0">
              <a:cs typeface="Times New Roman" panose="02020603050405020304" pitchFamily="18" charset="0"/>
            </a:endParaRPr>
          </a:p>
          <a:p>
            <a:pPr algn="just"/>
            <a:r>
              <a:rPr lang="pt-BR" sz="4000" dirty="0">
                <a:cs typeface="Times New Roman" panose="02020603050405020304" pitchFamily="18" charset="0"/>
              </a:rPr>
              <a:t>CEUA N 8458240915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DC61D80-D208-4551-B2E5-6B3BF0B2C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823" y="40257308"/>
            <a:ext cx="4840513" cy="2801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gem 22" descr="Uma imagem contendo comida&#10;&#10;Descrição gerada automaticamente">
            <a:extLst>
              <a:ext uri="{FF2B5EF4-FFF2-40B4-BE49-F238E27FC236}">
                <a16:creationId xmlns:a16="http://schemas.microsoft.com/office/drawing/2014/main" id="{0E7E6447-D3F1-4800-966F-DDB3AD1F3B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3310" y="40296831"/>
            <a:ext cx="6121747" cy="2722845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2F8617E0-DA1A-4E1F-B54A-3D346A2A1AFB}"/>
              </a:ext>
            </a:extLst>
          </p:cNvPr>
          <p:cNvSpPr/>
          <p:nvPr/>
        </p:nvSpPr>
        <p:spPr>
          <a:xfrm>
            <a:off x="212750" y="40066816"/>
            <a:ext cx="31835129" cy="3042860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99DA1BC-8D88-453E-9930-E0B31B3AB9C0}"/>
              </a:ext>
            </a:extLst>
          </p:cNvPr>
          <p:cNvSpPr txBox="1"/>
          <p:nvPr/>
        </p:nvSpPr>
        <p:spPr>
          <a:xfrm>
            <a:off x="477852" y="6831455"/>
            <a:ext cx="237778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cs typeface="Times New Roman" panose="02020603050405020304" pitchFamily="18" charset="0"/>
              </a:rPr>
              <a:t> Ideia Principal</a:t>
            </a:r>
          </a:p>
          <a:p>
            <a:r>
              <a:rPr lang="pt-BR" sz="4400" dirty="0">
                <a:cs typeface="Times New Roman" panose="02020603050405020304" pitchFamily="18" charset="0"/>
              </a:rPr>
              <a:t>Avaliar os pequenos proteoglicanos ricos em leucinas (</a:t>
            </a:r>
            <a:r>
              <a:rPr lang="pt-BR" sz="4400" dirty="0" err="1">
                <a:cs typeface="Times New Roman" panose="02020603050405020304" pitchFamily="18" charset="0"/>
              </a:rPr>
              <a:t>SLRPs</a:t>
            </a:r>
            <a:r>
              <a:rPr lang="pt-BR" sz="4400" dirty="0">
                <a:cs typeface="Times New Roman" panose="02020603050405020304" pitchFamily="18" charset="0"/>
              </a:rPr>
              <a:t>) na glândula lacrimal de camundongos fêmeas não prenhe e prenhe com </a:t>
            </a:r>
            <a:r>
              <a:rPr lang="pt-BR" sz="4400" dirty="0" err="1">
                <a:cs typeface="Times New Roman" panose="02020603050405020304" pitchFamily="18" charset="0"/>
              </a:rPr>
              <a:t>hiperprolactinemia</a:t>
            </a:r>
            <a:r>
              <a:rPr lang="pt-BR" sz="4400" dirty="0">
                <a:cs typeface="Times New Roman" panose="02020603050405020304" pitchFamily="18" charset="0"/>
              </a:rPr>
              <a:t> induzida pela </a:t>
            </a:r>
            <a:r>
              <a:rPr lang="pt-BR" sz="4400" dirty="0" err="1">
                <a:cs typeface="Times New Roman" panose="02020603050405020304" pitchFamily="18" charset="0"/>
              </a:rPr>
              <a:t>metoclopramida</a:t>
            </a:r>
            <a:r>
              <a:rPr lang="pt-BR" sz="4400" dirty="0">
                <a:cs typeface="Times New Roman" panose="02020603050405020304" pitchFamily="18" charset="0"/>
              </a:rPr>
              <a:t>.</a:t>
            </a:r>
          </a:p>
          <a:p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B83910BE-69E5-488B-AD71-A57E851E4851}"/>
              </a:ext>
            </a:extLst>
          </p:cNvPr>
          <p:cNvSpPr/>
          <p:nvPr/>
        </p:nvSpPr>
        <p:spPr>
          <a:xfrm>
            <a:off x="427915" y="6737431"/>
            <a:ext cx="23777811" cy="23833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BCAC443D-5A19-4DD4-A235-78F4722FB916}"/>
              </a:ext>
            </a:extLst>
          </p:cNvPr>
          <p:cNvSpPr/>
          <p:nvPr/>
        </p:nvSpPr>
        <p:spPr>
          <a:xfrm>
            <a:off x="25216805" y="7099099"/>
            <a:ext cx="5414800" cy="156538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CBFBD27-C1EE-427C-AF42-0E595A847EA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7623" y="22905462"/>
            <a:ext cx="15602829" cy="9876471"/>
          </a:xfrm>
          <a:prstGeom prst="rect">
            <a:avLst/>
          </a:prstGeom>
        </p:spPr>
      </p:pic>
      <p:sp>
        <p:nvSpPr>
          <p:cNvPr id="24" name="Retângulo 23">
            <a:extLst>
              <a:ext uri="{FF2B5EF4-FFF2-40B4-BE49-F238E27FC236}">
                <a16:creationId xmlns:a16="http://schemas.microsoft.com/office/drawing/2014/main" id="{A7308C4F-CB70-408C-A097-617F5EB03900}"/>
              </a:ext>
            </a:extLst>
          </p:cNvPr>
          <p:cNvSpPr/>
          <p:nvPr/>
        </p:nvSpPr>
        <p:spPr>
          <a:xfrm>
            <a:off x="20051485" y="22815462"/>
            <a:ext cx="7935685" cy="996647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AA0BD09-F4BC-4D07-9629-59D83828B38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923316" y="40189683"/>
            <a:ext cx="8048057" cy="272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0497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2103</TotalTime>
  <Words>573</Words>
  <Application>Microsoft Office PowerPoint</Application>
  <PresentationFormat>Personalizar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Osvaldo</dc:creator>
  <cp:lastModifiedBy>ariadne stavare</cp:lastModifiedBy>
  <cp:revision>52</cp:revision>
  <dcterms:created xsi:type="dcterms:W3CDTF">2016-02-14T19:49:56Z</dcterms:created>
  <dcterms:modified xsi:type="dcterms:W3CDTF">2020-02-04T01:51:34Z</dcterms:modified>
</cp:coreProperties>
</file>