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10071100" cy="136779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1pPr>
    <a:lvl2pPr marL="0" marR="0" indent="678729"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2pPr>
    <a:lvl3pPr marL="0" marR="0" indent="1357459"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3pPr>
    <a:lvl4pPr marL="0" marR="0" indent="2036189"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4pPr>
    <a:lvl5pPr marL="0" marR="0" indent="2714918"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5pPr>
    <a:lvl6pPr marL="0" marR="0" indent="3393647"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6pPr>
    <a:lvl7pPr marL="0" marR="0" indent="4072378"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7pPr>
    <a:lvl8pPr marL="0" marR="0" indent="4751108"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8pPr>
    <a:lvl9pPr marL="0" marR="0" indent="5429837"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ADC"/>
          </a:solidFill>
        </a:fill>
      </a:tcStyle>
    </a:wholeTbl>
    <a:band2H>
      <a:tcTxStyle b="def" i="def"/>
      <a:tcStyle>
        <a:tcBdr/>
        <a:fill>
          <a:solidFill>
            <a:srgbClr val="E8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CFE0"/>
          </a:solidFill>
        </a:fill>
      </a:tcStyle>
    </a:wholeTbl>
    <a:band2H>
      <a:tcTxStyle b="def" i="def"/>
      <a:tcStyle>
        <a:tcBdr/>
        <a:fill>
          <a:solidFill>
            <a:srgbClr val="F0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BE5"/>
          </a:solidFill>
        </a:fill>
      </a:tcStyle>
    </a:wholeTbl>
    <a:band2H>
      <a:tcTxStyle b="def" i="def"/>
      <a:tcStyle>
        <a:tcBdr/>
        <a:fill>
          <a:solidFill>
            <a:srgbClr val="E9EE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357459" latinLnBrk="0">
      <a:defRPr sz="1200">
        <a:latin typeface="+mn-lt"/>
        <a:ea typeface="+mn-ea"/>
        <a:cs typeface="+mn-cs"/>
        <a:sym typeface="Georgia"/>
      </a:defRPr>
    </a:lvl1pPr>
    <a:lvl2pPr indent="228600" defTabSz="1357459" latinLnBrk="0">
      <a:defRPr sz="1200">
        <a:latin typeface="+mn-lt"/>
        <a:ea typeface="+mn-ea"/>
        <a:cs typeface="+mn-cs"/>
        <a:sym typeface="Georgia"/>
      </a:defRPr>
    </a:lvl2pPr>
    <a:lvl3pPr indent="457200" defTabSz="1357459" latinLnBrk="0">
      <a:defRPr sz="1200">
        <a:latin typeface="+mn-lt"/>
        <a:ea typeface="+mn-ea"/>
        <a:cs typeface="+mn-cs"/>
        <a:sym typeface="Georgia"/>
      </a:defRPr>
    </a:lvl3pPr>
    <a:lvl4pPr indent="685800" defTabSz="1357459" latinLnBrk="0">
      <a:defRPr sz="1200">
        <a:latin typeface="+mn-lt"/>
        <a:ea typeface="+mn-ea"/>
        <a:cs typeface="+mn-cs"/>
        <a:sym typeface="Georgia"/>
      </a:defRPr>
    </a:lvl4pPr>
    <a:lvl5pPr indent="914400" defTabSz="1357459" latinLnBrk="0">
      <a:defRPr sz="1200">
        <a:latin typeface="+mn-lt"/>
        <a:ea typeface="+mn-ea"/>
        <a:cs typeface="+mn-cs"/>
        <a:sym typeface="Georgia"/>
      </a:defRPr>
    </a:lvl5pPr>
    <a:lvl6pPr indent="1143000" defTabSz="1357459" latinLnBrk="0">
      <a:defRPr sz="1200">
        <a:latin typeface="+mn-lt"/>
        <a:ea typeface="+mn-ea"/>
        <a:cs typeface="+mn-cs"/>
        <a:sym typeface="Georgia"/>
      </a:defRPr>
    </a:lvl6pPr>
    <a:lvl7pPr indent="1371600" defTabSz="1357459" latinLnBrk="0">
      <a:defRPr sz="1200">
        <a:latin typeface="+mn-lt"/>
        <a:ea typeface="+mn-ea"/>
        <a:cs typeface="+mn-cs"/>
        <a:sym typeface="Georgia"/>
      </a:defRPr>
    </a:lvl7pPr>
    <a:lvl8pPr indent="1600200" defTabSz="1357459" latinLnBrk="0">
      <a:defRPr sz="1200">
        <a:latin typeface="+mn-lt"/>
        <a:ea typeface="+mn-ea"/>
        <a:cs typeface="+mn-cs"/>
        <a:sym typeface="Georgia"/>
      </a:defRPr>
    </a:lvl8pPr>
    <a:lvl9pPr indent="1828800" defTabSz="1357459" latinLnBrk="0">
      <a:defRPr sz="1200">
        <a:latin typeface="+mn-lt"/>
        <a:ea typeface="+mn-ea"/>
        <a:cs typeface="+mn-cs"/>
        <a:sym typeface="Georgi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as Partes de Conteúdo">
    <p:spTree>
      <p:nvGrpSpPr>
        <p:cNvPr id="1" name=""/>
        <p:cNvGrpSpPr/>
        <p:nvPr/>
      </p:nvGrpSpPr>
      <p:grpSpPr>
        <a:xfrm>
          <a:off x="0" y="0"/>
          <a:ext cx="0" cy="0"/>
          <a:chOff x="0" y="0"/>
          <a:chExt cx="0" cy="0"/>
        </a:xfrm>
      </p:grpSpPr>
      <p:sp>
        <p:nvSpPr>
          <p:cNvPr id="1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o Título"/>
          <p:cNvSpPr txBox="1"/>
          <p:nvPr>
            <p:ph type="title"/>
          </p:nvPr>
        </p:nvSpPr>
        <p:spPr>
          <a:xfrm>
            <a:off x="503555" y="183638"/>
            <a:ext cx="9063991" cy="3007872"/>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Texto do Título</a:t>
            </a:r>
          </a:p>
        </p:txBody>
      </p:sp>
      <p:sp>
        <p:nvSpPr>
          <p:cNvPr id="3" name="Nível de Corpo Um…"/>
          <p:cNvSpPr txBox="1"/>
          <p:nvPr>
            <p:ph type="body" idx="1"/>
          </p:nvPr>
        </p:nvSpPr>
        <p:spPr>
          <a:xfrm>
            <a:off x="503555" y="3191510"/>
            <a:ext cx="9063991" cy="1048639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4867698" y="12313275"/>
            <a:ext cx="2349924" cy="728223"/>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b="1" baseline="0" cap="none" i="0" spc="0" strike="noStrike" sz="2000" u="none">
          <a:solidFill>
            <a:srgbClr val="146280"/>
          </a:solidFill>
          <a:uFillTx/>
          <a:latin typeface="Trebuchet MS"/>
          <a:ea typeface="Trebuchet MS"/>
          <a:cs typeface="Trebuchet MS"/>
          <a:sym typeface="Trebuchet MS"/>
        </a:defRPr>
      </a:lvl9pPr>
    </p:titleStyle>
    <p:bodyStyle>
      <a:lvl1pPr marL="543004" marR="0" indent="-380104"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1pPr>
      <a:lvl2pPr marL="996206" marR="0" indent="-385325"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2pPr>
      <a:lvl3pPr marL="1416339" marR="0" indent="-371053"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3pPr>
      <a:lvl4pPr marL="1823593" marR="0" indent="-371053"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4pPr>
      <a:lvl5pPr marL="2162972" marR="0" indent="-371054"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5pPr>
      <a:lvl6pPr marL="2530003" marR="0" indent="-412282"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6pPr>
      <a:lvl7pPr marL="2907341" marR="0" indent="-463817"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7pPr>
      <a:lvl8pPr marL="3248159" marR="0" indent="-505982"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8pPr>
      <a:lvl9pPr marL="3584481" marR="0" indent="-530077" algn="l" defTabSz="914400" rtl="0" latinLnBrk="0">
        <a:lnSpc>
          <a:spcPct val="100000"/>
        </a:lnSpc>
        <a:spcBef>
          <a:spcPts val="400"/>
        </a:spcBef>
        <a:spcAft>
          <a:spcPts val="0"/>
        </a:spcAft>
        <a:buClr>
          <a:schemeClr val="accent3"/>
        </a:buClr>
        <a:buSzPct val="100000"/>
        <a:buFont typeface="Georgia"/>
        <a:buChar char="◦"/>
        <a:tabLst/>
        <a:defRPr b="0" baseline="0" cap="none" i="0" spc="0" strike="noStrike" sz="4100" u="none">
          <a:solidFill>
            <a:srgbClr val="000000"/>
          </a:solidFill>
          <a:uFillTx/>
          <a:latin typeface="+mn-lt"/>
          <a:ea typeface="+mn-ea"/>
          <a:cs typeface="+mn-cs"/>
          <a:sym typeface="Georgia"/>
        </a:defRPr>
      </a:lvl9pPr>
    </p:bodyStyle>
    <p:otherStyle>
      <a:lvl1pPr marL="0" marR="0" indent="0"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1pPr>
      <a:lvl2pPr marL="0" marR="0" indent="678729"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2pPr>
      <a:lvl3pPr marL="0" marR="0" indent="1357459"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3pPr>
      <a:lvl4pPr marL="0" marR="0" indent="2036189"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4pPr>
      <a:lvl5pPr marL="0" marR="0" indent="2714918"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5pPr>
      <a:lvl6pPr marL="0" marR="0" indent="3393647"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6pPr>
      <a:lvl7pPr marL="0" marR="0" indent="4072378"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7pPr>
      <a:lvl8pPr marL="0" marR="0" indent="4751108"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8pPr>
      <a:lvl9pPr marL="0" marR="0" indent="5429837" algn="r" defTabSz="1357459"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Retângulo 5"/>
          <p:cNvGrpSpPr/>
          <p:nvPr/>
        </p:nvGrpSpPr>
        <p:grpSpPr>
          <a:xfrm>
            <a:off x="291123" y="482233"/>
            <a:ext cx="9289034" cy="677943"/>
            <a:chOff x="0" y="0"/>
            <a:chExt cx="9289032" cy="677942"/>
          </a:xfrm>
        </p:grpSpPr>
        <p:sp>
          <p:nvSpPr>
            <p:cNvPr id="20" name="Retângulo"/>
            <p:cNvSpPr/>
            <p:nvPr/>
          </p:nvSpPr>
          <p:spPr>
            <a:xfrm>
              <a:off x="-1" y="-1"/>
              <a:ext cx="9289034" cy="677944"/>
            </a:xfrm>
            <a:prstGeom prst="rect">
              <a:avLst/>
            </a:prstGeom>
            <a:solidFill>
              <a:srgbClr val="808080"/>
            </a:solidFill>
            <a:ln w="12700" cap="flat">
              <a:noFill/>
              <a:miter lim="400000"/>
            </a:ln>
            <a:effectLst/>
          </p:spPr>
          <p:txBody>
            <a:bodyPr wrap="square" lIns="45719" tIns="45719" rIns="45719" bIns="45719" numCol="1" anchor="ctr">
              <a:noAutofit/>
            </a:bodyPr>
            <a:lstStyle/>
            <a:p>
              <a:pPr algn="ctr">
                <a:defRPr b="1" sz="1100">
                  <a:solidFill>
                    <a:srgbClr val="D9D9D9"/>
                  </a:solidFill>
                  <a:latin typeface="Arial"/>
                  <a:ea typeface="Arial"/>
                  <a:cs typeface="Arial"/>
                  <a:sym typeface="Arial"/>
                </a:defRPr>
              </a:pPr>
            </a:p>
          </p:txBody>
        </p:sp>
        <p:sp>
          <p:nvSpPr>
            <p:cNvPr id="21" name="Leiomiossarcoma Conjuntival…"/>
            <p:cNvSpPr txBox="1"/>
            <p:nvPr/>
          </p:nvSpPr>
          <p:spPr>
            <a:xfrm>
              <a:off x="45719" y="73286"/>
              <a:ext cx="9197593" cy="531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000">
                  <a:solidFill>
                    <a:srgbClr val="FFFFFF"/>
                  </a:solidFill>
                  <a:latin typeface="Arial"/>
                  <a:ea typeface="Arial"/>
                  <a:cs typeface="Arial"/>
                  <a:sym typeface="Arial"/>
                </a:defRPr>
              </a:pPr>
              <a:r>
                <a:t>Leiomiossarcoma Conjuntival</a:t>
              </a:r>
            </a:p>
            <a:p>
              <a:pPr algn="ctr">
                <a:defRPr sz="1100">
                  <a:solidFill>
                    <a:srgbClr val="FFFFFF"/>
                  </a:solidFill>
                  <a:latin typeface="Arial"/>
                  <a:ea typeface="Arial"/>
                  <a:cs typeface="Arial"/>
                  <a:sym typeface="Arial"/>
                </a:defRPr>
              </a:pPr>
              <a:r>
                <a:t>Aluisio Rosa Gameiro Filho, Mariana Borges Barcellos Dias, Melina Correia Morales, Rubens Belfort Neto</a:t>
              </a:r>
            </a:p>
          </p:txBody>
        </p:sp>
      </p:grpSp>
      <p:grpSp>
        <p:nvGrpSpPr>
          <p:cNvPr id="25" name="Retângulo 8"/>
          <p:cNvGrpSpPr/>
          <p:nvPr/>
        </p:nvGrpSpPr>
        <p:grpSpPr>
          <a:xfrm>
            <a:off x="276984" y="1384197"/>
            <a:ext cx="4543184" cy="360041"/>
            <a:chOff x="0" y="0"/>
            <a:chExt cx="4543183" cy="360040"/>
          </a:xfrm>
        </p:grpSpPr>
        <p:sp>
          <p:nvSpPr>
            <p:cNvPr id="23" name="Retângulo"/>
            <p:cNvSpPr/>
            <p:nvPr/>
          </p:nvSpPr>
          <p:spPr>
            <a:xfrm>
              <a:off x="0" y="-1"/>
              <a:ext cx="4543184" cy="360042"/>
            </a:xfrm>
            <a:prstGeom prst="rect">
              <a:avLst/>
            </a:prstGeom>
            <a:solidFill>
              <a:srgbClr val="D9D9D9"/>
            </a:solidFill>
            <a:ln w="19050" cap="flat">
              <a:solidFill>
                <a:srgbClr val="D9D9D9"/>
              </a:solidFill>
              <a:prstDash val="solid"/>
              <a:round/>
            </a:ln>
            <a:effectLst/>
          </p:spPr>
          <p:txBody>
            <a:bodyPr wrap="square" lIns="45719" tIns="45719" rIns="45719" bIns="45719" numCol="1" anchor="ctr">
              <a:noAutofit/>
            </a:bodyPr>
            <a:lstStyle/>
            <a:p>
              <a:pPr>
                <a:defRPr b="1" sz="1100">
                  <a:latin typeface="Trebuchet MS"/>
                  <a:ea typeface="Trebuchet MS"/>
                  <a:cs typeface="Trebuchet MS"/>
                  <a:sym typeface="Trebuchet MS"/>
                </a:defRPr>
              </a:pPr>
            </a:p>
          </p:txBody>
        </p:sp>
        <p:sp>
          <p:nvSpPr>
            <p:cNvPr id="24" name="INTRODUÇÃO"/>
            <p:cNvSpPr txBox="1"/>
            <p:nvPr/>
          </p:nvSpPr>
          <p:spPr>
            <a:xfrm>
              <a:off x="45720" y="58099"/>
              <a:ext cx="4451744"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sz="1100">
                  <a:latin typeface="Trebuchet MS"/>
                  <a:ea typeface="Trebuchet MS"/>
                  <a:cs typeface="Trebuchet MS"/>
                  <a:sym typeface="Trebuchet MS"/>
                </a:defRPr>
              </a:lvl1pPr>
            </a:lstStyle>
            <a:p>
              <a:pPr/>
              <a:r>
                <a:t>INTRODUÇÃO</a:t>
              </a:r>
            </a:p>
          </p:txBody>
        </p:sp>
      </p:grpSp>
      <p:sp>
        <p:nvSpPr>
          <p:cNvPr id="26" name="Retângulo 12"/>
          <p:cNvSpPr/>
          <p:nvPr/>
        </p:nvSpPr>
        <p:spPr>
          <a:xfrm>
            <a:off x="239096" y="4770630"/>
            <a:ext cx="4543185" cy="360041"/>
          </a:xfrm>
          <a:prstGeom prst="rect">
            <a:avLst/>
          </a:prstGeom>
          <a:solidFill>
            <a:srgbClr val="D9D9D9"/>
          </a:solidFill>
          <a:ln w="19050">
            <a:solidFill>
              <a:srgbClr val="D9D9D9"/>
            </a:solidFill>
          </a:ln>
          <a:extLst>
            <a:ext uri="{C572A759-6A51-4108-AA02-DFA0A04FC94B}">
              <ma14:wrappingTextBoxFlag xmlns:ma14="http://schemas.microsoft.com/office/mac/drawingml/2011/main" val="1"/>
            </a:ext>
          </a:extLst>
        </p:spPr>
        <p:txBody>
          <a:bodyPr lIns="45719" rIns="45719" anchor="ctr"/>
          <a:lstStyle>
            <a:lvl1pPr>
              <a:defRPr b="1" sz="1100">
                <a:latin typeface="Trebuchet MS"/>
                <a:ea typeface="Trebuchet MS"/>
                <a:cs typeface="Trebuchet MS"/>
                <a:sym typeface="Trebuchet MS"/>
              </a:defRPr>
            </a:lvl1pPr>
          </a:lstStyle>
          <a:p>
            <a:pPr/>
            <a:r>
              <a:t>MATERIAIS E METODOS </a:t>
            </a:r>
          </a:p>
        </p:txBody>
      </p:sp>
      <p:grpSp>
        <p:nvGrpSpPr>
          <p:cNvPr id="29" name="Retângulo 16"/>
          <p:cNvGrpSpPr/>
          <p:nvPr/>
        </p:nvGrpSpPr>
        <p:grpSpPr>
          <a:xfrm>
            <a:off x="4961611" y="10750100"/>
            <a:ext cx="4543185" cy="360041"/>
            <a:chOff x="0" y="0"/>
            <a:chExt cx="4543183" cy="360040"/>
          </a:xfrm>
        </p:grpSpPr>
        <p:sp>
          <p:nvSpPr>
            <p:cNvPr id="27" name="Retângulo"/>
            <p:cNvSpPr/>
            <p:nvPr/>
          </p:nvSpPr>
          <p:spPr>
            <a:xfrm>
              <a:off x="0" y="-1"/>
              <a:ext cx="4543184" cy="360042"/>
            </a:xfrm>
            <a:prstGeom prst="rect">
              <a:avLst/>
            </a:prstGeom>
            <a:solidFill>
              <a:srgbClr val="D9D9D9"/>
            </a:solidFill>
            <a:ln w="19050" cap="flat">
              <a:solidFill>
                <a:srgbClr val="D9D9D9"/>
              </a:solidFill>
              <a:prstDash val="solid"/>
              <a:round/>
            </a:ln>
            <a:effectLst/>
          </p:spPr>
          <p:txBody>
            <a:bodyPr wrap="square" lIns="45719" tIns="45719" rIns="45719" bIns="45719" numCol="1" anchor="ctr">
              <a:noAutofit/>
            </a:bodyPr>
            <a:lstStyle/>
            <a:p>
              <a:pPr>
                <a:defRPr b="1" sz="1100">
                  <a:latin typeface="Trebuchet MS"/>
                  <a:ea typeface="Trebuchet MS"/>
                  <a:cs typeface="Trebuchet MS"/>
                  <a:sym typeface="Trebuchet MS"/>
                </a:defRPr>
              </a:pPr>
            </a:p>
          </p:txBody>
        </p:sp>
        <p:sp>
          <p:nvSpPr>
            <p:cNvPr id="28" name="CONCLUSÃO"/>
            <p:cNvSpPr txBox="1"/>
            <p:nvPr/>
          </p:nvSpPr>
          <p:spPr>
            <a:xfrm>
              <a:off x="45720" y="58099"/>
              <a:ext cx="4451744"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sz="1100">
                  <a:latin typeface="Trebuchet MS"/>
                  <a:ea typeface="Trebuchet MS"/>
                  <a:cs typeface="Trebuchet MS"/>
                  <a:sym typeface="Trebuchet MS"/>
                </a:defRPr>
              </a:lvl1pPr>
            </a:lstStyle>
            <a:p>
              <a:pPr/>
              <a:r>
                <a:t>CONCLUSÃO </a:t>
              </a:r>
            </a:p>
          </p:txBody>
        </p:sp>
      </p:grpSp>
      <p:sp>
        <p:nvSpPr>
          <p:cNvPr id="30" name="Relato de caso de paciente atendido no ambulatório de Oncologia Ocular da EPM"/>
          <p:cNvSpPr txBox="1"/>
          <p:nvPr/>
        </p:nvSpPr>
        <p:spPr>
          <a:xfrm>
            <a:off x="195966" y="5327001"/>
            <a:ext cx="4341977" cy="626486"/>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defTabSz="355600">
              <a:defRPr sz="1500">
                <a:solidFill>
                  <a:srgbClr val="454545"/>
                </a:solidFill>
                <a:latin typeface="+mj-lt"/>
                <a:ea typeface="+mj-ea"/>
                <a:cs typeface="+mj-cs"/>
                <a:sym typeface="Helvetica"/>
              </a:defRPr>
            </a:lvl1pPr>
          </a:lstStyle>
          <a:p>
            <a:pPr/>
            <a:r>
              <a:t>Relato de caso de paciente atendido no ambulatório de Oncologia Ocular da EPM</a:t>
            </a:r>
          </a:p>
        </p:txBody>
      </p:sp>
      <p:sp>
        <p:nvSpPr>
          <p:cNvPr id="31" name="Retângulo 12"/>
          <p:cNvSpPr/>
          <p:nvPr/>
        </p:nvSpPr>
        <p:spPr>
          <a:xfrm>
            <a:off x="95362" y="6279400"/>
            <a:ext cx="4543185" cy="360041"/>
          </a:xfrm>
          <a:prstGeom prst="rect">
            <a:avLst/>
          </a:prstGeom>
          <a:solidFill>
            <a:srgbClr val="D9D9D9"/>
          </a:solidFill>
          <a:ln w="19050">
            <a:solidFill>
              <a:srgbClr val="D9D9D9"/>
            </a:solidFill>
          </a:ln>
          <a:extLst>
            <a:ext uri="{C572A759-6A51-4108-AA02-DFA0A04FC94B}">
              <ma14:wrappingTextBoxFlag xmlns:ma14="http://schemas.microsoft.com/office/mac/drawingml/2011/main" val="1"/>
            </a:ext>
          </a:extLst>
        </p:spPr>
        <p:txBody>
          <a:bodyPr lIns="45719" rIns="45719" anchor="ctr"/>
          <a:lstStyle>
            <a:lvl1pPr>
              <a:defRPr b="1" sz="1100">
                <a:latin typeface="Trebuchet MS"/>
                <a:ea typeface="Trebuchet MS"/>
                <a:cs typeface="Trebuchet MS"/>
                <a:sym typeface="Trebuchet MS"/>
              </a:defRPr>
            </a:lvl1pPr>
          </a:lstStyle>
          <a:p>
            <a:pPr/>
            <a:r>
              <a:t>RESULTADOS</a:t>
            </a:r>
          </a:p>
        </p:txBody>
      </p:sp>
      <p:sp>
        <p:nvSpPr>
          <p:cNvPr id="32" name="Paciente do sexo masculino, de 45 anos, referia aparecimento  de lesão esbranquiçada e elevada em região temporal de conjuntiva de olho esquerdo (OE) há cerca de 1 ano, com crescimento progressivo, tendo feito uso prévio de Mitomicina e Interferon-α2b sem melhora. Ao exame, apresentava acuidade visual de 20/25 em olho direito (OD) e movimento de mãos em OE. À biomicroscopia de OE evidenciava-se lesão temporal conjuntival elevada, com extensão à córnea e conjuntiva tarsal, formando ectrópio. Apresentava córnea com aspecto de lesão infiltrativa e  dobras em  região perilesional (figura 1). Olho direito sem anormalidades. Optado por realização de biópsia da lesão, sendo evidenciada na análise histopatológica células fusiformes com atipias. Imunohistoquímica demonstrava positividade para Vimentina, Calponina, Desmina, e CD68 e negatividade para CD34 e S-100, compatível com leiomiossarcoma. Optado então  pela realização de enucleação ampliada de OE, e novamente feita análise anatomopatológica e imunohistoquímica, confirmando o diagnóstico de leiomiossarcoma conjuntival (figura 2)…"/>
          <p:cNvSpPr txBox="1"/>
          <p:nvPr/>
        </p:nvSpPr>
        <p:spPr>
          <a:xfrm>
            <a:off x="95362" y="6766442"/>
            <a:ext cx="4618961"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355600">
              <a:defRPr sz="1500">
                <a:solidFill>
                  <a:srgbClr val="454545"/>
                </a:solidFill>
                <a:latin typeface="+mj-lt"/>
                <a:ea typeface="+mj-ea"/>
                <a:cs typeface="+mj-cs"/>
                <a:sym typeface="Helvetica"/>
              </a:defRPr>
            </a:pPr>
            <a:r>
              <a:t>Paciente do sexo masculino, de 45 anos, referia aparecimento  de lesão esbranquiçada e elevada em região temporal de conjuntiva de olho esquerdo (OE) há cerca de 1 ano, com crescimento progressivo, tendo feito uso prévio de Mitomicina e Interferon-α2b sem melhora. Ao exame, apresentava acuidade visual de 20/25 em olho direito (OD) e movimento de mãos em OE. À biomicroscopia de OE evidenciava-se lesão temporal conjuntival elevada, com extensão à córnea e conjuntiva tarsal, formando ectrópio. Apresentava córnea com aspecto de lesão infiltrativa e  dobras em  região perilesional (figura 1). Olho direito sem anormalidades. Optado por realização de biópsia da lesão, sendo evidenciada na análise histopatológica células fusiformes com atipias. Imunohistoquímica demonstrava positividade para Vimentina, Calponina, Desmina, e CD68 e negatividade para CD34 e S-100, compatível com leiomiossarcoma. Optado então  pela realização de enucleação ampliada de OE, e novamente feita análise anatomopatológica e imunohistoquímica, confirmando o diagnóstico de leiomiossarcoma conjuntival (figura 2)</a:t>
            </a:r>
          </a:p>
          <a:p>
            <a:pPr defTabSz="355600">
              <a:defRPr sz="1500">
                <a:solidFill>
                  <a:srgbClr val="454545"/>
                </a:solidFill>
                <a:latin typeface="+mj-lt"/>
                <a:ea typeface="+mj-ea"/>
                <a:cs typeface="+mj-cs"/>
                <a:sym typeface="Helvetica"/>
              </a:defRPr>
            </a:pPr>
            <a:r>
              <a:t>Em revisão de 1643 lâminas de lesões conjuntivais melanocíticas e não melanocíticas no Wills Eye Hospital em 2004, não houve nenhum caso de leiomiossarcoma.</a:t>
            </a:r>
          </a:p>
        </p:txBody>
      </p:sp>
      <p:sp>
        <p:nvSpPr>
          <p:cNvPr id="33" name="Leiomiossarcomas são neoplasias mesenquimais que correspondem a menos de 1% dos cânceres. Em geral, acometem retroperitôneo, veia cava inferior e suas tributárias, músculo e subcutâneo. Por ser de difícil diagnóstico, geralmente apresenta mal prognóstico. O acometimento ocular é raro, e, quando ocorre, em geral acomete a órbita. O acometimento conjuntival é extremamente raro, tendo sido descrito apenas em 12 casos na literatura"/>
          <p:cNvSpPr txBox="1"/>
          <p:nvPr/>
        </p:nvSpPr>
        <p:spPr>
          <a:xfrm>
            <a:off x="276984" y="1968260"/>
            <a:ext cx="4179941"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55600">
              <a:defRPr sz="1500">
                <a:solidFill>
                  <a:srgbClr val="454545"/>
                </a:solidFill>
                <a:latin typeface="+mj-lt"/>
                <a:ea typeface="+mj-ea"/>
                <a:cs typeface="+mj-cs"/>
                <a:sym typeface="Helvetica"/>
              </a:defRPr>
            </a:lvl1pPr>
          </a:lstStyle>
          <a:p>
            <a:pPr/>
            <a:r>
              <a:t>Leiomiossarcomas são neoplasias mesenquimais que correspondem a menos de 1% dos cânceres. Em geral, acometem retroperitôneo, veia cava inferior e suas tributárias, músculo e subcutâneo. Por ser de difícil diagnóstico, geralmente apresenta mal prognóstico. O acometimento ocular é raro, e, quando ocorre, em geral acomete a órbita. O acometimento conjuntival é extremamente raro, tendo sido descrito apenas em 12 casos na literatura</a:t>
            </a:r>
          </a:p>
        </p:txBody>
      </p:sp>
      <p:pic>
        <p:nvPicPr>
          <p:cNvPr id="34" name="3534A53D-1699-440F-8C57-719D416558EF-L0-001.jpeg" descr="3534A53D-1699-440F-8C57-719D416558EF-L0-001.jpeg"/>
          <p:cNvPicPr>
            <a:picLocks noChangeAspect="1"/>
          </p:cNvPicPr>
          <p:nvPr/>
        </p:nvPicPr>
        <p:blipFill>
          <a:blip r:embed="rId2">
            <a:extLst/>
          </a:blip>
          <a:stretch>
            <a:fillRect/>
          </a:stretch>
        </p:blipFill>
        <p:spPr>
          <a:xfrm>
            <a:off x="5140818" y="3853299"/>
            <a:ext cx="4314059" cy="2947406"/>
          </a:xfrm>
          <a:prstGeom prst="rect">
            <a:avLst/>
          </a:prstGeom>
          <a:ln w="12700">
            <a:miter lim="400000"/>
          </a:ln>
        </p:spPr>
      </p:pic>
      <p:pic>
        <p:nvPicPr>
          <p:cNvPr id="35" name="4F24991B-9486-4083-A3F5-2BF4EB2E776E-L0-001.jpeg" descr="4F24991B-9486-4083-A3F5-2BF4EB2E776E-L0-001.jpeg"/>
          <p:cNvPicPr>
            <a:picLocks noChangeAspect="1"/>
          </p:cNvPicPr>
          <p:nvPr/>
        </p:nvPicPr>
        <p:blipFill>
          <a:blip r:embed="rId3">
            <a:extLst/>
          </a:blip>
          <a:stretch>
            <a:fillRect/>
          </a:stretch>
        </p:blipFill>
        <p:spPr>
          <a:xfrm>
            <a:off x="4979919" y="7711251"/>
            <a:ext cx="4856623" cy="1900226"/>
          </a:xfrm>
          <a:prstGeom prst="rect">
            <a:avLst/>
          </a:prstGeom>
          <a:ln w="12700">
            <a:miter lim="400000"/>
          </a:ln>
        </p:spPr>
      </p:pic>
      <p:sp>
        <p:nvSpPr>
          <p:cNvPr id="36" name="Leiomiossarcomas conjuntivais são extremamente raros, com poucas informações. Opta-se por tratamento agressivo pelo seu comportamento invasivo."/>
          <p:cNvSpPr txBox="1"/>
          <p:nvPr/>
        </p:nvSpPr>
        <p:spPr>
          <a:xfrm>
            <a:off x="4935639" y="11243301"/>
            <a:ext cx="4849905"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55600">
              <a:defRPr sz="1500">
                <a:solidFill>
                  <a:srgbClr val="454545"/>
                </a:solidFill>
                <a:latin typeface="+mj-lt"/>
                <a:ea typeface="+mj-ea"/>
                <a:cs typeface="+mj-cs"/>
                <a:sym typeface="Helvetica"/>
              </a:defRPr>
            </a:lvl1pPr>
          </a:lstStyle>
          <a:p>
            <a:pPr/>
            <a:r>
              <a:t>Leiomiossarcomas conjuntivais são extremamente raros, com poucas informações. Opta-se por tratamento agressivo pelo seu comportamento invasivo.</a:t>
            </a:r>
          </a:p>
        </p:txBody>
      </p:sp>
      <p:sp>
        <p:nvSpPr>
          <p:cNvPr id="37" name="Imagem 1: Lesão esbranquiçada e elevada, com vasos nutridores em região temporal de OE. Córnea com aspecto esbranquiçado e infiltrativo, com dobras perilesionais."/>
          <p:cNvSpPr txBox="1"/>
          <p:nvPr/>
        </p:nvSpPr>
        <p:spPr>
          <a:xfrm>
            <a:off x="4961611" y="6972111"/>
            <a:ext cx="4893239" cy="73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mj-lt"/>
                <a:ea typeface="+mj-ea"/>
                <a:cs typeface="+mj-cs"/>
                <a:sym typeface="Helvetica"/>
              </a:defRPr>
            </a:lvl1pPr>
          </a:lstStyle>
          <a:p>
            <a:pPr/>
            <a:r>
              <a:t>Imagem 1: Lesão esbranquiçada e elevada, com vasos nutridores em região temporal de OE. Córnea com aspecto esbranquiçado e infiltrativo, com dobras perilesionais.</a:t>
            </a:r>
          </a:p>
        </p:txBody>
      </p:sp>
      <p:sp>
        <p:nvSpPr>
          <p:cNvPr id="38" name="Imagem 2: anatomopatológico mostrando células fusiformes atípicas. Imunohistoquímica como positividade para Vimentina, Actina e Músculo liso.."/>
          <p:cNvSpPr txBox="1"/>
          <p:nvPr/>
        </p:nvSpPr>
        <p:spPr>
          <a:xfrm>
            <a:off x="4935639" y="9877798"/>
            <a:ext cx="4821050" cy="73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mj-lt"/>
                <a:ea typeface="+mj-ea"/>
                <a:cs typeface="+mj-cs"/>
                <a:sym typeface="Helvetica"/>
              </a:defRPr>
            </a:lvl1pPr>
          </a:lstStyle>
          <a:p>
            <a:pPr/>
            <a:r>
              <a:t>Imagem 2: anatomopatológico mostrando células fusiformes atípicas. Imunohistoquímica como positividade para Vimentina, Actina e Músculo liso..</a:t>
            </a:r>
          </a:p>
        </p:txBody>
      </p:sp>
      <p:grpSp>
        <p:nvGrpSpPr>
          <p:cNvPr id="41" name="Retângulo 16"/>
          <p:cNvGrpSpPr/>
          <p:nvPr/>
        </p:nvGrpSpPr>
        <p:grpSpPr>
          <a:xfrm>
            <a:off x="4935639" y="12115603"/>
            <a:ext cx="4543185" cy="360041"/>
            <a:chOff x="0" y="0"/>
            <a:chExt cx="4543183" cy="360040"/>
          </a:xfrm>
        </p:grpSpPr>
        <p:sp>
          <p:nvSpPr>
            <p:cNvPr id="39" name="Retângulo"/>
            <p:cNvSpPr/>
            <p:nvPr/>
          </p:nvSpPr>
          <p:spPr>
            <a:xfrm>
              <a:off x="0" y="-1"/>
              <a:ext cx="4543184" cy="360042"/>
            </a:xfrm>
            <a:prstGeom prst="rect">
              <a:avLst/>
            </a:prstGeom>
            <a:solidFill>
              <a:srgbClr val="D9D9D9"/>
            </a:solidFill>
            <a:ln w="19050" cap="flat">
              <a:solidFill>
                <a:srgbClr val="D9D9D9"/>
              </a:solidFill>
              <a:prstDash val="solid"/>
              <a:round/>
            </a:ln>
            <a:effectLst/>
          </p:spPr>
          <p:txBody>
            <a:bodyPr wrap="square" lIns="45719" tIns="45719" rIns="45719" bIns="45719" numCol="1" anchor="ctr">
              <a:noAutofit/>
            </a:bodyPr>
            <a:lstStyle/>
            <a:p>
              <a:pPr>
                <a:defRPr b="1" sz="1100">
                  <a:latin typeface="Trebuchet MS"/>
                  <a:ea typeface="Trebuchet MS"/>
                  <a:cs typeface="Trebuchet MS"/>
                  <a:sym typeface="Trebuchet MS"/>
                </a:defRPr>
              </a:pPr>
            </a:p>
          </p:txBody>
        </p:sp>
        <p:sp>
          <p:nvSpPr>
            <p:cNvPr id="40" name="REFERÊNCIAS"/>
            <p:cNvSpPr txBox="1"/>
            <p:nvPr/>
          </p:nvSpPr>
          <p:spPr>
            <a:xfrm>
              <a:off x="45720" y="58099"/>
              <a:ext cx="4451744"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sz="1100">
                  <a:latin typeface="Trebuchet MS"/>
                  <a:ea typeface="Trebuchet MS"/>
                  <a:cs typeface="Trebuchet MS"/>
                  <a:sym typeface="Trebuchet MS"/>
                </a:defRPr>
              </a:lvl1pPr>
            </a:lstStyle>
            <a:p>
              <a:pPr/>
              <a:r>
                <a:t>REFERÊNCIAS </a:t>
              </a:r>
            </a:p>
          </p:txBody>
        </p:sp>
      </p:grpSp>
      <p:sp>
        <p:nvSpPr>
          <p:cNvPr id="42" name="ShieldsCL, Demirci H, Karatza E, ShieldsJA. Clinical survey of 1643 melanocytic and nonmelanocytic conjunctival tumors. Ophthalmology.2004Sep;111(9):1747–54"/>
          <p:cNvSpPr txBox="1"/>
          <p:nvPr/>
        </p:nvSpPr>
        <p:spPr>
          <a:xfrm>
            <a:off x="4917853" y="12609841"/>
            <a:ext cx="4759989"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mj-lt"/>
                <a:ea typeface="+mj-ea"/>
                <a:cs typeface="+mj-cs"/>
                <a:sym typeface="Helvetica"/>
              </a:defRPr>
            </a:lvl1pPr>
          </a:lstStyle>
          <a:p>
            <a:pPr/>
            <a:r>
              <a:t>ShieldsCL, Demirci H, Karatza E, ShieldsJA. Clinical survey of 1643 melanocytic and nonmelanocytic conjunctival tumors. Ophthalmology.2004Sep;111(9):1747–54</a:t>
            </a:r>
          </a:p>
        </p:txBody>
      </p:sp>
      <p:sp>
        <p:nvSpPr>
          <p:cNvPr id="43" name="Atualmente, há apenas 12 casos reparados na literatura. Fato em comum a todos os estes casos e nosso caso é a localização na região perilimbar. Groot (2019) hipotetiza que as células tronco presentes nesta região possam sofrer diferenciação mesenquimal, sendo  as responsáveis pelos leiomiossarcomas. Em relação ao diagnóstico, macroscopicamente é impossível diferenciar o leiomiossarcoma de outras lesões conjuntivais não pigmentadas, sendo necessária análise histopatológica e imunohistoquímica. Por ser tumor agressivo, opta-se pela exanteração ou enucleação."/>
          <p:cNvSpPr txBox="1"/>
          <p:nvPr/>
        </p:nvSpPr>
        <p:spPr>
          <a:xfrm>
            <a:off x="5140818" y="1273567"/>
            <a:ext cx="4855996" cy="246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55600">
              <a:defRPr sz="1400">
                <a:solidFill>
                  <a:srgbClr val="454545"/>
                </a:solidFill>
                <a:latin typeface="+mj-lt"/>
                <a:ea typeface="+mj-ea"/>
                <a:cs typeface="+mj-cs"/>
                <a:sym typeface="Helvetica"/>
              </a:defRPr>
            </a:lvl1pPr>
          </a:lstStyle>
          <a:p>
            <a:pPr/>
            <a:r>
              <a:t>Atualmente, há apenas 12 casos reparados na literatura. Fato em comum a todos os estes casos e nosso caso é a localização na região perilimbar. Groot (2019) hipotetiza que as células tronco presentes nesta região possam sofrer diferenciação mesenquimal, sendo  as responsáveis pelos leiomiossarcomas. Em relação ao diagnóstico, macroscopicamente é impossível diferenciar o leiomiossarcoma de outras lesões conjuntivais não pigmentadas, sendo necessária análise histopatológica e imunohistoquímica. Por ser tumor agressivo, opta-se pela exanteração ou enucleação.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LO TEMPLATE E POSTER">
  <a:themeElements>
    <a:clrScheme name="MODELO TEMPLATE E POSTER">
      <a:dk1>
        <a:srgbClr val="000000"/>
      </a:dk1>
      <a:lt1>
        <a:srgbClr val="FFFFFF"/>
      </a:lt1>
      <a:dk2>
        <a:srgbClr val="A7A7A7"/>
      </a:dk2>
      <a:lt2>
        <a:srgbClr val="535353"/>
      </a:lt2>
      <a:accent1>
        <a:srgbClr val="4A8D94"/>
      </a:accent1>
      <a:accent2>
        <a:srgbClr val="D5E8EA"/>
      </a:accent2>
      <a:accent3>
        <a:srgbClr val="A04DA3"/>
      </a:accent3>
      <a:accent4>
        <a:srgbClr val="C4652D"/>
      </a:accent4>
      <a:accent5>
        <a:srgbClr val="8B5D3D"/>
      </a:accent5>
      <a:accent6>
        <a:srgbClr val="5C92B5"/>
      </a:accent6>
      <a:hlink>
        <a:srgbClr val="0000FF"/>
      </a:hlink>
      <a:folHlink>
        <a:srgbClr val="FF00FF"/>
      </a:folHlink>
    </a:clrScheme>
    <a:fontScheme name="MODELO TEMPLATE E POSTER">
      <a:majorFont>
        <a:latin typeface="Helvetica"/>
        <a:ea typeface="Helvetica"/>
        <a:cs typeface="Helvetica"/>
      </a:majorFont>
      <a:minorFont>
        <a:latin typeface="Georgia"/>
        <a:ea typeface="Georgia"/>
        <a:cs typeface="Georgia"/>
      </a:minorFont>
    </a:fontScheme>
    <a:fmtScheme name="MODELO TEMPLATE E PO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50800" dist="25400" dir="5400000">
            <a:srgbClr val="000000">
              <a:alpha val="4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LO TEMPLATE E POSTER">
  <a:themeElements>
    <a:clrScheme name="MODELO TEMPLATE E POSTER">
      <a:dk1>
        <a:srgbClr val="000000"/>
      </a:dk1>
      <a:lt1>
        <a:srgbClr val="FFFFFF"/>
      </a:lt1>
      <a:dk2>
        <a:srgbClr val="A7A7A7"/>
      </a:dk2>
      <a:lt2>
        <a:srgbClr val="535353"/>
      </a:lt2>
      <a:accent1>
        <a:srgbClr val="4A8D94"/>
      </a:accent1>
      <a:accent2>
        <a:srgbClr val="D5E8EA"/>
      </a:accent2>
      <a:accent3>
        <a:srgbClr val="A04DA3"/>
      </a:accent3>
      <a:accent4>
        <a:srgbClr val="C4652D"/>
      </a:accent4>
      <a:accent5>
        <a:srgbClr val="8B5D3D"/>
      </a:accent5>
      <a:accent6>
        <a:srgbClr val="5C92B5"/>
      </a:accent6>
      <a:hlink>
        <a:srgbClr val="0000FF"/>
      </a:hlink>
      <a:folHlink>
        <a:srgbClr val="FF00FF"/>
      </a:folHlink>
    </a:clrScheme>
    <a:fontScheme name="MODELO TEMPLATE E POSTER">
      <a:majorFont>
        <a:latin typeface="Helvetica"/>
        <a:ea typeface="Helvetica"/>
        <a:cs typeface="Helvetica"/>
      </a:majorFont>
      <a:minorFont>
        <a:latin typeface="Georgia"/>
        <a:ea typeface="Georgia"/>
        <a:cs typeface="Georgia"/>
      </a:minorFont>
    </a:fontScheme>
    <a:fmtScheme name="MODELO TEMPLATE E PO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50800" dist="25400" dir="5400000">
            <a:srgbClr val="000000">
              <a:alpha val="4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357459" rtl="0" fontAlgn="auto" latinLnBrk="0" hangingPunct="0">
          <a:lnSpc>
            <a:spcPct val="100000"/>
          </a:lnSpc>
          <a:spcBef>
            <a:spcPts val="0"/>
          </a:spcBef>
          <a:spcAft>
            <a:spcPts val="0"/>
          </a:spcAft>
          <a:buClrTx/>
          <a:buSzTx/>
          <a:buFontTx/>
          <a:buNone/>
          <a:tabLst/>
          <a:defRPr b="0" baseline="0" cap="none" i="0" spc="0" strike="noStrike" sz="2700" u="none" kumimoji="0" normalizeH="0">
            <a:ln>
              <a:noFill/>
            </a:ln>
            <a:solidFill>
              <a:srgbClr val="00000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