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293350" cy="18291175"/>
  <p:notesSz cx="6858000" cy="9144000"/>
  <p:defaultTextStyle>
    <a:defPPr>
      <a:defRPr lang="pt-BR"/>
    </a:defPPr>
    <a:lvl1pPr marL="0" algn="l" defTabSz="155539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777697" algn="l" defTabSz="155539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555394" algn="l" defTabSz="155539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2333092" algn="l" defTabSz="155539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3110789" algn="l" defTabSz="155539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3888486" algn="l" defTabSz="155539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4666183" algn="l" defTabSz="155539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5443880" algn="l" defTabSz="155539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6221578" algn="l" defTabSz="155539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8" d="100"/>
          <a:sy n="68" d="100"/>
        </p:scale>
        <p:origin x="-1662" y="2394"/>
      </p:cViewPr>
      <p:guideLst>
        <p:guide orient="horz" pos="5761"/>
        <p:guide pos="32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2001" y="5682122"/>
            <a:ext cx="8749348" cy="392074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4003" y="10364999"/>
            <a:ext cx="7205345" cy="46744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77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55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33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10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888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66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4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2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0D02-84D6-4075-A4CE-C43DDED48BA9}" type="datetimeFigureOut">
              <a:rPr lang="pt-BR" smtClean="0"/>
              <a:pPr/>
              <a:t>07/02/2020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F002-B56D-4901-B48F-7F8D546819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0D02-84D6-4075-A4CE-C43DDED48BA9}" type="datetimeFigureOut">
              <a:rPr lang="pt-BR" smtClean="0"/>
              <a:pPr/>
              <a:t>07/02/2020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F002-B56D-4901-B48F-7F8D546819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9384298" y="3844535"/>
            <a:ext cx="9119264" cy="81937689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026504" y="3844535"/>
            <a:ext cx="27186239" cy="81937689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0D02-84D6-4075-A4CE-C43DDED48BA9}" type="datetimeFigureOut">
              <a:rPr lang="pt-BR" smtClean="0"/>
              <a:pPr/>
              <a:t>07/02/2020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F002-B56D-4901-B48F-7F8D546819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0D02-84D6-4075-A4CE-C43DDED48BA9}" type="datetimeFigureOut">
              <a:rPr lang="pt-BR" smtClean="0"/>
              <a:pPr/>
              <a:t>07/02/2020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F002-B56D-4901-B48F-7F8D546819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3104" y="11753775"/>
            <a:ext cx="8749348" cy="3632831"/>
          </a:xfrm>
        </p:spPr>
        <p:txBody>
          <a:bodyPr anchor="t"/>
          <a:lstStyle>
            <a:lvl1pPr algn="l">
              <a:defRPr sz="68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3104" y="7752582"/>
            <a:ext cx="8749348" cy="4001193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777697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5539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33309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1078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88848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66618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4388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2157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0D02-84D6-4075-A4CE-C43DDED48BA9}" type="datetimeFigureOut">
              <a:rPr lang="pt-BR" smtClean="0"/>
              <a:pPr/>
              <a:t>07/02/2020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F002-B56D-4901-B48F-7F8D546819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026504" y="22406690"/>
            <a:ext cx="18152752" cy="63375534"/>
          </a:xfrm>
        </p:spPr>
        <p:txBody>
          <a:bodyPr/>
          <a:lstStyle>
            <a:lvl1pPr>
              <a:defRPr sz="4800"/>
            </a:lvl1pPr>
            <a:lvl2pPr>
              <a:defRPr sz="41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0350811" y="22406690"/>
            <a:ext cx="18152752" cy="63375534"/>
          </a:xfrm>
        </p:spPr>
        <p:txBody>
          <a:bodyPr/>
          <a:lstStyle>
            <a:lvl1pPr>
              <a:defRPr sz="4800"/>
            </a:lvl1pPr>
            <a:lvl2pPr>
              <a:defRPr sz="41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0D02-84D6-4075-A4CE-C43DDED48BA9}" type="datetimeFigureOut">
              <a:rPr lang="pt-BR" smtClean="0"/>
              <a:pPr/>
              <a:t>07/02/2020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F002-B56D-4901-B48F-7F8D546819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668" y="732495"/>
            <a:ext cx="9264015" cy="3048529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14668" y="4094346"/>
            <a:ext cx="4548017" cy="1706328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777697" indent="0">
              <a:buNone/>
              <a:defRPr sz="3400" b="1"/>
            </a:lvl2pPr>
            <a:lvl3pPr marL="1555394" indent="0">
              <a:buNone/>
              <a:defRPr sz="3100" b="1"/>
            </a:lvl3pPr>
            <a:lvl4pPr marL="2333092" indent="0">
              <a:buNone/>
              <a:defRPr sz="2700" b="1"/>
            </a:lvl4pPr>
            <a:lvl5pPr marL="3110789" indent="0">
              <a:buNone/>
              <a:defRPr sz="2700" b="1"/>
            </a:lvl5pPr>
            <a:lvl6pPr marL="3888486" indent="0">
              <a:buNone/>
              <a:defRPr sz="2700" b="1"/>
            </a:lvl6pPr>
            <a:lvl7pPr marL="4666183" indent="0">
              <a:buNone/>
              <a:defRPr sz="2700" b="1"/>
            </a:lvl7pPr>
            <a:lvl8pPr marL="5443880" indent="0">
              <a:buNone/>
              <a:defRPr sz="2700" b="1"/>
            </a:lvl8pPr>
            <a:lvl9pPr marL="6221578" indent="0">
              <a:buNone/>
              <a:defRPr sz="27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4668" y="5800674"/>
            <a:ext cx="4548017" cy="10538597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228879" y="4094346"/>
            <a:ext cx="4549804" cy="1706328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777697" indent="0">
              <a:buNone/>
              <a:defRPr sz="3400" b="1"/>
            </a:lvl2pPr>
            <a:lvl3pPr marL="1555394" indent="0">
              <a:buNone/>
              <a:defRPr sz="3100" b="1"/>
            </a:lvl3pPr>
            <a:lvl4pPr marL="2333092" indent="0">
              <a:buNone/>
              <a:defRPr sz="2700" b="1"/>
            </a:lvl4pPr>
            <a:lvl5pPr marL="3110789" indent="0">
              <a:buNone/>
              <a:defRPr sz="2700" b="1"/>
            </a:lvl5pPr>
            <a:lvl6pPr marL="3888486" indent="0">
              <a:buNone/>
              <a:defRPr sz="2700" b="1"/>
            </a:lvl6pPr>
            <a:lvl7pPr marL="4666183" indent="0">
              <a:buNone/>
              <a:defRPr sz="2700" b="1"/>
            </a:lvl7pPr>
            <a:lvl8pPr marL="5443880" indent="0">
              <a:buNone/>
              <a:defRPr sz="2700" b="1"/>
            </a:lvl8pPr>
            <a:lvl9pPr marL="6221578" indent="0">
              <a:buNone/>
              <a:defRPr sz="27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228879" y="5800674"/>
            <a:ext cx="4549804" cy="10538597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0D02-84D6-4075-A4CE-C43DDED48BA9}" type="datetimeFigureOut">
              <a:rPr lang="pt-BR" smtClean="0"/>
              <a:pPr/>
              <a:t>07/02/2020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F002-B56D-4901-B48F-7F8D546819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0D02-84D6-4075-A4CE-C43DDED48BA9}" type="datetimeFigureOut">
              <a:rPr lang="pt-BR" smtClean="0"/>
              <a:pPr/>
              <a:t>07/02/2020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F002-B56D-4901-B48F-7F8D546819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0D02-84D6-4075-A4CE-C43DDED48BA9}" type="datetimeFigureOut">
              <a:rPr lang="pt-BR" smtClean="0"/>
              <a:pPr/>
              <a:t>07/02/2020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F002-B56D-4901-B48F-7F8D546819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668" y="728260"/>
            <a:ext cx="3386441" cy="3099338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24414" y="728261"/>
            <a:ext cx="5754269" cy="15611011"/>
          </a:xfrm>
        </p:spPr>
        <p:txBody>
          <a:bodyPr/>
          <a:lstStyle>
            <a:lvl1pPr>
              <a:defRPr sz="5400"/>
            </a:lvl1pPr>
            <a:lvl2pPr>
              <a:defRPr sz="4800"/>
            </a:lvl2pPr>
            <a:lvl3pPr>
              <a:defRPr sz="41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14668" y="3827600"/>
            <a:ext cx="3386441" cy="12511673"/>
          </a:xfrm>
        </p:spPr>
        <p:txBody>
          <a:bodyPr/>
          <a:lstStyle>
            <a:lvl1pPr marL="0" indent="0">
              <a:buNone/>
              <a:defRPr sz="2400"/>
            </a:lvl1pPr>
            <a:lvl2pPr marL="777697" indent="0">
              <a:buNone/>
              <a:defRPr sz="2000"/>
            </a:lvl2pPr>
            <a:lvl3pPr marL="1555394" indent="0">
              <a:buNone/>
              <a:defRPr sz="1700"/>
            </a:lvl3pPr>
            <a:lvl4pPr marL="2333092" indent="0">
              <a:buNone/>
              <a:defRPr sz="1500"/>
            </a:lvl4pPr>
            <a:lvl5pPr marL="3110789" indent="0">
              <a:buNone/>
              <a:defRPr sz="1500"/>
            </a:lvl5pPr>
            <a:lvl6pPr marL="3888486" indent="0">
              <a:buNone/>
              <a:defRPr sz="1500"/>
            </a:lvl6pPr>
            <a:lvl7pPr marL="4666183" indent="0">
              <a:buNone/>
              <a:defRPr sz="1500"/>
            </a:lvl7pPr>
            <a:lvl8pPr marL="5443880" indent="0">
              <a:buNone/>
              <a:defRPr sz="1500"/>
            </a:lvl8pPr>
            <a:lvl9pPr marL="6221578" indent="0">
              <a:buNone/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0D02-84D6-4075-A4CE-C43DDED48BA9}" type="datetimeFigureOut">
              <a:rPr lang="pt-BR" smtClean="0"/>
              <a:pPr/>
              <a:t>07/02/2020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F002-B56D-4901-B48F-7F8D546819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7569" y="12803823"/>
            <a:ext cx="6176010" cy="1511564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17569" y="1634351"/>
            <a:ext cx="6176010" cy="10974705"/>
          </a:xfrm>
        </p:spPr>
        <p:txBody>
          <a:bodyPr/>
          <a:lstStyle>
            <a:lvl1pPr marL="0" indent="0">
              <a:buNone/>
              <a:defRPr sz="5400"/>
            </a:lvl1pPr>
            <a:lvl2pPr marL="777697" indent="0">
              <a:buNone/>
              <a:defRPr sz="4800"/>
            </a:lvl2pPr>
            <a:lvl3pPr marL="1555394" indent="0">
              <a:buNone/>
              <a:defRPr sz="4100"/>
            </a:lvl3pPr>
            <a:lvl4pPr marL="2333092" indent="0">
              <a:buNone/>
              <a:defRPr sz="3400"/>
            </a:lvl4pPr>
            <a:lvl5pPr marL="3110789" indent="0">
              <a:buNone/>
              <a:defRPr sz="3400"/>
            </a:lvl5pPr>
            <a:lvl6pPr marL="3888486" indent="0">
              <a:buNone/>
              <a:defRPr sz="3400"/>
            </a:lvl6pPr>
            <a:lvl7pPr marL="4666183" indent="0">
              <a:buNone/>
              <a:defRPr sz="3400"/>
            </a:lvl7pPr>
            <a:lvl8pPr marL="5443880" indent="0">
              <a:buNone/>
              <a:defRPr sz="3400"/>
            </a:lvl8pPr>
            <a:lvl9pPr marL="6221578" indent="0">
              <a:buNone/>
              <a:defRPr sz="34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017569" y="14315386"/>
            <a:ext cx="6176010" cy="2146671"/>
          </a:xfrm>
        </p:spPr>
        <p:txBody>
          <a:bodyPr/>
          <a:lstStyle>
            <a:lvl1pPr marL="0" indent="0">
              <a:buNone/>
              <a:defRPr sz="2400"/>
            </a:lvl1pPr>
            <a:lvl2pPr marL="777697" indent="0">
              <a:buNone/>
              <a:defRPr sz="2000"/>
            </a:lvl2pPr>
            <a:lvl3pPr marL="1555394" indent="0">
              <a:buNone/>
              <a:defRPr sz="1700"/>
            </a:lvl3pPr>
            <a:lvl4pPr marL="2333092" indent="0">
              <a:buNone/>
              <a:defRPr sz="1500"/>
            </a:lvl4pPr>
            <a:lvl5pPr marL="3110789" indent="0">
              <a:buNone/>
              <a:defRPr sz="1500"/>
            </a:lvl5pPr>
            <a:lvl6pPr marL="3888486" indent="0">
              <a:buNone/>
              <a:defRPr sz="1500"/>
            </a:lvl6pPr>
            <a:lvl7pPr marL="4666183" indent="0">
              <a:buNone/>
              <a:defRPr sz="1500"/>
            </a:lvl7pPr>
            <a:lvl8pPr marL="5443880" indent="0">
              <a:buNone/>
              <a:defRPr sz="1500"/>
            </a:lvl8pPr>
            <a:lvl9pPr marL="6221578" indent="0">
              <a:buNone/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0D02-84D6-4075-A4CE-C43DDED48BA9}" type="datetimeFigureOut">
              <a:rPr lang="pt-BR" smtClean="0"/>
              <a:pPr/>
              <a:t>07/02/2020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7F002-B56D-4901-B48F-7F8D546819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14668" y="732495"/>
            <a:ext cx="9264015" cy="3048529"/>
          </a:xfrm>
          <a:prstGeom prst="rect">
            <a:avLst/>
          </a:prstGeom>
        </p:spPr>
        <p:txBody>
          <a:bodyPr vert="horz" lIns="155539" tIns="77770" rIns="155539" bIns="7777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14668" y="4267943"/>
            <a:ext cx="9264015" cy="12071330"/>
          </a:xfrm>
          <a:prstGeom prst="rect">
            <a:avLst/>
          </a:prstGeom>
        </p:spPr>
        <p:txBody>
          <a:bodyPr vert="horz" lIns="155539" tIns="77770" rIns="155539" bIns="7777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14668" y="16953211"/>
            <a:ext cx="2401782" cy="973835"/>
          </a:xfrm>
          <a:prstGeom prst="rect">
            <a:avLst/>
          </a:prstGeom>
        </p:spPr>
        <p:txBody>
          <a:bodyPr vert="horz" lIns="155539" tIns="77770" rIns="155539" bIns="7777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30D02-84D6-4075-A4CE-C43DDED48BA9}" type="datetimeFigureOut">
              <a:rPr lang="pt-BR" smtClean="0"/>
              <a:pPr/>
              <a:t>07/02/2020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516895" y="16953211"/>
            <a:ext cx="3259561" cy="973835"/>
          </a:xfrm>
          <a:prstGeom prst="rect">
            <a:avLst/>
          </a:prstGeom>
        </p:spPr>
        <p:txBody>
          <a:bodyPr vert="horz" lIns="155539" tIns="77770" rIns="155539" bIns="7777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376901" y="16953211"/>
            <a:ext cx="2401782" cy="973835"/>
          </a:xfrm>
          <a:prstGeom prst="rect">
            <a:avLst/>
          </a:prstGeom>
        </p:spPr>
        <p:txBody>
          <a:bodyPr vert="horz" lIns="155539" tIns="77770" rIns="155539" bIns="7777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7F002-B56D-4901-B48F-7F8D546819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55394" rtl="0" eaLnBrk="1" latinLnBrk="0" hangingPunct="1">
        <a:spcBef>
          <a:spcPct val="0"/>
        </a:spcBef>
        <a:buNone/>
        <a:defRPr sz="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3273" indent="-583273" algn="l" defTabSz="1555394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263758" indent="-486061" algn="l" defTabSz="1555394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944243" indent="-388849" algn="l" defTabSz="1555394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2721940" indent="-388849" algn="l" defTabSz="155539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99637" indent="-388849" algn="l" defTabSz="1555394" rtl="0" eaLnBrk="1" latinLnBrk="0" hangingPunct="1">
        <a:spcBef>
          <a:spcPct val="20000"/>
        </a:spcBef>
        <a:buFont typeface="Arial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77335" indent="-388849" algn="l" defTabSz="155539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55032" indent="-388849" algn="l" defTabSz="155539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32729" indent="-388849" algn="l" defTabSz="155539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610426" indent="-388849" algn="l" defTabSz="155539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55539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77697" algn="l" defTabSz="155539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55394" algn="l" defTabSz="155539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33092" algn="l" defTabSz="155539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10789" algn="l" defTabSz="155539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888486" algn="l" defTabSz="155539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66183" algn="l" defTabSz="155539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43880" algn="l" defTabSz="155539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21578" algn="l" defTabSz="155539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8210" y="1006128"/>
            <a:ext cx="9172961" cy="2324393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Baixa Acuidade Visual Súbita Bilateral Após </a:t>
            </a:r>
            <a:r>
              <a:rPr lang="pt-BR" sz="2800" b="1" dirty="0" err="1" smtClean="0"/>
              <a:t>Mamoplastia</a:t>
            </a:r>
            <a:endParaRPr lang="pt-BR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026487" y="1296715"/>
            <a:ext cx="8315680" cy="2404781"/>
          </a:xfrm>
          <a:prstGeom prst="rect">
            <a:avLst/>
          </a:prstGeom>
          <a:noFill/>
        </p:spPr>
        <p:txBody>
          <a:bodyPr wrap="square" lIns="34564" tIns="17282" rIns="34564" bIns="17282" rtlCol="0">
            <a:spAutoFit/>
          </a:bodyPr>
          <a:lstStyle/>
          <a:p>
            <a:endParaRPr lang="pt-BR" sz="1900" i="1" dirty="0"/>
          </a:p>
          <a:p>
            <a:endParaRPr lang="pt-BR" sz="1900" dirty="0"/>
          </a:p>
          <a:p>
            <a:pPr algn="just"/>
            <a:endParaRPr lang="pt-BR" sz="2000" dirty="0"/>
          </a:p>
          <a:p>
            <a:pPr algn="ctr"/>
            <a:endParaRPr lang="pt-BR" sz="2000" dirty="0" smtClean="0"/>
          </a:p>
          <a:p>
            <a:pPr algn="ctr"/>
            <a:r>
              <a:rPr lang="pt-BR" sz="2000" dirty="0" smtClean="0"/>
              <a:t>Paiva </a:t>
            </a:r>
            <a:r>
              <a:rPr lang="pt-BR" sz="2000" dirty="0"/>
              <a:t>ACM¹; </a:t>
            </a:r>
            <a:r>
              <a:rPr lang="pt-BR" sz="2000" dirty="0" smtClean="0"/>
              <a:t>Criado GG¹</a:t>
            </a:r>
            <a:r>
              <a:rPr lang="pt-BR" sz="2000" dirty="0"/>
              <a:t>; </a:t>
            </a:r>
            <a:r>
              <a:rPr lang="pt-BR" sz="2000" dirty="0" smtClean="0"/>
              <a:t>Britto VS¹</a:t>
            </a:r>
            <a:r>
              <a:rPr lang="pt-BR" sz="2000" dirty="0"/>
              <a:t>; </a:t>
            </a:r>
            <a:r>
              <a:rPr lang="pt-BR" sz="2000" dirty="0" smtClean="0"/>
              <a:t>Lopes PL²</a:t>
            </a:r>
            <a:r>
              <a:rPr lang="pt-BR" sz="2000" dirty="0"/>
              <a:t>; </a:t>
            </a:r>
            <a:r>
              <a:rPr lang="pt-BR" sz="2000" dirty="0" smtClean="0"/>
              <a:t>Simões, KMP; Motta </a:t>
            </a:r>
            <a:r>
              <a:rPr lang="pt-BR" sz="2000" dirty="0"/>
              <a:t>MMS¹</a:t>
            </a:r>
          </a:p>
          <a:p>
            <a:endParaRPr lang="pt-BR" sz="2000" i="1" dirty="0" smtClean="0"/>
          </a:p>
          <a:p>
            <a:r>
              <a:rPr lang="pt-BR" sz="1800" dirty="0" smtClean="0"/>
              <a:t>1) Hospital Universitário </a:t>
            </a:r>
            <a:r>
              <a:rPr lang="pt-BR" sz="1800" dirty="0" err="1" smtClean="0"/>
              <a:t>Gaffrée</a:t>
            </a:r>
            <a:r>
              <a:rPr lang="pt-BR" sz="1800" dirty="0" smtClean="0"/>
              <a:t> e Guinle. Universidade Federal do Estado do Rio de Janeiro</a:t>
            </a:r>
            <a:endParaRPr lang="pt-BR" sz="1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459689" y="10594824"/>
            <a:ext cx="4414642" cy="311900"/>
          </a:xfrm>
          <a:prstGeom prst="rect">
            <a:avLst/>
          </a:prstGeom>
          <a:noFill/>
        </p:spPr>
        <p:txBody>
          <a:bodyPr wrap="square" lIns="34564" tIns="17282" rIns="34564" bIns="17282" rtlCol="0">
            <a:spAutoFit/>
          </a:bodyPr>
          <a:lstStyle/>
          <a:p>
            <a:pPr algn="just"/>
            <a:r>
              <a:rPr lang="pt-BR" sz="1800" dirty="0"/>
              <a:t>Análise de prontuário e revisão de literatura</a:t>
            </a:r>
            <a:endParaRPr lang="pt-BR" sz="1800" dirty="0"/>
          </a:p>
        </p:txBody>
      </p:sp>
      <p:sp>
        <p:nvSpPr>
          <p:cNvPr id="12" name="Retângulo 11"/>
          <p:cNvSpPr/>
          <p:nvPr/>
        </p:nvSpPr>
        <p:spPr>
          <a:xfrm>
            <a:off x="459690" y="3816995"/>
            <a:ext cx="4414642" cy="713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564" tIns="17282" rIns="34564" bIns="17282"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453971" y="3963690"/>
            <a:ext cx="4426079" cy="419622"/>
          </a:xfrm>
          <a:prstGeom prst="rect">
            <a:avLst/>
          </a:prstGeom>
          <a:noFill/>
        </p:spPr>
        <p:txBody>
          <a:bodyPr wrap="square" lIns="34564" tIns="17282" rIns="34564" bIns="17282" rtlCol="0">
            <a:spAutoFit/>
          </a:bodyPr>
          <a:lstStyle/>
          <a:p>
            <a:pPr algn="ctr"/>
            <a:r>
              <a:rPr lang="pt-BR" sz="2500" b="1" dirty="0" smtClean="0">
                <a:solidFill>
                  <a:schemeClr val="bg1"/>
                </a:solidFill>
              </a:rPr>
              <a:t>INTRODUÇÃO</a:t>
            </a:r>
            <a:endParaRPr lang="pt-BR" sz="2500" b="1" dirty="0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87613" y="9873336"/>
            <a:ext cx="4391768" cy="6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564" tIns="17282" rIns="34564" bIns="17282"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474779" y="10011052"/>
            <a:ext cx="4391768" cy="419622"/>
          </a:xfrm>
          <a:prstGeom prst="rect">
            <a:avLst/>
          </a:prstGeom>
          <a:noFill/>
        </p:spPr>
        <p:txBody>
          <a:bodyPr wrap="square" lIns="34564" tIns="17282" rIns="34564" bIns="17282" rtlCol="0">
            <a:spAutoFit/>
          </a:bodyPr>
          <a:lstStyle/>
          <a:p>
            <a:pPr algn="ctr"/>
            <a:r>
              <a:rPr lang="pt-BR" sz="2500" b="1" dirty="0" smtClean="0">
                <a:solidFill>
                  <a:schemeClr val="bg1"/>
                </a:solidFill>
              </a:rPr>
              <a:t>MÉTODOS</a:t>
            </a:r>
            <a:endParaRPr lang="pt-BR" sz="2500" b="1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59690" y="11837662"/>
            <a:ext cx="4437516" cy="5297881"/>
          </a:xfrm>
          <a:prstGeom prst="rect">
            <a:avLst/>
          </a:prstGeom>
          <a:noFill/>
        </p:spPr>
        <p:txBody>
          <a:bodyPr wrap="square" lIns="34564" tIns="17282" rIns="34564" bIns="17282" rtlCol="0">
            <a:spAutoFit/>
          </a:bodyPr>
          <a:lstStyle/>
          <a:p>
            <a:pPr algn="just"/>
            <a:r>
              <a:rPr lang="pt-BR" sz="1800" dirty="0"/>
              <a:t>Paciente feminina, 30 anos, parda, referiu perda visual </a:t>
            </a:r>
            <a:r>
              <a:rPr lang="pt-BR" sz="1800" dirty="0" err="1"/>
              <a:t>altitudinal</a:t>
            </a:r>
            <a:r>
              <a:rPr lang="pt-BR" sz="1800" dirty="0"/>
              <a:t> superior em olho direito (OD) e </a:t>
            </a:r>
            <a:r>
              <a:rPr lang="pt-BR" sz="1800" dirty="0" err="1"/>
              <a:t>borramento</a:t>
            </a:r>
            <a:r>
              <a:rPr lang="pt-BR" sz="1800" dirty="0"/>
              <a:t> visual em olho esquerdo (OE) evoluindo em 3 dias para baixa acuidade visual (AV) em AO, </a:t>
            </a:r>
            <a:r>
              <a:rPr lang="pt-BR" sz="1800" dirty="0" err="1"/>
              <a:t>hipoacusia</a:t>
            </a:r>
            <a:r>
              <a:rPr lang="pt-BR" sz="1800" dirty="0"/>
              <a:t> e paresia  à direita dois dias após </a:t>
            </a:r>
            <a:r>
              <a:rPr lang="pt-BR" sz="1800" dirty="0" err="1"/>
              <a:t>mamoplastia</a:t>
            </a:r>
            <a:r>
              <a:rPr lang="pt-BR" sz="1800" dirty="0"/>
              <a:t>, lipoaspiração e implante de prótese de silicone. Cirurgia sem intercorrências. Tabagista (10 maços x ano) e um episódio de acidente isquêmico transitório há 3 anos. AV sem correção: não percebe luz (NPL) OD e percepção luminosa (PL) OE; reflexo </a:t>
            </a:r>
            <a:r>
              <a:rPr lang="pt-BR" sz="1800" dirty="0" err="1"/>
              <a:t>fotomotor</a:t>
            </a:r>
            <a:r>
              <a:rPr lang="pt-BR" sz="1800" dirty="0"/>
              <a:t> abolido OD e reduzido OE; edema de papila AO. </a:t>
            </a:r>
            <a:r>
              <a:rPr lang="pt-BR" sz="1800" dirty="0" err="1"/>
              <a:t>Angiofluoresceínografia</a:t>
            </a:r>
            <a:r>
              <a:rPr lang="pt-BR" sz="1800" dirty="0"/>
              <a:t> (AF): vazamento em DO e discretos defeitos de perfusão arterial ao longo das arcadas AO. Tomografia Computadorizada de crânio, Ressonância Nuclear Magnética com contraste e punção lombar: sem alterações; </a:t>
            </a:r>
            <a:endParaRPr lang="pt-BR" sz="1800" dirty="0"/>
          </a:p>
        </p:txBody>
      </p:sp>
      <p:sp>
        <p:nvSpPr>
          <p:cNvPr id="18" name="Retângulo 17"/>
          <p:cNvSpPr/>
          <p:nvPr/>
        </p:nvSpPr>
        <p:spPr>
          <a:xfrm>
            <a:off x="488282" y="11044440"/>
            <a:ext cx="4391768" cy="6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564" tIns="17282" rIns="34564" bIns="17282"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459690" y="11158494"/>
            <a:ext cx="4391768" cy="419622"/>
          </a:xfrm>
          <a:prstGeom prst="rect">
            <a:avLst/>
          </a:prstGeom>
          <a:noFill/>
        </p:spPr>
        <p:txBody>
          <a:bodyPr wrap="square" lIns="34564" tIns="17282" rIns="34564" bIns="17282" rtlCol="0">
            <a:spAutoFit/>
          </a:bodyPr>
          <a:lstStyle/>
          <a:p>
            <a:pPr algn="ctr"/>
            <a:r>
              <a:rPr lang="pt-BR" sz="2500" b="1" dirty="0" smtClean="0">
                <a:solidFill>
                  <a:schemeClr val="bg1"/>
                </a:solidFill>
              </a:rPr>
              <a:t>RESULTADOS</a:t>
            </a:r>
            <a:endParaRPr lang="pt-BR" sz="2500" b="1" dirty="0">
              <a:solidFill>
                <a:schemeClr val="bg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277961" y="15043873"/>
            <a:ext cx="4438679" cy="3081890"/>
          </a:xfrm>
          <a:prstGeom prst="rect">
            <a:avLst/>
          </a:prstGeom>
          <a:noFill/>
        </p:spPr>
        <p:txBody>
          <a:bodyPr wrap="square" lIns="34564" tIns="17282" rIns="34564" bIns="17282" rtlCol="0">
            <a:spAutoFit/>
          </a:bodyPr>
          <a:lstStyle/>
          <a:p>
            <a:pPr algn="just"/>
            <a:r>
              <a:rPr lang="pt-BR" sz="1800" dirty="0" err="1"/>
              <a:t>Suvajac</a:t>
            </a:r>
            <a:r>
              <a:rPr lang="pt-BR" sz="1800" dirty="0"/>
              <a:t>, G., </a:t>
            </a:r>
            <a:r>
              <a:rPr lang="pt-BR" sz="1800" dirty="0" err="1"/>
              <a:t>Stojanovich</a:t>
            </a:r>
            <a:r>
              <a:rPr lang="pt-BR" sz="1800" dirty="0"/>
              <a:t>, L., &amp; </a:t>
            </a:r>
            <a:r>
              <a:rPr lang="pt-BR" sz="1800" dirty="0" err="1"/>
              <a:t>Milenkovich</a:t>
            </a:r>
            <a:r>
              <a:rPr lang="pt-BR" sz="1800" dirty="0"/>
              <a:t>, S. (2007). Ocular </a:t>
            </a:r>
            <a:r>
              <a:rPr lang="pt-BR" sz="1800" dirty="0" err="1"/>
              <a:t>manifestations</a:t>
            </a:r>
            <a:r>
              <a:rPr lang="pt-BR" sz="1800" dirty="0"/>
              <a:t> in </a:t>
            </a:r>
            <a:r>
              <a:rPr lang="pt-BR" sz="1800" dirty="0" err="1"/>
              <a:t>antiphospholipid</a:t>
            </a:r>
            <a:r>
              <a:rPr lang="pt-BR" sz="1800" dirty="0"/>
              <a:t> </a:t>
            </a:r>
            <a:r>
              <a:rPr lang="pt-BR" sz="1800" dirty="0" err="1"/>
              <a:t>syndrome</a:t>
            </a:r>
            <a:r>
              <a:rPr lang="pt-BR" sz="1800" dirty="0"/>
              <a:t>. </a:t>
            </a:r>
            <a:r>
              <a:rPr lang="pt-BR" sz="1800" dirty="0" err="1"/>
              <a:t>Autoimmunity</a:t>
            </a:r>
            <a:r>
              <a:rPr lang="pt-BR" sz="1800" dirty="0"/>
              <a:t> </a:t>
            </a:r>
            <a:r>
              <a:rPr lang="pt-BR" sz="1800" dirty="0" err="1"/>
              <a:t>Reviews</a:t>
            </a:r>
            <a:r>
              <a:rPr lang="pt-BR" sz="1800" dirty="0"/>
              <a:t>, 6(6), 409–414. </a:t>
            </a:r>
            <a:r>
              <a:rPr lang="pt-BR" sz="1800" dirty="0" smtClean="0"/>
              <a:t>doi:10.1016/j.autrev.2006.11.005</a:t>
            </a:r>
          </a:p>
          <a:p>
            <a:pPr algn="just"/>
            <a:endParaRPr lang="pt-BR" sz="1800" dirty="0"/>
          </a:p>
          <a:p>
            <a:pPr algn="just"/>
            <a:r>
              <a:rPr lang="en-US" sz="1800" dirty="0" err="1"/>
              <a:t>Hayreh</a:t>
            </a:r>
            <a:r>
              <a:rPr lang="en-US" sz="1800" dirty="0"/>
              <a:t>, S. S. (2013). Ischemic optic neuropathies — where are we now? </a:t>
            </a:r>
            <a:r>
              <a:rPr lang="en-US" sz="1800" dirty="0" err="1"/>
              <a:t>Graefe’s</a:t>
            </a:r>
            <a:r>
              <a:rPr lang="en-US" sz="1800" dirty="0"/>
              <a:t> Archive for Clinical and Experimental Ophthalmology, 251(8), 1873–1884. doi:10.1007/s00417-013-2399-z</a:t>
            </a:r>
            <a:endParaRPr lang="pt-BR" sz="1800" dirty="0"/>
          </a:p>
        </p:txBody>
      </p:sp>
      <p:sp>
        <p:nvSpPr>
          <p:cNvPr id="24" name="Retângulo 23"/>
          <p:cNvSpPr/>
          <p:nvPr/>
        </p:nvSpPr>
        <p:spPr>
          <a:xfrm>
            <a:off x="5456034" y="7561411"/>
            <a:ext cx="4426079" cy="6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564" tIns="17282" rIns="34564" bIns="17282"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5456033" y="7699127"/>
            <a:ext cx="4426079" cy="419622"/>
          </a:xfrm>
          <a:prstGeom prst="rect">
            <a:avLst/>
          </a:prstGeom>
          <a:noFill/>
        </p:spPr>
        <p:txBody>
          <a:bodyPr wrap="square" lIns="34564" tIns="17282" rIns="34564" bIns="17282" rtlCol="0">
            <a:spAutoFit/>
          </a:bodyPr>
          <a:lstStyle/>
          <a:p>
            <a:pPr algn="ctr"/>
            <a:r>
              <a:rPr lang="pt-BR" sz="2500" b="1" dirty="0" smtClean="0">
                <a:solidFill>
                  <a:schemeClr val="bg1"/>
                </a:solidFill>
              </a:rPr>
              <a:t>CONCLUSÕES</a:t>
            </a:r>
            <a:endParaRPr lang="pt-BR" sz="2500" b="1" dirty="0">
              <a:solidFill>
                <a:schemeClr val="bg1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5456034" y="8256466"/>
            <a:ext cx="4414642" cy="1973894"/>
          </a:xfrm>
          <a:prstGeom prst="rect">
            <a:avLst/>
          </a:prstGeom>
          <a:noFill/>
        </p:spPr>
        <p:txBody>
          <a:bodyPr wrap="square" lIns="34564" tIns="17282" rIns="34564" bIns="17282" rtlCol="0">
            <a:spAutoFit/>
          </a:bodyPr>
          <a:lstStyle/>
          <a:p>
            <a:pPr algn="just"/>
            <a:r>
              <a:rPr lang="pt-BR" sz="1800" dirty="0"/>
              <a:t>Traumas cirúrgicos são bem relatados como possíveis desencadeadores de doenças imunológicas. O diagnóstico de SAF deve ser sempre considerado em casos de NOIA em pacientes jovens. A suspeição  e o tratamento correto colaboram para um melhor prognóstico visual e </a:t>
            </a:r>
            <a:r>
              <a:rPr lang="pt-BR" sz="1800" dirty="0" smtClean="0"/>
              <a:t>sistêmico</a:t>
            </a:r>
            <a:r>
              <a:rPr lang="pt-BR" sz="1800" dirty="0"/>
              <a:t>.</a:t>
            </a:r>
            <a:endParaRPr lang="pt-BR" sz="1800" dirty="0"/>
          </a:p>
        </p:txBody>
      </p:sp>
      <p:sp>
        <p:nvSpPr>
          <p:cNvPr id="29" name="Retângulo 28"/>
          <p:cNvSpPr/>
          <p:nvPr/>
        </p:nvSpPr>
        <p:spPr>
          <a:xfrm>
            <a:off x="5285981" y="14360826"/>
            <a:ext cx="4437516" cy="634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564" tIns="17282" rIns="34564" bIns="17282" rtlCol="0" anchor="ctr"/>
          <a:lstStyle/>
          <a:p>
            <a:pPr algn="ctr"/>
            <a:endParaRPr lang="pt-BR"/>
          </a:p>
        </p:txBody>
      </p:sp>
      <p:sp>
        <p:nvSpPr>
          <p:cNvPr id="30" name="CaixaDeTexto 29"/>
          <p:cNvSpPr txBox="1"/>
          <p:nvPr/>
        </p:nvSpPr>
        <p:spPr>
          <a:xfrm>
            <a:off x="5328815" y="14486603"/>
            <a:ext cx="4426079" cy="419622"/>
          </a:xfrm>
          <a:prstGeom prst="rect">
            <a:avLst/>
          </a:prstGeom>
          <a:noFill/>
        </p:spPr>
        <p:txBody>
          <a:bodyPr wrap="square" lIns="34564" tIns="17282" rIns="34564" bIns="17282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bg1"/>
                </a:solidFill>
              </a:rPr>
              <a:t>REFERÊNCIAS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779" y="4575455"/>
            <a:ext cx="4414642" cy="5297881"/>
          </a:xfrm>
          <a:prstGeom prst="rect">
            <a:avLst/>
          </a:prstGeom>
          <a:noFill/>
        </p:spPr>
        <p:txBody>
          <a:bodyPr wrap="square" lIns="34564" tIns="17282" rIns="34564" bIns="17282" rtlCol="0">
            <a:spAutoFit/>
          </a:bodyPr>
          <a:lstStyle/>
          <a:p>
            <a:pPr algn="just"/>
            <a:r>
              <a:rPr lang="pt-BR" sz="1800" dirty="0"/>
              <a:t>A neuropatia óptica isquêmica anterior (NOIA)  cursa com perda visual </a:t>
            </a:r>
            <a:r>
              <a:rPr lang="pt-BR" sz="1800" dirty="0" err="1"/>
              <a:t>altitudinal</a:t>
            </a:r>
            <a:r>
              <a:rPr lang="pt-BR" sz="1800" dirty="0"/>
              <a:t> e edema de papila óptica. Acomete preferencialmente pacientes acima de 60 anos de idade e com fatores de risco para eventos isquêmicos. Ocorrendo em jovens, condições primárias devem ser pesquisadas. A síndrome do anticorpo </a:t>
            </a:r>
            <a:r>
              <a:rPr lang="pt-BR" sz="1800" dirty="0" err="1"/>
              <a:t>antifosfolipídio</a:t>
            </a:r>
            <a:r>
              <a:rPr lang="pt-BR" sz="1800" dirty="0"/>
              <a:t> (SAF) é uma doença autoimune caracterizada pela presença de anticorpos específicos associada a trombose arterial ou venosa e perda fetal de repetição. Pode ser primária, sem quadro sistêmico associado, ou secundária a outras condições, como o uso de medicamentos ou doenças </a:t>
            </a:r>
            <a:r>
              <a:rPr lang="pt-BR" sz="1800" dirty="0" err="1"/>
              <a:t>reumatológicas</a:t>
            </a:r>
            <a:r>
              <a:rPr lang="pt-BR" sz="1800" dirty="0"/>
              <a:t>. Pode ser desencadeada por estresse, inclusive o cirúrgico. Relatamos um caso de paciente jovem que desenvolveu NOIA em ambos os olhos (AO) devido a SAF após </a:t>
            </a:r>
            <a:r>
              <a:rPr lang="pt-BR" sz="1800" dirty="0" err="1"/>
              <a:t>mamoplastia</a:t>
            </a:r>
            <a:r>
              <a:rPr lang="pt-BR" sz="1800" dirty="0" smtClean="0"/>
              <a:t>.</a:t>
            </a:r>
            <a:endParaRPr lang="pt-BR" sz="1800" dirty="0"/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6" y="139667"/>
            <a:ext cx="1464750" cy="1354719"/>
          </a:xfrm>
          <a:prstGeom prst="rect">
            <a:avLst/>
          </a:prstGeom>
        </p:spPr>
      </p:pic>
      <p:pic>
        <p:nvPicPr>
          <p:cNvPr id="33" name="Picture 4" descr="http://www.unirio.br/progepe/processo-seletivo-simplificado-para-vagas-no-hugg/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77" y="193322"/>
            <a:ext cx="2819361" cy="13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5304162" y="3816995"/>
            <a:ext cx="4536504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dirty="0"/>
              <a:t>anticorpo </a:t>
            </a:r>
            <a:r>
              <a:rPr lang="pt-BR" sz="1800" dirty="0" err="1"/>
              <a:t>anti-aquaporina</a:t>
            </a:r>
            <a:r>
              <a:rPr lang="pt-BR" sz="1800" dirty="0"/>
              <a:t> 4: não reagente; hemograma: anemia </a:t>
            </a:r>
            <a:r>
              <a:rPr lang="pt-BR" sz="1800" dirty="0" err="1"/>
              <a:t>normocítica</a:t>
            </a:r>
            <a:r>
              <a:rPr lang="pt-BR" sz="1800" dirty="0"/>
              <a:t> e </a:t>
            </a:r>
            <a:r>
              <a:rPr lang="pt-BR" sz="1800" dirty="0" err="1"/>
              <a:t>normocrômica</a:t>
            </a:r>
            <a:r>
              <a:rPr lang="pt-BR" sz="1800" dirty="0"/>
              <a:t>. Exame neurológico: déficit sensorial e motor em </a:t>
            </a:r>
            <a:r>
              <a:rPr lang="pt-BR" sz="1800" dirty="0" err="1"/>
              <a:t>dimídio</a:t>
            </a:r>
            <a:r>
              <a:rPr lang="pt-BR" sz="1800" dirty="0"/>
              <a:t> direito; </a:t>
            </a:r>
            <a:r>
              <a:rPr lang="pt-BR" sz="1800" dirty="0" err="1"/>
              <a:t>hipoacusia</a:t>
            </a:r>
            <a:r>
              <a:rPr lang="pt-BR" sz="1800" dirty="0"/>
              <a:t> </a:t>
            </a:r>
            <a:r>
              <a:rPr lang="pt-BR" sz="1800" dirty="0" err="1"/>
              <a:t>neurosensorial</a:t>
            </a:r>
            <a:r>
              <a:rPr lang="pt-BR" sz="1800" dirty="0"/>
              <a:t> à direita. Anticorpos para SAF: </a:t>
            </a:r>
            <a:r>
              <a:rPr lang="pt-BR" sz="1800" dirty="0" err="1"/>
              <a:t>anticardiolipina</a:t>
            </a:r>
            <a:r>
              <a:rPr lang="pt-BR" sz="1800" dirty="0"/>
              <a:t> fortemente reagente. Iniciada </a:t>
            </a:r>
            <a:r>
              <a:rPr lang="pt-BR" sz="1800" dirty="0" err="1"/>
              <a:t>varfarina</a:t>
            </a:r>
            <a:r>
              <a:rPr lang="pt-BR" sz="1800" dirty="0"/>
              <a:t> 5mg/dia e </a:t>
            </a:r>
            <a:r>
              <a:rPr lang="pt-BR" sz="1800" dirty="0" err="1"/>
              <a:t>prednisolona</a:t>
            </a:r>
            <a:r>
              <a:rPr lang="pt-BR" sz="1800" dirty="0"/>
              <a:t> 60mg/dia com desmame. Após 6 meses: discreta redução de força em </a:t>
            </a:r>
            <a:r>
              <a:rPr lang="pt-BR" sz="1800" dirty="0" err="1"/>
              <a:t>dimídio</a:t>
            </a:r>
            <a:r>
              <a:rPr lang="pt-BR" sz="1800" dirty="0"/>
              <a:t> direito e AV NPL OD e 20/25 OE; campo tubular OE. </a:t>
            </a:r>
            <a:r>
              <a:rPr lang="pt-BR" sz="1800" dirty="0" err="1"/>
              <a:t>Fundoscopia</a:t>
            </a:r>
            <a:r>
              <a:rPr lang="pt-BR" sz="1800" dirty="0"/>
              <a:t>: NO pálido em AO. Encaminhamento para serviço de visão </a:t>
            </a:r>
            <a:r>
              <a:rPr lang="pt-BR" sz="1800" dirty="0" smtClean="0"/>
              <a:t>subnormal.</a:t>
            </a:r>
            <a:endParaRPr lang="pt-BR" sz="1800" dirty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701" y="10386981"/>
            <a:ext cx="2224333" cy="196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332" y="12540638"/>
            <a:ext cx="2149334" cy="16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701" y="12529963"/>
            <a:ext cx="2243599" cy="168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10401544"/>
            <a:ext cx="2160340" cy="198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300" y="139667"/>
            <a:ext cx="2677774" cy="130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524</Words>
  <Application>Microsoft Office PowerPoint</Application>
  <PresentationFormat>Personalizar</PresentationFormat>
  <Paragraphs>21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Baixa Acuidade Visual Súbita Bilateral Após Mamoplastia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Novas Técnicas Promissoras para Avaliação de Lesões da Mama</dc:title>
  <dc:creator>Fernanda</dc:creator>
  <cp:lastModifiedBy>Marcia Rocha</cp:lastModifiedBy>
  <cp:revision>108</cp:revision>
  <dcterms:created xsi:type="dcterms:W3CDTF">2014-09-29T23:50:53Z</dcterms:created>
  <dcterms:modified xsi:type="dcterms:W3CDTF">2020-02-08T01:02:17Z</dcterms:modified>
</cp:coreProperties>
</file>