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8800425"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707"/>
    <a:srgbClr val="FFB08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343" autoAdjust="0"/>
  </p:normalViewPr>
  <p:slideViewPr>
    <p:cSldViewPr snapToGrid="0">
      <p:cViewPr varScale="1">
        <p:scale>
          <a:sx n="41" d="100"/>
          <a:sy n="41" d="100"/>
        </p:scale>
        <p:origin x="680"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63ACD-6E0E-4A75-81A7-1B4B0364DFD2}" type="datetimeFigureOut">
              <a:rPr lang="pt-BR" smtClean="0"/>
              <a:t>27/01/2020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702C1-D7A9-44C9-9892-1178C11D105F}" type="slidenum">
              <a:rPr lang="pt-BR" smtClean="0"/>
              <a:t>‹#›</a:t>
            </a:fld>
            <a:endParaRPr lang="pt-BR"/>
          </a:p>
        </p:txBody>
      </p:sp>
    </p:spTree>
    <p:extLst>
      <p:ext uri="{BB962C8B-B14F-4D97-AF65-F5344CB8AC3E}">
        <p14:creationId xmlns:p14="http://schemas.microsoft.com/office/powerpoint/2010/main" val="3706968358"/>
      </p:ext>
    </p:extLst>
  </p:cSld>
  <p:clrMap bg1="lt1" tx1="dk1" bg2="lt2" tx2="dk2" accent1="accent1" accent2="accent2" accent3="accent3" accent4="accent4" accent5="accent5" accent6="accent6" hlink="hlink" folHlink="folHlink"/>
  <p:notesStyle>
    <a:lvl1pPr marL="0" algn="l" defTabSz="2159996" rtl="0" eaLnBrk="1" latinLnBrk="0" hangingPunct="1">
      <a:defRPr sz="2835" kern="1200">
        <a:solidFill>
          <a:schemeClr val="tx1"/>
        </a:solidFill>
        <a:latin typeface="+mn-lt"/>
        <a:ea typeface="+mn-ea"/>
        <a:cs typeface="+mn-cs"/>
      </a:defRPr>
    </a:lvl1pPr>
    <a:lvl2pPr marL="1079998" algn="l" defTabSz="2159996" rtl="0" eaLnBrk="1" latinLnBrk="0" hangingPunct="1">
      <a:defRPr sz="2835" kern="1200">
        <a:solidFill>
          <a:schemeClr val="tx1"/>
        </a:solidFill>
        <a:latin typeface="+mn-lt"/>
        <a:ea typeface="+mn-ea"/>
        <a:cs typeface="+mn-cs"/>
      </a:defRPr>
    </a:lvl2pPr>
    <a:lvl3pPr marL="2159996" algn="l" defTabSz="2159996" rtl="0" eaLnBrk="1" latinLnBrk="0" hangingPunct="1">
      <a:defRPr sz="2835" kern="1200">
        <a:solidFill>
          <a:schemeClr val="tx1"/>
        </a:solidFill>
        <a:latin typeface="+mn-lt"/>
        <a:ea typeface="+mn-ea"/>
        <a:cs typeface="+mn-cs"/>
      </a:defRPr>
    </a:lvl3pPr>
    <a:lvl4pPr marL="3239994" algn="l" defTabSz="2159996" rtl="0" eaLnBrk="1" latinLnBrk="0" hangingPunct="1">
      <a:defRPr sz="2835" kern="1200">
        <a:solidFill>
          <a:schemeClr val="tx1"/>
        </a:solidFill>
        <a:latin typeface="+mn-lt"/>
        <a:ea typeface="+mn-ea"/>
        <a:cs typeface="+mn-cs"/>
      </a:defRPr>
    </a:lvl4pPr>
    <a:lvl5pPr marL="4319991" algn="l" defTabSz="2159996" rtl="0" eaLnBrk="1" latinLnBrk="0" hangingPunct="1">
      <a:defRPr sz="2835" kern="1200">
        <a:solidFill>
          <a:schemeClr val="tx1"/>
        </a:solidFill>
        <a:latin typeface="+mn-lt"/>
        <a:ea typeface="+mn-ea"/>
        <a:cs typeface="+mn-cs"/>
      </a:defRPr>
    </a:lvl5pPr>
    <a:lvl6pPr marL="5399989" algn="l" defTabSz="2159996" rtl="0" eaLnBrk="1" latinLnBrk="0" hangingPunct="1">
      <a:defRPr sz="2835" kern="1200">
        <a:solidFill>
          <a:schemeClr val="tx1"/>
        </a:solidFill>
        <a:latin typeface="+mn-lt"/>
        <a:ea typeface="+mn-ea"/>
        <a:cs typeface="+mn-cs"/>
      </a:defRPr>
    </a:lvl6pPr>
    <a:lvl7pPr marL="6479987" algn="l" defTabSz="2159996" rtl="0" eaLnBrk="1" latinLnBrk="0" hangingPunct="1">
      <a:defRPr sz="2835" kern="1200">
        <a:solidFill>
          <a:schemeClr val="tx1"/>
        </a:solidFill>
        <a:latin typeface="+mn-lt"/>
        <a:ea typeface="+mn-ea"/>
        <a:cs typeface="+mn-cs"/>
      </a:defRPr>
    </a:lvl7pPr>
    <a:lvl8pPr marL="7559985" algn="l" defTabSz="2159996" rtl="0" eaLnBrk="1" latinLnBrk="0" hangingPunct="1">
      <a:defRPr sz="2835" kern="1200">
        <a:solidFill>
          <a:schemeClr val="tx1"/>
        </a:solidFill>
        <a:latin typeface="+mn-lt"/>
        <a:ea typeface="+mn-ea"/>
        <a:cs typeface="+mn-cs"/>
      </a:defRPr>
    </a:lvl8pPr>
    <a:lvl9pPr marL="8639983" algn="l" defTabSz="2159996" rtl="0" eaLnBrk="1" latinLnBrk="0" hangingPunct="1">
      <a:defRPr sz="28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2835" b="0" i="0" kern="1200" dirty="0">
                <a:solidFill>
                  <a:schemeClr val="tx1"/>
                </a:solidFill>
                <a:effectLst/>
                <a:latin typeface="+mn-lt"/>
                <a:ea typeface="+mn-ea"/>
                <a:cs typeface="+mn-cs"/>
              </a:rPr>
              <a:t>purpose, methods, results and discussion</a:t>
            </a:r>
            <a:endParaRPr lang="pt-BR" dirty="0"/>
          </a:p>
        </p:txBody>
      </p:sp>
      <p:sp>
        <p:nvSpPr>
          <p:cNvPr id="4" name="Espaço Reservado para Número de Slide 3"/>
          <p:cNvSpPr>
            <a:spLocks noGrp="1"/>
          </p:cNvSpPr>
          <p:nvPr>
            <p:ph type="sldNum" sz="quarter" idx="10"/>
          </p:nvPr>
        </p:nvSpPr>
        <p:spPr/>
        <p:txBody>
          <a:bodyPr/>
          <a:lstStyle/>
          <a:p>
            <a:fld id="{023702C1-D7A9-44C9-9892-1178C11D105F}" type="slidenum">
              <a:rPr lang="pt-BR" smtClean="0"/>
              <a:t>1</a:t>
            </a:fld>
            <a:endParaRPr lang="pt-BR"/>
          </a:p>
        </p:txBody>
      </p:sp>
    </p:spTree>
    <p:extLst>
      <p:ext uri="{BB962C8B-B14F-4D97-AF65-F5344CB8AC3E}">
        <p14:creationId xmlns:p14="http://schemas.microsoft.com/office/powerpoint/2010/main" val="262880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pt-BR"/>
              <a:t>Clique para editar o título mestre</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27/01/2020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225771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27/01/2020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131051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27/01/2020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2984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27/01/2020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77964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pt-BR"/>
              <a:t>Clique para editar o título mestre</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4A5C5DD-6F53-41E6-A040-038953023A3F}" type="datetimeFigureOut">
              <a:rPr lang="pt-BR" smtClean="0"/>
              <a:t>27/01/2020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254139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4A5C5DD-6F53-41E6-A040-038953023A3F}" type="datetimeFigureOut">
              <a:rPr lang="pt-BR" smtClean="0"/>
              <a:t>27/01/2020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367517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4" name="Content Placeholder 3"/>
          <p:cNvSpPr>
            <a:spLocks noGrp="1"/>
          </p:cNvSpPr>
          <p:nvPr>
            <p:ph sz="half" idx="2"/>
          </p:nvPr>
        </p:nvSpPr>
        <p:spPr>
          <a:xfrm>
            <a:off x="1983781" y="5917660"/>
            <a:ext cx="12183929"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6" name="Content Placeholder 5"/>
          <p:cNvSpPr>
            <a:spLocks noGrp="1"/>
          </p:cNvSpPr>
          <p:nvPr>
            <p:ph sz="quarter" idx="4"/>
          </p:nvPr>
        </p:nvSpPr>
        <p:spPr>
          <a:xfrm>
            <a:off x="14580215" y="5917660"/>
            <a:ext cx="12243932"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4A5C5DD-6F53-41E6-A040-038953023A3F}" type="datetimeFigureOut">
              <a:rPr lang="pt-BR" smtClean="0"/>
              <a:t>27/01/2020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311553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4A5C5DD-6F53-41E6-A040-038953023A3F}" type="datetimeFigureOut">
              <a:rPr lang="pt-BR" smtClean="0"/>
              <a:t>27/01/2020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180774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5C5DD-6F53-41E6-A040-038953023A3F}" type="datetimeFigureOut">
              <a:rPr lang="pt-BR" smtClean="0"/>
              <a:t>27/01/2020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140568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27/01/2020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208500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pt-BR"/>
              <a:t>Clique no ícone para adicionar uma imagem</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27/01/2020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a:t>
            </a:fld>
            <a:endParaRPr lang="pt-BR"/>
          </a:p>
        </p:txBody>
      </p:sp>
    </p:spTree>
    <p:extLst>
      <p:ext uri="{BB962C8B-B14F-4D97-AF65-F5344CB8AC3E}">
        <p14:creationId xmlns:p14="http://schemas.microsoft.com/office/powerpoint/2010/main" val="107510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64A5C5DD-6F53-41E6-A040-038953023A3F}" type="datetimeFigureOut">
              <a:rPr lang="pt-BR" smtClean="0"/>
              <a:t>27/01/2020</a:t>
            </a:fld>
            <a:endParaRPr lang="pt-BR"/>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2B8E7747-C14A-4E68-9097-DDF26755E440}" type="slidenum">
              <a:rPr lang="pt-BR" smtClean="0"/>
              <a:t>‹#›</a:t>
            </a:fld>
            <a:endParaRPr lang="pt-BR"/>
          </a:p>
        </p:txBody>
      </p:sp>
    </p:spTree>
    <p:extLst>
      <p:ext uri="{BB962C8B-B14F-4D97-AF65-F5344CB8AC3E}">
        <p14:creationId xmlns:p14="http://schemas.microsoft.com/office/powerpoint/2010/main" val="330079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p:cNvSpPr/>
          <p:nvPr/>
        </p:nvSpPr>
        <p:spPr>
          <a:xfrm>
            <a:off x="19155217" y="12119887"/>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Retângulo 31"/>
          <p:cNvSpPr/>
          <p:nvPr/>
        </p:nvSpPr>
        <p:spPr>
          <a:xfrm>
            <a:off x="19133226" y="6518162"/>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p:cNvSpPr/>
          <p:nvPr/>
        </p:nvSpPr>
        <p:spPr>
          <a:xfrm>
            <a:off x="691810" y="11575512"/>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734846" y="10087637"/>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Retângulo 19"/>
          <p:cNvSpPr/>
          <p:nvPr/>
        </p:nvSpPr>
        <p:spPr>
          <a:xfrm>
            <a:off x="693416" y="6241019"/>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tângulo 16"/>
          <p:cNvSpPr/>
          <p:nvPr/>
        </p:nvSpPr>
        <p:spPr>
          <a:xfrm>
            <a:off x="693416" y="4984035"/>
            <a:ext cx="8752545" cy="68795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3922023" y="656062"/>
            <a:ext cx="24178421" cy="3880376"/>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Bilateral </a:t>
            </a:r>
            <a:r>
              <a:rPr lang="en-US" sz="5400" b="1" dirty="0" err="1"/>
              <a:t>vaso</a:t>
            </a:r>
            <a:r>
              <a:rPr lang="en-US" sz="5400" b="1" dirty="0"/>
              <a:t>-occlusive retinopathy associated with systemic lupus erythematosus</a:t>
            </a:r>
            <a:endParaRPr lang="en-US" sz="5400" dirty="0"/>
          </a:p>
          <a:p>
            <a:pPr algn="ctr"/>
            <a:endParaRPr lang="pt-BR" sz="3600" dirty="0">
              <a:latin typeface="Arial" panose="020B0604020202020204" pitchFamily="34" charset="0"/>
              <a:cs typeface="Arial" panose="020B0604020202020204" pitchFamily="34" charset="0"/>
            </a:endParaRPr>
          </a:p>
          <a:p>
            <a:pPr algn="ctr"/>
            <a:r>
              <a:rPr lang="pt-BR" sz="3600" dirty="0">
                <a:latin typeface="Arial" panose="020B0604020202020204" pitchFamily="34" charset="0"/>
                <a:cs typeface="Arial" panose="020B0604020202020204" pitchFamily="34" charset="0"/>
              </a:rPr>
              <a:t>Carolina Maria Barbosa Lemos</a:t>
            </a:r>
            <a:r>
              <a:rPr lang="en-US" sz="3600" baseline="30000" dirty="0">
                <a:solidFill>
                  <a:schemeClr val="bg1"/>
                </a:solidFill>
              </a:rPr>
              <a:t> </a:t>
            </a:r>
            <a:r>
              <a:rPr lang="pt-BR" sz="3600" dirty="0">
                <a:latin typeface="Arial" panose="020B0604020202020204" pitchFamily="34" charset="0"/>
                <a:cs typeface="Arial" panose="020B0604020202020204" pitchFamily="34" charset="0"/>
              </a:rPr>
              <a:t>,Rafael </a:t>
            </a:r>
            <a:r>
              <a:rPr lang="pt-BR" sz="3600" dirty="0" err="1">
                <a:latin typeface="Arial" panose="020B0604020202020204" pitchFamily="34" charset="0"/>
                <a:cs typeface="Arial" panose="020B0604020202020204" pitchFamily="34" charset="0"/>
              </a:rPr>
              <a:t>Garcia,Paulo</a:t>
            </a:r>
            <a:r>
              <a:rPr lang="pt-BR" sz="3600" dirty="0">
                <a:latin typeface="Arial" panose="020B0604020202020204" pitchFamily="34" charset="0"/>
                <a:cs typeface="Arial" panose="020B0604020202020204" pitchFamily="34" charset="0"/>
              </a:rPr>
              <a:t> Henrique Horizonte, Fernanda </a:t>
            </a:r>
            <a:r>
              <a:rPr lang="pt-BR" sz="3600" dirty="0" err="1">
                <a:latin typeface="Arial" panose="020B0604020202020204" pitchFamily="34" charset="0"/>
                <a:cs typeface="Arial" panose="020B0604020202020204" pitchFamily="34" charset="0"/>
              </a:rPr>
              <a:t>Salata</a:t>
            </a:r>
            <a:r>
              <a:rPr lang="pt-BR" sz="3600" dirty="0">
                <a:latin typeface="Arial" panose="020B0604020202020204" pitchFamily="34" charset="0"/>
                <a:cs typeface="Arial" panose="020B0604020202020204" pitchFamily="34" charset="0"/>
              </a:rPr>
              <a:t> Antunes</a:t>
            </a:r>
            <a:r>
              <a:rPr lang="en-US" sz="3600" baseline="30000" dirty="0">
                <a:solidFill>
                  <a:schemeClr val="bg1"/>
                </a:solidFill>
              </a:rPr>
              <a:t> </a:t>
            </a:r>
            <a:r>
              <a:rPr lang="pt-BR" sz="3600" dirty="0">
                <a:latin typeface="Arial" panose="020B0604020202020204" pitchFamily="34" charset="0"/>
                <a:cs typeface="Arial" panose="020B0604020202020204" pitchFamily="34" charset="0"/>
              </a:rPr>
              <a:t>,Amanda Venturini Arantes ,Tanaiara </a:t>
            </a:r>
            <a:r>
              <a:rPr lang="pt-BR" sz="3600" dirty="0" err="1">
                <a:latin typeface="Arial" panose="020B0604020202020204" pitchFamily="34" charset="0"/>
                <a:cs typeface="Arial" panose="020B0604020202020204" pitchFamily="34" charset="0"/>
              </a:rPr>
              <a:t>paganelli</a:t>
            </a:r>
            <a:r>
              <a:rPr lang="pt-BR" sz="3600" dirty="0">
                <a:latin typeface="Arial" panose="020B0604020202020204" pitchFamily="34" charset="0"/>
                <a:cs typeface="Arial" panose="020B0604020202020204" pitchFamily="34" charset="0"/>
              </a:rPr>
              <a:t>, </a:t>
            </a:r>
            <a:r>
              <a:rPr lang="pt-BR" sz="3600" dirty="0" err="1">
                <a:latin typeface="Arial" panose="020B0604020202020204" pitchFamily="34" charset="0"/>
                <a:cs typeface="Arial" panose="020B0604020202020204" pitchFamily="34" charset="0"/>
              </a:rPr>
              <a:t>Nathália</a:t>
            </a:r>
            <a:r>
              <a:rPr lang="pt-BR" sz="3600" dirty="0">
                <a:latin typeface="Arial" panose="020B0604020202020204" pitchFamily="34" charset="0"/>
                <a:cs typeface="Arial" panose="020B0604020202020204" pitchFamily="34" charset="0"/>
              </a:rPr>
              <a:t> </a:t>
            </a:r>
            <a:r>
              <a:rPr lang="pt-BR" sz="3600" dirty="0" err="1">
                <a:latin typeface="Arial" panose="020B0604020202020204" pitchFamily="34" charset="0"/>
                <a:cs typeface="Arial" panose="020B0604020202020204" pitchFamily="34" charset="0"/>
              </a:rPr>
              <a:t>Nishiyama</a:t>
            </a:r>
            <a:r>
              <a:rPr lang="pt-BR" sz="3600" dirty="0">
                <a:latin typeface="Arial" panose="020B0604020202020204" pitchFamily="34" charset="0"/>
                <a:cs typeface="Arial" panose="020B0604020202020204" pitchFamily="34" charset="0"/>
              </a:rPr>
              <a:t> </a:t>
            </a:r>
            <a:r>
              <a:rPr lang="pt-BR" sz="3600" dirty="0" err="1">
                <a:latin typeface="Arial" panose="020B0604020202020204" pitchFamily="34" charset="0"/>
                <a:cs typeface="Arial" panose="020B0604020202020204" pitchFamily="34" charset="0"/>
              </a:rPr>
              <a:t>Tondelli</a:t>
            </a:r>
            <a:r>
              <a:rPr lang="pt-BR" sz="3600" dirty="0">
                <a:latin typeface="Arial" panose="020B0604020202020204" pitchFamily="34" charset="0"/>
                <a:cs typeface="Arial" panose="020B0604020202020204" pitchFamily="34" charset="0"/>
              </a:rPr>
              <a:t>, André Marcelo </a:t>
            </a:r>
            <a:r>
              <a:rPr lang="pt-BR" sz="3600" dirty="0">
                <a:solidFill>
                  <a:schemeClr val="bg1"/>
                </a:solidFill>
                <a:latin typeface="Arial" panose="020B0604020202020204" pitchFamily="34" charset="0"/>
                <a:cs typeface="Arial" panose="020B0604020202020204" pitchFamily="34" charset="0"/>
              </a:rPr>
              <a:t>Vieira Gomes</a:t>
            </a:r>
            <a:r>
              <a:rPr lang="en-US" sz="3600" baseline="30000">
                <a:solidFill>
                  <a:schemeClr val="bg1"/>
                </a:solidFill>
              </a:rPr>
              <a:t> </a:t>
            </a:r>
            <a:endParaRPr lang="en-US" sz="3600" baseline="30000" dirty="0">
              <a:solidFill>
                <a:schemeClr val="bg1"/>
              </a:solidFill>
            </a:endParaRPr>
          </a:p>
          <a:p>
            <a:pPr algn="ctr"/>
            <a:endParaRPr lang="pt-BR" sz="3200" dirty="0">
              <a:solidFill>
                <a:schemeClr val="bg1"/>
              </a:solidFill>
              <a:latin typeface="Arial" panose="020B0604020202020204" pitchFamily="34" charset="0"/>
              <a:cs typeface="Arial" panose="020B0604020202020204" pitchFamily="34" charset="0"/>
            </a:endParaRPr>
          </a:p>
        </p:txBody>
      </p:sp>
      <p:pic>
        <p:nvPicPr>
          <p:cNvPr id="6" name="Imagem 5"/>
          <p:cNvPicPr>
            <a:picLocks noChangeAspect="1"/>
          </p:cNvPicPr>
          <p:nvPr/>
        </p:nvPicPr>
        <p:blipFill>
          <a:blip r:embed="rId3"/>
          <a:stretch>
            <a:fillRect/>
          </a:stretch>
        </p:blipFill>
        <p:spPr>
          <a:xfrm>
            <a:off x="881643" y="824306"/>
            <a:ext cx="2824491" cy="2671048"/>
          </a:xfrm>
          <a:prstGeom prst="rect">
            <a:avLst/>
          </a:prstGeom>
        </p:spPr>
      </p:pic>
      <p:sp>
        <p:nvSpPr>
          <p:cNvPr id="7" name="Retângulo 6"/>
          <p:cNvSpPr/>
          <p:nvPr/>
        </p:nvSpPr>
        <p:spPr>
          <a:xfrm>
            <a:off x="617246" y="369212"/>
            <a:ext cx="27698376" cy="15006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 Box 526"/>
          <p:cNvSpPr txBox="1">
            <a:spLocks noChangeArrowheads="1"/>
          </p:cNvSpPr>
          <p:nvPr/>
        </p:nvSpPr>
        <p:spPr bwMode="auto">
          <a:xfrm>
            <a:off x="755406" y="5711758"/>
            <a:ext cx="8667006" cy="41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a:t>To describe a case of </a:t>
            </a:r>
            <a:r>
              <a:rPr lang="en-US" altLang="pt-BR" sz="2400" dirty="0" err="1"/>
              <a:t>vaso</a:t>
            </a:r>
            <a:r>
              <a:rPr lang="en-US" altLang="pt-BR" sz="2400" dirty="0"/>
              <a:t>-occlusive retinopathy.</a:t>
            </a:r>
          </a:p>
        </p:txBody>
      </p:sp>
      <p:sp>
        <p:nvSpPr>
          <p:cNvPr id="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23608" y="5038476"/>
            <a:ext cx="19415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PURPOSE</a:t>
            </a:r>
            <a:endParaRPr lang="pt-BR" altLang="pt-BR" sz="2999" b="1" dirty="0">
              <a:latin typeface="Tahoma" panose="020B0604030504040204" pitchFamily="34" charset="0"/>
            </a:endParaRPr>
          </a:p>
        </p:txBody>
      </p:sp>
      <p:sp>
        <p:nvSpPr>
          <p:cNvPr id="19" name="Text Box 526"/>
          <p:cNvSpPr txBox="1">
            <a:spLocks noChangeArrowheads="1"/>
          </p:cNvSpPr>
          <p:nvPr/>
        </p:nvSpPr>
        <p:spPr bwMode="auto">
          <a:xfrm>
            <a:off x="19155216" y="4648299"/>
            <a:ext cx="8641703" cy="189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2400" dirty="0"/>
              <a:t>The OCT revealed atrophy of the retinal layers. Fluorescein angiography (FA) disclosed a wide area of vascular non-perfusion. PFC was performed in both eyes and anti-VEGF was applied to the left eye. There was an improvement of two lines in her BCVA of the left eye</a:t>
            </a:r>
            <a:endParaRPr lang="en-US" altLang="pt-BR" sz="2400" dirty="0"/>
          </a:p>
        </p:txBody>
      </p:sp>
      <p:sp>
        <p:nvSpPr>
          <p:cNvPr id="21" name="Text Box 526"/>
          <p:cNvSpPr txBox="1">
            <a:spLocks noChangeArrowheads="1"/>
          </p:cNvSpPr>
          <p:nvPr/>
        </p:nvSpPr>
        <p:spPr bwMode="auto">
          <a:xfrm>
            <a:off x="736185" y="7094260"/>
            <a:ext cx="8667006" cy="333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en-US" sz="2400" dirty="0"/>
              <a:t>Systemic lupus erythematosus (SLE) is a chronic, autoimmune disease of the connective tissue. Ocular manifestations are not part of the classification criteria, however they can be observed in up to one-third of patients with SLE (1). The retinal vascular lesions generally consist of cotton-wool spots with or without intraretinal hemorrhages and occur in 3 to 29% of the patients. In addition, although rare, severe </a:t>
            </a:r>
            <a:r>
              <a:rPr lang="en-US" sz="2400" dirty="0" err="1"/>
              <a:t>vaso-oclusive</a:t>
            </a:r>
            <a:r>
              <a:rPr lang="en-US" sz="2400" dirty="0"/>
              <a:t> retinopathy can be seen(2).</a:t>
            </a:r>
          </a:p>
          <a:p>
            <a:pPr algn="just">
              <a:buNone/>
            </a:pPr>
            <a:endParaRPr lang="en-US" sz="1800" dirty="0">
              <a:cs typeface="Arial" panose="020B0604020202020204" pitchFamily="34" charset="0"/>
            </a:endParaRPr>
          </a:p>
        </p:txBody>
      </p:sp>
      <p:sp>
        <p:nvSpPr>
          <p:cNvPr id="22"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755406" y="6363877"/>
            <a:ext cx="3235151"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INTRODUCTION</a:t>
            </a:r>
            <a:endParaRPr lang="pt-BR" altLang="pt-BR" sz="2999" b="1" dirty="0">
              <a:latin typeface="Tahoma" panose="020B0604030504040204" pitchFamily="34" charset="0"/>
            </a:endParaRPr>
          </a:p>
        </p:txBody>
      </p:sp>
      <p:sp>
        <p:nvSpPr>
          <p:cNvPr id="24" name="Text Box 526"/>
          <p:cNvSpPr txBox="1">
            <a:spLocks noChangeArrowheads="1"/>
          </p:cNvSpPr>
          <p:nvPr/>
        </p:nvSpPr>
        <p:spPr bwMode="auto">
          <a:xfrm>
            <a:off x="659128" y="11027089"/>
            <a:ext cx="8522015" cy="41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400" dirty="0"/>
              <a:t>Medical records review</a:t>
            </a:r>
          </a:p>
        </p:txBody>
      </p:sp>
      <p:sp>
        <p:nvSpPr>
          <p:cNvPr id="25"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354928" y="10230152"/>
            <a:ext cx="2036105"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METHODS</a:t>
            </a:r>
            <a:endParaRPr lang="pt-BR" altLang="pt-BR" sz="2999" b="1" dirty="0">
              <a:latin typeface="Tahoma" panose="020B0604030504040204" pitchFamily="34" charset="0"/>
            </a:endParaRPr>
          </a:p>
        </p:txBody>
      </p:sp>
      <p:sp>
        <p:nvSpPr>
          <p:cNvPr id="26"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827788" y="11673443"/>
            <a:ext cx="1837332"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RESULTS</a:t>
            </a:r>
            <a:endParaRPr lang="pt-BR" altLang="pt-BR" sz="2999" b="1" dirty="0">
              <a:latin typeface="Tahoma" panose="020B0604030504040204" pitchFamily="34" charset="0"/>
            </a:endParaRPr>
          </a:p>
        </p:txBody>
      </p:sp>
      <p:sp>
        <p:nvSpPr>
          <p:cNvPr id="27"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9339298" y="6585291"/>
            <a:ext cx="2622804"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DISCUSSION</a:t>
            </a:r>
            <a:endParaRPr lang="pt-BR" altLang="pt-BR" sz="2999" b="1" dirty="0">
              <a:latin typeface="Tahoma" panose="020B0604030504040204" pitchFamily="34" charset="0"/>
            </a:endParaRPr>
          </a:p>
        </p:txBody>
      </p:sp>
      <p:sp>
        <p:nvSpPr>
          <p:cNvPr id="28" name="Text Box 526"/>
          <p:cNvSpPr txBox="1">
            <a:spLocks noChangeArrowheads="1"/>
          </p:cNvSpPr>
          <p:nvPr/>
        </p:nvSpPr>
        <p:spPr bwMode="auto">
          <a:xfrm>
            <a:off x="19155217" y="7206121"/>
            <a:ext cx="8730554" cy="484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2400" dirty="0"/>
              <a:t>Systemic Lupus erythematosus (SLE) can involve any region of the visual system. The presence of ocular manifestations should alert the clinician to the likelihood of the presence of disease activity elsewhere(3). One large prospective study showed that 88% of SLE patients with retinopathy had active systemic disease. The SLE patients who developed retinopathy had a lower overall survival rate as compared to patients without retinopathy over the same time period. Interestingly, in the case we report herein, the patient had a very severe ocular disease, but few systemic complications(1). Therefore, early recognition of this condition and adequate and timely treatment should be administered in patients with SLE in order to prevent visual system (2).</a:t>
            </a:r>
            <a:endParaRPr lang="en-US" altLang="pt-BR" sz="2400" dirty="0"/>
          </a:p>
        </p:txBody>
      </p:sp>
      <p:sp>
        <p:nvSpPr>
          <p:cNvPr id="2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9516577" y="12131857"/>
            <a:ext cx="3145383" cy="50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dirty="0">
                <a:latin typeface="Tahoma" panose="020B0604030504040204" pitchFamily="34" charset="0"/>
              </a:rPr>
              <a:t>BIBLIOGRAPHY</a:t>
            </a:r>
            <a:endParaRPr lang="pt-BR" altLang="pt-BR" sz="2999" b="1" dirty="0">
              <a:latin typeface="Tahoma" panose="020B0604030504040204" pitchFamily="34" charset="0"/>
            </a:endParaRPr>
          </a:p>
        </p:txBody>
      </p:sp>
      <p:sp>
        <p:nvSpPr>
          <p:cNvPr id="30" name="Text Box 526"/>
          <p:cNvSpPr txBox="1">
            <a:spLocks noChangeArrowheads="1"/>
          </p:cNvSpPr>
          <p:nvPr/>
        </p:nvSpPr>
        <p:spPr bwMode="auto">
          <a:xfrm>
            <a:off x="19196560" y="12794804"/>
            <a:ext cx="8763728" cy="286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r>
              <a:rPr lang="en-US" sz="2200" dirty="0">
                <a:cs typeface="Arial" panose="020B0604020202020204" pitchFamily="34" charset="0"/>
              </a:rPr>
              <a:t>1-Radosavljevic, Aleksandra et al. Severe </a:t>
            </a:r>
            <a:r>
              <a:rPr lang="en-US" sz="2200" dirty="0" err="1">
                <a:cs typeface="Arial" panose="020B0604020202020204" pitchFamily="34" charset="0"/>
              </a:rPr>
              <a:t>vaso</a:t>
            </a:r>
            <a:r>
              <a:rPr lang="en-US" sz="2200" dirty="0">
                <a:cs typeface="Arial" panose="020B0604020202020204" pitchFamily="34" charset="0"/>
              </a:rPr>
              <a:t>-occlusive retinopathy associated with systemic lupus erythematosus. v. 73, n. 12, p.1164-1167, 2016. </a:t>
            </a:r>
          </a:p>
          <a:p>
            <a:r>
              <a:rPr lang="en-US" sz="2200" dirty="0">
                <a:cs typeface="Arial" panose="020B0604020202020204" pitchFamily="34" charset="0"/>
              </a:rPr>
              <a:t>2-Thomas Hwang, MD, </a:t>
            </a:r>
            <a:r>
              <a:rPr lang="en-US" sz="2200" dirty="0" err="1">
                <a:cs typeface="Arial" panose="020B0604020202020204" pitchFamily="34" charset="0"/>
              </a:rPr>
              <a:t>PhD.Central</a:t>
            </a:r>
            <a:r>
              <a:rPr lang="en-US" sz="2200" dirty="0">
                <a:cs typeface="Arial" panose="020B0604020202020204" pitchFamily="34" charset="0"/>
              </a:rPr>
              <a:t> retinal artery occlusion in a lupus erythematosus </a:t>
            </a:r>
            <a:r>
              <a:rPr lang="en-US" sz="2200" dirty="0" err="1">
                <a:cs typeface="Arial" panose="020B0604020202020204" pitchFamily="34" charset="0"/>
              </a:rPr>
              <a:t>profundus</a:t>
            </a:r>
            <a:r>
              <a:rPr lang="en-US" sz="2200" dirty="0">
                <a:cs typeface="Arial" panose="020B0604020202020204" pitchFamily="34" charset="0"/>
              </a:rPr>
              <a:t> </a:t>
            </a:r>
            <a:r>
              <a:rPr lang="en-US" sz="2200" dirty="0" err="1">
                <a:cs typeface="Arial" panose="020B0604020202020204" pitchFamily="34" charset="0"/>
              </a:rPr>
              <a:t>patient.American</a:t>
            </a:r>
            <a:r>
              <a:rPr lang="en-US" sz="2200" dirty="0">
                <a:cs typeface="Arial" panose="020B0604020202020204" pitchFamily="34" charset="0"/>
              </a:rPr>
              <a:t> academy of  ophthalmology</a:t>
            </a:r>
          </a:p>
          <a:p>
            <a:r>
              <a:rPr lang="en-US" sz="2200" dirty="0">
                <a:cs typeface="Arial" panose="020B0604020202020204" pitchFamily="34" charset="0"/>
              </a:rPr>
              <a:t>3-Schachat,A.P.et al. Ryan’s retina.6.ed.Cleveland.Elsevier,2017.3v.</a:t>
            </a:r>
          </a:p>
          <a:p>
            <a:pPr algn="just">
              <a:spcBef>
                <a:spcPct val="0"/>
              </a:spcBef>
              <a:buNone/>
            </a:pPr>
            <a:endParaRPr lang="en-US" sz="2000" dirty="0">
              <a:cs typeface="Arial" panose="020B0604020202020204" pitchFamily="34" charset="0"/>
            </a:endParaRPr>
          </a:p>
        </p:txBody>
      </p:sp>
      <p:sp>
        <p:nvSpPr>
          <p:cNvPr id="3" name="CaixaDeTexto 2"/>
          <p:cNvSpPr txBox="1"/>
          <p:nvPr/>
        </p:nvSpPr>
        <p:spPr>
          <a:xfrm>
            <a:off x="755406" y="12419792"/>
            <a:ext cx="8660942"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case of  31-year-old female patient with SLE and  severe vascular occlusive retinopathy in both eyes. She presented progressive bilateral visual loss during the past few years and reported treatment with laser </a:t>
            </a:r>
            <a:r>
              <a:rPr lang="en-US" sz="2400" dirty="0" err="1">
                <a:latin typeface="Arial" panose="020B0604020202020204" pitchFamily="34" charset="0"/>
                <a:cs typeface="Arial" panose="020B0604020202020204" pitchFamily="34" charset="0"/>
              </a:rPr>
              <a:t>photocoagulation.Her</a:t>
            </a:r>
            <a:r>
              <a:rPr lang="en-US" sz="2400" dirty="0">
                <a:latin typeface="Arial" panose="020B0604020202020204" pitchFamily="34" charset="0"/>
                <a:cs typeface="Arial" panose="020B0604020202020204" pitchFamily="34" charset="0"/>
              </a:rPr>
              <a:t> best visual corrected  (BVC) was 20/600 in the right eye and 20/50 in the left eye. Fundoscopy showed similar findings in both eyes: a pale optic disc, phantom vessels, ischemic retina and </a:t>
            </a:r>
            <a:r>
              <a:rPr lang="en-US" sz="2400" dirty="0" err="1">
                <a:latin typeface="Arial" panose="020B0604020202020204" pitchFamily="34" charset="0"/>
                <a:cs typeface="Arial" panose="020B0604020202020204" pitchFamily="34" charset="0"/>
              </a:rPr>
              <a:t>panfotocoagulation</a:t>
            </a:r>
            <a:r>
              <a:rPr lang="en-US" sz="2400" dirty="0">
                <a:latin typeface="Arial" panose="020B0604020202020204" pitchFamily="34" charset="0"/>
                <a:cs typeface="Arial" panose="020B0604020202020204" pitchFamily="34" charset="0"/>
              </a:rPr>
              <a:t> (PFC) scars .</a:t>
            </a:r>
          </a:p>
        </p:txBody>
      </p:sp>
      <p:sp>
        <p:nvSpPr>
          <p:cNvPr id="10" name="CaixaDeTexto 9"/>
          <p:cNvSpPr txBox="1"/>
          <p:nvPr/>
        </p:nvSpPr>
        <p:spPr>
          <a:xfrm>
            <a:off x="9634417" y="9318271"/>
            <a:ext cx="7060479" cy="369332"/>
          </a:xfrm>
          <a:prstGeom prst="rect">
            <a:avLst/>
          </a:prstGeom>
          <a:noFill/>
        </p:spPr>
        <p:txBody>
          <a:bodyPr wrap="square" rtlCol="0">
            <a:spAutoFit/>
          </a:bodyPr>
          <a:lstStyle/>
          <a:p>
            <a:r>
              <a:rPr lang="pt-BR" dirty="0">
                <a:latin typeface="Arial" panose="020B0604020202020204" pitchFamily="34" charset="0"/>
                <a:cs typeface="Arial" panose="020B0604020202020204" pitchFamily="34" charset="0"/>
              </a:rPr>
              <a:t>Fig. 1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2: </a:t>
            </a:r>
            <a:r>
              <a:rPr lang="en-US" dirty="0">
                <a:latin typeface="Arial" panose="020B0604020202020204" pitchFamily="34" charset="0"/>
                <a:cs typeface="Arial" panose="020B0604020202020204" pitchFamily="34" charset="0"/>
              </a:rPr>
              <a:t>retinography of the right eye and left eye</a:t>
            </a:r>
          </a:p>
        </p:txBody>
      </p:sp>
      <p:sp>
        <p:nvSpPr>
          <p:cNvPr id="14" name="CaixaDeTexto 13"/>
          <p:cNvSpPr txBox="1"/>
          <p:nvPr/>
        </p:nvSpPr>
        <p:spPr>
          <a:xfrm>
            <a:off x="9522131" y="13930424"/>
            <a:ext cx="6853158" cy="369332"/>
          </a:xfrm>
          <a:prstGeom prst="rect">
            <a:avLst/>
          </a:prstGeom>
          <a:noFill/>
        </p:spPr>
        <p:txBody>
          <a:bodyPr wrap="none" rtlCol="0">
            <a:spAutoFit/>
          </a:bodyPr>
          <a:lstStyle/>
          <a:p>
            <a:r>
              <a:rPr lang="pt-BR" dirty="0" err="1">
                <a:latin typeface="Arial" panose="020B0604020202020204" pitchFamily="34" charset="0"/>
                <a:cs typeface="Arial" panose="020B0604020202020204" pitchFamily="34" charset="0"/>
              </a:rPr>
              <a:t>Fig</a:t>
            </a:r>
            <a:r>
              <a:rPr lang="pt-BR" dirty="0">
                <a:latin typeface="Arial" panose="020B0604020202020204" pitchFamily="34" charset="0"/>
                <a:cs typeface="Arial" panose="020B0604020202020204" pitchFamily="34" charset="0"/>
              </a:rPr>
              <a:t> 3, 4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5: </a:t>
            </a:r>
            <a:r>
              <a:rPr lang="pt-BR" dirty="0" err="1">
                <a:latin typeface="Arial" panose="020B0604020202020204" pitchFamily="34" charset="0"/>
                <a:cs typeface="Arial" panose="020B0604020202020204" pitchFamily="34" charset="0"/>
              </a:rPr>
              <a:t>Fluorescence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angiography</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of</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the</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right</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and</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left</a:t>
            </a:r>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eye</a:t>
            </a:r>
            <a:endParaRPr lang="en-US" dirty="0">
              <a:latin typeface="Arial" panose="020B0604020202020204" pitchFamily="34" charset="0"/>
              <a:cs typeface="Arial" panose="020B0604020202020204" pitchFamily="34" charset="0"/>
            </a:endParaRPr>
          </a:p>
        </p:txBody>
      </p:sp>
      <p:pic>
        <p:nvPicPr>
          <p:cNvPr id="34" name="Picture 5" descr="page1image65389376">
            <a:extLst>
              <a:ext uri="{FF2B5EF4-FFF2-40B4-BE49-F238E27FC236}">
                <a16:creationId xmlns:a16="http://schemas.microsoft.com/office/drawing/2014/main" id="{1FB708D7-975A-3848-9567-6AA92BC49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2131" y="4984035"/>
            <a:ext cx="4878082" cy="420718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page1image65360352">
            <a:extLst>
              <a:ext uri="{FF2B5EF4-FFF2-40B4-BE49-F238E27FC236}">
                <a16:creationId xmlns:a16="http://schemas.microsoft.com/office/drawing/2014/main" id="{C6AB375C-967A-6E4D-B910-C5B31D150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0212" y="4975191"/>
            <a:ext cx="4494553" cy="420718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page1image65325504">
            <a:extLst>
              <a:ext uri="{FF2B5EF4-FFF2-40B4-BE49-F238E27FC236}">
                <a16:creationId xmlns:a16="http://schemas.microsoft.com/office/drawing/2014/main" id="{E8C9B287-A8EE-4140-8A9C-0ACA36DFCA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4508" y="9919790"/>
            <a:ext cx="4878082" cy="391998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page1image65380272">
            <a:extLst>
              <a:ext uri="{FF2B5EF4-FFF2-40B4-BE49-F238E27FC236}">
                <a16:creationId xmlns:a16="http://schemas.microsoft.com/office/drawing/2014/main" id="{F8F60119-4274-6E4F-BAD0-8EE9B1FD78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47761" y="9910946"/>
            <a:ext cx="4637209" cy="391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642634"/>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454</Words>
  <Application>Microsoft Macintosh PowerPoint</Application>
  <PresentationFormat>Custom</PresentationFormat>
  <Paragraphs>22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Tahoma</vt:lpstr>
      <vt:lpstr>Tema do Office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Andréia Novelli</dc:creator>
  <cp:lastModifiedBy>Andre Stievano</cp:lastModifiedBy>
  <cp:revision>26</cp:revision>
  <dcterms:created xsi:type="dcterms:W3CDTF">2020-01-26T21:00:22Z</dcterms:created>
  <dcterms:modified xsi:type="dcterms:W3CDTF">2020-01-27T23:44:53Z</dcterms:modified>
</cp:coreProperties>
</file>