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66" r:id="rId3"/>
    <p:sldId id="367" r:id="rId4"/>
    <p:sldId id="368" r:id="rId5"/>
    <p:sldId id="369" r:id="rId6"/>
    <p:sldId id="375" r:id="rId7"/>
    <p:sldId id="376" r:id="rId8"/>
    <p:sldId id="374" r:id="rId9"/>
    <p:sldId id="370" r:id="rId10"/>
    <p:sldId id="487" r:id="rId11"/>
    <p:sldId id="406" r:id="rId12"/>
    <p:sldId id="447" r:id="rId13"/>
    <p:sldId id="450" r:id="rId14"/>
    <p:sldId id="451" r:id="rId15"/>
    <p:sldId id="452" r:id="rId16"/>
    <p:sldId id="456" r:id="rId17"/>
    <p:sldId id="418" r:id="rId18"/>
    <p:sldId id="419" r:id="rId19"/>
    <p:sldId id="428" r:id="rId20"/>
    <p:sldId id="437" r:id="rId21"/>
    <p:sldId id="484" r:id="rId22"/>
    <p:sldId id="485" r:id="rId23"/>
    <p:sldId id="486" r:id="rId24"/>
    <p:sldId id="3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3"/>
    <p:restoredTop sz="86314" autoAdjust="0"/>
  </p:normalViewPr>
  <p:slideViewPr>
    <p:cSldViewPr snapToGrid="0" snapToObjects="1">
      <p:cViewPr varScale="1">
        <p:scale>
          <a:sx n="58" d="100"/>
          <a:sy n="58" d="100"/>
        </p:scale>
        <p:origin x="200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29FF6-23C0-3A45-A7F6-4D0D4D016A3F}" type="datetimeFigureOut">
              <a:rPr lang="en-US" smtClean="0"/>
              <a:t>12/1/19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EA0B-2FDC-054E-BA7C-93FEA6287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9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Viviane </a:t>
            </a:r>
            <a:r>
              <a:rPr lang="pt-BR" dirty="0" err="1"/>
              <a:t>Inacio</a:t>
            </a:r>
            <a:r>
              <a:rPr lang="pt-BR" dirty="0"/>
              <a:t> Pereira</a:t>
            </a:r>
          </a:p>
          <a:p>
            <a:r>
              <a:rPr lang="pt-BR" dirty="0"/>
              <a:t>4113307</a:t>
            </a:r>
          </a:p>
          <a:p>
            <a:r>
              <a:rPr lang="pt-BR" dirty="0"/>
              <a:t>Telefone 96221-6418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EA0B-2FDC-054E-BA7C-93FEA62870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50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3661"/>
            <a:ext cx="7772400" cy="2257406"/>
          </a:xfrm>
        </p:spPr>
        <p:txBody>
          <a:bodyPr anchor="t"/>
          <a:lstStyle/>
          <a:p>
            <a:r>
              <a:rPr lang="en-US" sz="6000" dirty="0"/>
              <a:t>Retina Start Clinical &amp; Surgical Cases </a:t>
            </a:r>
            <a:br>
              <a:rPr lang="en-US" sz="6000" dirty="0"/>
            </a:br>
            <a:br>
              <a:rPr lang="en-US" sz="6000" dirty="0"/>
            </a:br>
            <a:r>
              <a:rPr lang="en-US" sz="4800" dirty="0"/>
              <a:t>“Challenging case of retinal neovascularization”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36712"/>
            <a:ext cx="7772400" cy="1721288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Mariana </a:t>
            </a:r>
            <a:r>
              <a:rPr lang="pt-BR" dirty="0" err="1"/>
              <a:t>Kawamuro</a:t>
            </a:r>
            <a:r>
              <a:rPr lang="pt-BR" dirty="0"/>
              <a:t>, MD</a:t>
            </a:r>
          </a:p>
        </p:txBody>
      </p:sp>
      <p:pic>
        <p:nvPicPr>
          <p:cNvPr id="4" name="Picture 3" descr="Brasão E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523" y="265988"/>
            <a:ext cx="977948" cy="11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9048E53B-FF28-4D47-B050-2B9C998C8F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80" y="178344"/>
            <a:ext cx="2820692" cy="2820692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69FA1C-C0A7-1847-A81F-95C56BBD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345"/>
            <a:ext cx="2820692" cy="2820692"/>
          </a:xfrm>
        </p:spPr>
      </p:pic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5C5193BE-8D6F-5748-A028-84F7433D6D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728" y="178345"/>
            <a:ext cx="2820692" cy="2820692"/>
          </a:xfrm>
          <a:prstGeom prst="rect">
            <a:avLst/>
          </a:prstGeom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8C53CEB8-E3F0-0241-89A8-34C3AE1648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5968"/>
            <a:ext cx="2863606" cy="2863606"/>
          </a:xfrm>
          <a:prstGeom prst="rect">
            <a:avLst/>
          </a:prstGeom>
        </p:spPr>
      </p:pic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F7A3D830-F16A-8C4B-8B01-E97AB14150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80" y="3685969"/>
            <a:ext cx="2863605" cy="2863605"/>
          </a:xfrm>
          <a:prstGeom prst="rect">
            <a:avLst/>
          </a:prstGeom>
        </p:spPr>
      </p:pic>
      <p:pic>
        <p:nvPicPr>
          <p:cNvPr id="9" name="Espaço Reservado para Conteúdo 6">
            <a:extLst>
              <a:ext uri="{FF2B5EF4-FFF2-40B4-BE49-F238E27FC236}">
                <a16:creationId xmlns:a16="http://schemas.microsoft.com/office/drawing/2014/main" id="{D2ABCAE5-5169-1346-85CF-06E3BC3C89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14" y="3685968"/>
            <a:ext cx="2863606" cy="28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EDC5CB-D34D-444E-86C7-66DC132C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864" y="0"/>
            <a:ext cx="6848272" cy="6848272"/>
          </a:xfrm>
        </p:spPr>
      </p:pic>
      <p:sp useBgFill="1">
        <p:nvSpPr>
          <p:cNvPr id="3" name="Retângulo 2">
            <a:extLst>
              <a:ext uri="{FF2B5EF4-FFF2-40B4-BE49-F238E27FC236}">
                <a16:creationId xmlns:a16="http://schemas.microsoft.com/office/drawing/2014/main" id="{F09114E4-4F6E-7547-BEFE-85902D405519}"/>
              </a:ext>
            </a:extLst>
          </p:cNvPr>
          <p:cNvSpPr/>
          <p:nvPr/>
        </p:nvSpPr>
        <p:spPr>
          <a:xfrm>
            <a:off x="1169894" y="134471"/>
            <a:ext cx="1532965" cy="34962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57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D191CBA-3D75-D244-B674-E88A7BA4D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5698"/>
            <a:ext cx="9144000" cy="3712745"/>
          </a:xfrm>
        </p:spPr>
      </p:pic>
    </p:spTree>
    <p:extLst>
      <p:ext uri="{BB962C8B-B14F-4D97-AF65-F5344CB8AC3E}">
        <p14:creationId xmlns:p14="http://schemas.microsoft.com/office/powerpoint/2010/main" val="289991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036EC0-979E-E642-849B-3C1CB6495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1" y="1567518"/>
            <a:ext cx="9147491" cy="3722964"/>
          </a:xfrm>
        </p:spPr>
      </p:pic>
    </p:spTree>
    <p:extLst>
      <p:ext uri="{BB962C8B-B14F-4D97-AF65-F5344CB8AC3E}">
        <p14:creationId xmlns:p14="http://schemas.microsoft.com/office/powerpoint/2010/main" val="35818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28A7BF2-174B-8047-82F6-80EB4727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34" y="1554081"/>
            <a:ext cx="9200634" cy="3749838"/>
          </a:xfrm>
        </p:spPr>
      </p:pic>
    </p:spTree>
    <p:extLst>
      <p:ext uri="{BB962C8B-B14F-4D97-AF65-F5344CB8AC3E}">
        <p14:creationId xmlns:p14="http://schemas.microsoft.com/office/powerpoint/2010/main" val="60667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9969456-64E9-3441-946C-4FB47977F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980"/>
            <a:ext cx="9161498" cy="3712040"/>
          </a:xfrm>
        </p:spPr>
      </p:pic>
    </p:spTree>
    <p:extLst>
      <p:ext uri="{BB962C8B-B14F-4D97-AF65-F5344CB8AC3E}">
        <p14:creationId xmlns:p14="http://schemas.microsoft.com/office/powerpoint/2010/main" val="371253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7E07139-7581-9D40-BE0B-C43160DA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66" y="3773"/>
            <a:ext cx="8536798" cy="3474626"/>
          </a:xfrm>
        </p:spPr>
      </p:pic>
      <p:pic>
        <p:nvPicPr>
          <p:cNvPr id="3" name="Espaço Reservado para Conteúdo 4">
            <a:extLst>
              <a:ext uri="{FF2B5EF4-FFF2-40B4-BE49-F238E27FC236}">
                <a16:creationId xmlns:a16="http://schemas.microsoft.com/office/drawing/2014/main" id="{AA167503-B0BA-BB45-9D82-C3F03B8181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66" y="3379602"/>
            <a:ext cx="8536798" cy="34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DDF6D-647B-794C-AA6D-6336B18F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Work-up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9C2C9-EE09-D84B-8D6C-7551754C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Hb1Ac  5,3% / blood glucose 88</a:t>
            </a:r>
          </a:p>
          <a:p>
            <a:r>
              <a:rPr lang="en-US" dirty="0"/>
              <a:t>Hemogram: normal</a:t>
            </a:r>
          </a:p>
          <a:p>
            <a:r>
              <a:rPr lang="en-US" dirty="0"/>
              <a:t>Na 141 / K 4,2 / Cr 0,73 / Ur 24 </a:t>
            </a:r>
          </a:p>
          <a:p>
            <a:r>
              <a:rPr lang="en-US" dirty="0"/>
              <a:t>Toxoplasmosis  serology: negative</a:t>
            </a:r>
          </a:p>
          <a:p>
            <a:r>
              <a:rPr lang="en-US" dirty="0"/>
              <a:t>HIV serology:  negative</a:t>
            </a:r>
          </a:p>
          <a:p>
            <a:r>
              <a:rPr lang="en-US" dirty="0"/>
              <a:t>Syphilis serology: negative</a:t>
            </a:r>
          </a:p>
          <a:p>
            <a:r>
              <a:rPr lang="en-US" dirty="0"/>
              <a:t>PPD 0 mm</a:t>
            </a:r>
          </a:p>
          <a:p>
            <a:r>
              <a:rPr lang="en-US" dirty="0"/>
              <a:t>Urine: normal</a:t>
            </a:r>
          </a:p>
        </p:txBody>
      </p:sp>
    </p:spTree>
    <p:extLst>
      <p:ext uri="{BB962C8B-B14F-4D97-AF65-F5344CB8AC3E}">
        <p14:creationId xmlns:p14="http://schemas.microsoft.com/office/powerpoint/2010/main" val="315609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DDF6D-647B-794C-AA6D-6336B18F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Work-Up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9C2C9-EE09-D84B-8D6C-7551754C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Rheumatoid Factor: negative</a:t>
            </a:r>
          </a:p>
          <a:p>
            <a:r>
              <a:rPr lang="en-US" b="1"/>
              <a:t>Positive Antinuclear Antibody: nuclear dense fine speckled ≥ 1:1280 (non-specific)</a:t>
            </a:r>
          </a:p>
          <a:p>
            <a:r>
              <a:rPr lang="en-US"/>
              <a:t>Anti-DNA: negative</a:t>
            </a:r>
          </a:p>
          <a:p>
            <a:r>
              <a:rPr lang="en-US"/>
              <a:t>Anti RNP, SM, RO e LA: negative</a:t>
            </a:r>
          </a:p>
          <a:p>
            <a:r>
              <a:rPr lang="en-US"/>
              <a:t>Antiperinuclear Antibody: negative</a:t>
            </a:r>
          </a:p>
          <a:p>
            <a:r>
              <a:rPr lang="en-US"/>
              <a:t>Hemoglobin Eletroforesis: HbA1 de 96,3% e HbA2 de 3,7%</a:t>
            </a:r>
          </a:p>
          <a:p>
            <a:r>
              <a:rPr lang="en-US"/>
              <a:t>Antiphospholipid Antibody: negative</a:t>
            </a:r>
          </a:p>
        </p:txBody>
      </p:sp>
    </p:spTree>
    <p:extLst>
      <p:ext uri="{BB962C8B-B14F-4D97-AF65-F5344CB8AC3E}">
        <p14:creationId xmlns:p14="http://schemas.microsoft.com/office/powerpoint/2010/main" val="286467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E923F-5940-2943-AB5C-D3DDC934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Imaging</a:t>
            </a:r>
            <a:r>
              <a:rPr lang="pt-BR" dirty="0"/>
              <a:t> </a:t>
            </a:r>
            <a:r>
              <a:rPr lang="pt-BR" dirty="0" err="1"/>
              <a:t>Work-Up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467B-DAEE-E743-A2F7-7951AF49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Chest CT: normal </a:t>
            </a:r>
          </a:p>
          <a:p>
            <a:r>
              <a:rPr lang="en-US"/>
              <a:t>Head and Orbit MR Angiography: normal</a:t>
            </a:r>
          </a:p>
          <a:p>
            <a:r>
              <a:rPr lang="en-US"/>
              <a:t>Ecocardiogram: normal</a:t>
            </a:r>
          </a:p>
          <a:p>
            <a:r>
              <a:rPr lang="en-US"/>
              <a:t>Neck US Doppler: normal</a:t>
            </a:r>
          </a:p>
        </p:txBody>
      </p:sp>
    </p:spTree>
    <p:extLst>
      <p:ext uri="{BB962C8B-B14F-4D97-AF65-F5344CB8AC3E}">
        <p14:creationId xmlns:p14="http://schemas.microsoft.com/office/powerpoint/2010/main" val="277161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5FB6-4BCD-6A42-BA51-8EFFCAEF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Anamnesis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37D467-C15D-B04E-B21E-200B37C4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ID: female, 32 </a:t>
            </a:r>
            <a:r>
              <a:rPr lang="en-US" dirty="0" err="1"/>
              <a:t>yo</a:t>
            </a:r>
            <a:r>
              <a:rPr lang="en-US" dirty="0"/>
              <a:t>, born and living in São Paulo, receptionist.</a:t>
            </a:r>
          </a:p>
          <a:p>
            <a:r>
              <a:rPr lang="en-US" dirty="0"/>
              <a:t>CC: low visual acuity in left eye (OS).</a:t>
            </a:r>
          </a:p>
          <a:p>
            <a:r>
              <a:rPr lang="en-US" dirty="0"/>
              <a:t>HPI: Progressive low visual acuity in OS, with sudden worsening of two days of history. Also, the patient presents progressive low visual acuity in OD. </a:t>
            </a:r>
          </a:p>
        </p:txBody>
      </p:sp>
    </p:spTree>
    <p:extLst>
      <p:ext uri="{BB962C8B-B14F-4D97-AF65-F5344CB8AC3E}">
        <p14:creationId xmlns:p14="http://schemas.microsoft.com/office/powerpoint/2010/main" val="226299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1C6BB-0B91-7A41-98BA-7B2CB99E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Management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E60DB8-F34E-5545-AB96-E3930662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OD: </a:t>
            </a:r>
            <a:r>
              <a:rPr lang="pt-BR" dirty="0" err="1"/>
              <a:t>panretinal</a:t>
            </a:r>
            <a:r>
              <a:rPr lang="pt-BR" dirty="0"/>
              <a:t> </a:t>
            </a:r>
            <a:r>
              <a:rPr lang="pt-BR" dirty="0" err="1"/>
              <a:t>photocoagulation</a:t>
            </a:r>
            <a:endParaRPr lang="pt-BR" dirty="0"/>
          </a:p>
          <a:p>
            <a:r>
              <a:rPr lang="pt-BR" dirty="0"/>
              <a:t>OS: </a:t>
            </a:r>
            <a:r>
              <a:rPr lang="pt-BR" dirty="0" err="1"/>
              <a:t>poor</a:t>
            </a:r>
            <a:r>
              <a:rPr lang="pt-BR" dirty="0"/>
              <a:t> </a:t>
            </a:r>
            <a:r>
              <a:rPr lang="pt-BR" dirty="0" err="1"/>
              <a:t>prognosis</a:t>
            </a:r>
            <a:r>
              <a:rPr lang="pt-BR" dirty="0"/>
              <a:t> </a:t>
            </a:r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8C4BD479-EC05-4C48-A062-9FF1508695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9" y="3095438"/>
            <a:ext cx="4500067" cy="3348971"/>
          </a:xfrm>
          <a:prstGeom prst="rect">
            <a:avLst/>
          </a:prstGeom>
        </p:spPr>
      </p:pic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173433C2-B0A5-F34E-BBDF-E53ACF432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348" y="3095438"/>
            <a:ext cx="3329906" cy="33489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27B38F-77B1-E645-89BD-F886C50F2590}"/>
              </a:ext>
            </a:extLst>
          </p:cNvPr>
          <p:cNvSpPr txBox="1"/>
          <p:nvPr/>
        </p:nvSpPr>
        <p:spPr>
          <a:xfrm>
            <a:off x="1735810" y="6444409"/>
            <a:ext cx="21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OD: 20/70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57C628-5D0A-8249-B1F2-0C10C1B81376}"/>
              </a:ext>
            </a:extLst>
          </p:cNvPr>
          <p:cNvSpPr txBox="1"/>
          <p:nvPr/>
        </p:nvSpPr>
        <p:spPr>
          <a:xfrm>
            <a:off x="5924972" y="6490575"/>
            <a:ext cx="27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OS: Hand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8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A44FBF-63F4-9144-84F0-7CE3C1145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196" y="0"/>
            <a:ext cx="6838596" cy="6838596"/>
          </a:xfr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3932DBB-2A7B-7249-8089-E612BA56D27B}"/>
              </a:ext>
            </a:extLst>
          </p:cNvPr>
          <p:cNvSpPr/>
          <p:nvPr/>
        </p:nvSpPr>
        <p:spPr>
          <a:xfrm>
            <a:off x="1192196" y="134471"/>
            <a:ext cx="1532965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2D64FA-9C82-464B-8963-74F6F8DF0ABF}"/>
              </a:ext>
            </a:extLst>
          </p:cNvPr>
          <p:cNvSpPr txBox="1"/>
          <p:nvPr/>
        </p:nvSpPr>
        <p:spPr>
          <a:xfrm>
            <a:off x="278969" y="155640"/>
            <a:ext cx="55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</a:t>
            </a:r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6980FBD6-F210-7C4A-ADC7-F6860C641989}"/>
              </a:ext>
            </a:extLst>
          </p:cNvPr>
          <p:cNvSpPr/>
          <p:nvPr/>
        </p:nvSpPr>
        <p:spPr>
          <a:xfrm>
            <a:off x="4228468" y="3084163"/>
            <a:ext cx="2001978" cy="2402237"/>
          </a:xfrm>
          <a:custGeom>
            <a:avLst/>
            <a:gdLst>
              <a:gd name="connsiteX0" fmla="*/ 1583396 w 2001978"/>
              <a:gd name="connsiteY0" fmla="*/ 30996 h 2402237"/>
              <a:gd name="connsiteX1" fmla="*/ 1583396 w 2001978"/>
              <a:gd name="connsiteY1" fmla="*/ 30996 h 2402237"/>
              <a:gd name="connsiteX2" fmla="*/ 1443912 w 2001978"/>
              <a:gd name="connsiteY2" fmla="*/ 15498 h 2402237"/>
              <a:gd name="connsiteX3" fmla="*/ 1397417 w 2001978"/>
              <a:gd name="connsiteY3" fmla="*/ 0 h 2402237"/>
              <a:gd name="connsiteX4" fmla="*/ 1304427 w 2001978"/>
              <a:gd name="connsiteY4" fmla="*/ 15498 h 2402237"/>
              <a:gd name="connsiteX5" fmla="*/ 1149444 w 2001978"/>
              <a:gd name="connsiteY5" fmla="*/ 30996 h 2402237"/>
              <a:gd name="connsiteX6" fmla="*/ 1087451 w 2001978"/>
              <a:gd name="connsiteY6" fmla="*/ 61993 h 2402237"/>
              <a:gd name="connsiteX7" fmla="*/ 1087451 w 2001978"/>
              <a:gd name="connsiteY7" fmla="*/ 61993 h 2402237"/>
              <a:gd name="connsiteX8" fmla="*/ 1102949 w 2001978"/>
              <a:gd name="connsiteY8" fmla="*/ 402956 h 2402237"/>
              <a:gd name="connsiteX9" fmla="*/ 1133946 w 2001978"/>
              <a:gd name="connsiteY9" fmla="*/ 542440 h 2402237"/>
              <a:gd name="connsiteX10" fmla="*/ 1149444 w 2001978"/>
              <a:gd name="connsiteY10" fmla="*/ 619932 h 2402237"/>
              <a:gd name="connsiteX11" fmla="*/ 1180440 w 2001978"/>
              <a:gd name="connsiteY11" fmla="*/ 712922 h 2402237"/>
              <a:gd name="connsiteX12" fmla="*/ 1211437 w 2001978"/>
              <a:gd name="connsiteY12" fmla="*/ 805912 h 2402237"/>
              <a:gd name="connsiteX13" fmla="*/ 1226935 w 2001978"/>
              <a:gd name="connsiteY13" fmla="*/ 852406 h 2402237"/>
              <a:gd name="connsiteX14" fmla="*/ 1242434 w 2001978"/>
              <a:gd name="connsiteY14" fmla="*/ 898901 h 2402237"/>
              <a:gd name="connsiteX15" fmla="*/ 1211437 w 2001978"/>
              <a:gd name="connsiteY15" fmla="*/ 1038386 h 2402237"/>
              <a:gd name="connsiteX16" fmla="*/ 1164942 w 2001978"/>
              <a:gd name="connsiteY16" fmla="*/ 1069383 h 2402237"/>
              <a:gd name="connsiteX17" fmla="*/ 1133946 w 2001978"/>
              <a:gd name="connsiteY17" fmla="*/ 1115878 h 2402237"/>
              <a:gd name="connsiteX18" fmla="*/ 994461 w 2001978"/>
              <a:gd name="connsiteY18" fmla="*/ 1193369 h 2402237"/>
              <a:gd name="connsiteX19" fmla="*/ 947966 w 2001978"/>
              <a:gd name="connsiteY19" fmla="*/ 1224366 h 2402237"/>
              <a:gd name="connsiteX20" fmla="*/ 901471 w 2001978"/>
              <a:gd name="connsiteY20" fmla="*/ 1239864 h 2402237"/>
              <a:gd name="connsiteX21" fmla="*/ 684495 w 2001978"/>
              <a:gd name="connsiteY21" fmla="*/ 1301857 h 2402237"/>
              <a:gd name="connsiteX22" fmla="*/ 622501 w 2001978"/>
              <a:gd name="connsiteY22" fmla="*/ 1332854 h 2402237"/>
              <a:gd name="connsiteX23" fmla="*/ 483017 w 2001978"/>
              <a:gd name="connsiteY23" fmla="*/ 1410345 h 2402237"/>
              <a:gd name="connsiteX24" fmla="*/ 390027 w 2001978"/>
              <a:gd name="connsiteY24" fmla="*/ 1472339 h 2402237"/>
              <a:gd name="connsiteX25" fmla="*/ 297037 w 2001978"/>
              <a:gd name="connsiteY25" fmla="*/ 1503335 h 2402237"/>
              <a:gd name="connsiteX26" fmla="*/ 188549 w 2001978"/>
              <a:gd name="connsiteY26" fmla="*/ 1549830 h 2402237"/>
              <a:gd name="connsiteX27" fmla="*/ 33566 w 2001978"/>
              <a:gd name="connsiteY27" fmla="*/ 1596325 h 2402237"/>
              <a:gd name="connsiteX28" fmla="*/ 2569 w 2001978"/>
              <a:gd name="connsiteY28" fmla="*/ 1642820 h 2402237"/>
              <a:gd name="connsiteX29" fmla="*/ 49064 w 2001978"/>
              <a:gd name="connsiteY29" fmla="*/ 1937288 h 2402237"/>
              <a:gd name="connsiteX30" fmla="*/ 64563 w 2001978"/>
              <a:gd name="connsiteY30" fmla="*/ 1983783 h 2402237"/>
              <a:gd name="connsiteX31" fmla="*/ 80061 w 2001978"/>
              <a:gd name="connsiteY31" fmla="*/ 2030278 h 2402237"/>
              <a:gd name="connsiteX32" fmla="*/ 111057 w 2001978"/>
              <a:gd name="connsiteY32" fmla="*/ 2076773 h 2402237"/>
              <a:gd name="connsiteX33" fmla="*/ 157552 w 2001978"/>
              <a:gd name="connsiteY33" fmla="*/ 2123268 h 2402237"/>
              <a:gd name="connsiteX34" fmla="*/ 188549 w 2001978"/>
              <a:gd name="connsiteY34" fmla="*/ 2169762 h 2402237"/>
              <a:gd name="connsiteX35" fmla="*/ 312535 w 2001978"/>
              <a:gd name="connsiteY35" fmla="*/ 2278251 h 2402237"/>
              <a:gd name="connsiteX36" fmla="*/ 390027 w 2001978"/>
              <a:gd name="connsiteY36" fmla="*/ 2309247 h 2402237"/>
              <a:gd name="connsiteX37" fmla="*/ 436522 w 2001978"/>
              <a:gd name="connsiteY37" fmla="*/ 2340244 h 2402237"/>
              <a:gd name="connsiteX38" fmla="*/ 591505 w 2001978"/>
              <a:gd name="connsiteY38" fmla="*/ 2371240 h 2402237"/>
              <a:gd name="connsiteX39" fmla="*/ 730990 w 2001978"/>
              <a:gd name="connsiteY39" fmla="*/ 2402237 h 2402237"/>
              <a:gd name="connsiteX40" fmla="*/ 978963 w 2001978"/>
              <a:gd name="connsiteY40" fmla="*/ 2386739 h 2402237"/>
              <a:gd name="connsiteX41" fmla="*/ 1056454 w 2001978"/>
              <a:gd name="connsiteY41" fmla="*/ 2355742 h 2402237"/>
              <a:gd name="connsiteX42" fmla="*/ 1102949 w 2001978"/>
              <a:gd name="connsiteY42" fmla="*/ 2340244 h 2402237"/>
              <a:gd name="connsiteX43" fmla="*/ 1149444 w 2001978"/>
              <a:gd name="connsiteY43" fmla="*/ 2293749 h 2402237"/>
              <a:gd name="connsiteX44" fmla="*/ 1350922 w 2001978"/>
              <a:gd name="connsiteY44" fmla="*/ 2154264 h 2402237"/>
              <a:gd name="connsiteX45" fmla="*/ 1443912 w 2001978"/>
              <a:gd name="connsiteY45" fmla="*/ 2045776 h 2402237"/>
              <a:gd name="connsiteX46" fmla="*/ 1536901 w 2001978"/>
              <a:gd name="connsiteY46" fmla="*/ 1937288 h 2402237"/>
              <a:gd name="connsiteX47" fmla="*/ 1614393 w 2001978"/>
              <a:gd name="connsiteY47" fmla="*/ 1797803 h 2402237"/>
              <a:gd name="connsiteX48" fmla="*/ 1645390 w 2001978"/>
              <a:gd name="connsiteY48" fmla="*/ 1751308 h 2402237"/>
              <a:gd name="connsiteX49" fmla="*/ 1676386 w 2001978"/>
              <a:gd name="connsiteY49" fmla="*/ 1673817 h 2402237"/>
              <a:gd name="connsiteX50" fmla="*/ 1691885 w 2001978"/>
              <a:gd name="connsiteY50" fmla="*/ 1627322 h 2402237"/>
              <a:gd name="connsiteX51" fmla="*/ 1722881 w 2001978"/>
              <a:gd name="connsiteY51" fmla="*/ 1580827 h 2402237"/>
              <a:gd name="connsiteX52" fmla="*/ 1738379 w 2001978"/>
              <a:gd name="connsiteY52" fmla="*/ 1534332 h 2402237"/>
              <a:gd name="connsiteX53" fmla="*/ 1784874 w 2001978"/>
              <a:gd name="connsiteY53" fmla="*/ 1441342 h 2402237"/>
              <a:gd name="connsiteX54" fmla="*/ 1815871 w 2001978"/>
              <a:gd name="connsiteY54" fmla="*/ 1348352 h 2402237"/>
              <a:gd name="connsiteX55" fmla="*/ 1831369 w 2001978"/>
              <a:gd name="connsiteY55" fmla="*/ 1301857 h 2402237"/>
              <a:gd name="connsiteX56" fmla="*/ 1862366 w 2001978"/>
              <a:gd name="connsiteY56" fmla="*/ 1239864 h 2402237"/>
              <a:gd name="connsiteX57" fmla="*/ 1924359 w 2001978"/>
              <a:gd name="connsiteY57" fmla="*/ 1053884 h 2402237"/>
              <a:gd name="connsiteX58" fmla="*/ 1939857 w 2001978"/>
              <a:gd name="connsiteY58" fmla="*/ 991891 h 2402237"/>
              <a:gd name="connsiteX59" fmla="*/ 1970854 w 2001978"/>
              <a:gd name="connsiteY59" fmla="*/ 929898 h 2402237"/>
              <a:gd name="connsiteX60" fmla="*/ 2001851 w 2001978"/>
              <a:gd name="connsiteY60" fmla="*/ 805912 h 2402237"/>
              <a:gd name="connsiteX61" fmla="*/ 1986352 w 2001978"/>
              <a:gd name="connsiteY61" fmla="*/ 480447 h 2402237"/>
              <a:gd name="connsiteX62" fmla="*/ 1939857 w 2001978"/>
              <a:gd name="connsiteY62" fmla="*/ 325464 h 2402237"/>
              <a:gd name="connsiteX63" fmla="*/ 1908861 w 2001978"/>
              <a:gd name="connsiteY63" fmla="*/ 216976 h 2402237"/>
              <a:gd name="connsiteX64" fmla="*/ 1877864 w 2001978"/>
              <a:gd name="connsiteY64" fmla="*/ 170481 h 2402237"/>
              <a:gd name="connsiteX65" fmla="*/ 1784874 w 2001978"/>
              <a:gd name="connsiteY65" fmla="*/ 108488 h 2402237"/>
              <a:gd name="connsiteX66" fmla="*/ 1691885 w 2001978"/>
              <a:gd name="connsiteY66" fmla="*/ 46495 h 2402237"/>
              <a:gd name="connsiteX67" fmla="*/ 1474908 w 2001978"/>
              <a:gd name="connsiteY67" fmla="*/ 15498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001978" h="2402237">
                <a:moveTo>
                  <a:pt x="1583396" y="30996"/>
                </a:moveTo>
                <a:lnTo>
                  <a:pt x="1583396" y="30996"/>
                </a:lnTo>
                <a:cubicBezTo>
                  <a:pt x="1536901" y="25830"/>
                  <a:pt x="1490056" y="23189"/>
                  <a:pt x="1443912" y="15498"/>
                </a:cubicBezTo>
                <a:cubicBezTo>
                  <a:pt x="1427798" y="12812"/>
                  <a:pt x="1413754" y="0"/>
                  <a:pt x="1397417" y="0"/>
                </a:cubicBezTo>
                <a:cubicBezTo>
                  <a:pt x="1365993" y="0"/>
                  <a:pt x="1335609" y="11600"/>
                  <a:pt x="1304427" y="15498"/>
                </a:cubicBezTo>
                <a:cubicBezTo>
                  <a:pt x="1252909" y="21938"/>
                  <a:pt x="1201105" y="25830"/>
                  <a:pt x="1149444" y="30996"/>
                </a:cubicBezTo>
                <a:cubicBezTo>
                  <a:pt x="1096018" y="48805"/>
                  <a:pt x="1114501" y="34943"/>
                  <a:pt x="1087451" y="61993"/>
                </a:cubicBezTo>
                <a:lnTo>
                  <a:pt x="1087451" y="61993"/>
                </a:lnTo>
                <a:cubicBezTo>
                  <a:pt x="1092617" y="175647"/>
                  <a:pt x="1094843" y="289473"/>
                  <a:pt x="1102949" y="402956"/>
                </a:cubicBezTo>
                <a:cubicBezTo>
                  <a:pt x="1111479" y="522376"/>
                  <a:pt x="1113528" y="460770"/>
                  <a:pt x="1133946" y="542440"/>
                </a:cubicBezTo>
                <a:cubicBezTo>
                  <a:pt x="1140335" y="567996"/>
                  <a:pt x="1142513" y="594518"/>
                  <a:pt x="1149444" y="619932"/>
                </a:cubicBezTo>
                <a:cubicBezTo>
                  <a:pt x="1158041" y="651454"/>
                  <a:pt x="1170108" y="681925"/>
                  <a:pt x="1180440" y="712922"/>
                </a:cubicBezTo>
                <a:lnTo>
                  <a:pt x="1211437" y="805912"/>
                </a:lnTo>
                <a:lnTo>
                  <a:pt x="1226935" y="852406"/>
                </a:lnTo>
                <a:lnTo>
                  <a:pt x="1242434" y="898901"/>
                </a:lnTo>
                <a:cubicBezTo>
                  <a:pt x="1242276" y="899850"/>
                  <a:pt x="1227500" y="1018307"/>
                  <a:pt x="1211437" y="1038386"/>
                </a:cubicBezTo>
                <a:cubicBezTo>
                  <a:pt x="1199801" y="1052931"/>
                  <a:pt x="1180440" y="1059051"/>
                  <a:pt x="1164942" y="1069383"/>
                </a:cubicBezTo>
                <a:cubicBezTo>
                  <a:pt x="1154610" y="1084881"/>
                  <a:pt x="1147964" y="1103612"/>
                  <a:pt x="1133946" y="1115878"/>
                </a:cubicBezTo>
                <a:cubicBezTo>
                  <a:pt x="1068357" y="1173269"/>
                  <a:pt x="1058321" y="1172083"/>
                  <a:pt x="994461" y="1193369"/>
                </a:cubicBezTo>
                <a:cubicBezTo>
                  <a:pt x="978963" y="1203701"/>
                  <a:pt x="964626" y="1216036"/>
                  <a:pt x="947966" y="1224366"/>
                </a:cubicBezTo>
                <a:cubicBezTo>
                  <a:pt x="933354" y="1231672"/>
                  <a:pt x="917232" y="1235566"/>
                  <a:pt x="901471" y="1239864"/>
                </a:cubicBezTo>
                <a:cubicBezTo>
                  <a:pt x="857781" y="1251779"/>
                  <a:pt x="732004" y="1278103"/>
                  <a:pt x="684495" y="1301857"/>
                </a:cubicBezTo>
                <a:cubicBezTo>
                  <a:pt x="663830" y="1312189"/>
                  <a:pt x="642312" y="1320967"/>
                  <a:pt x="622501" y="1332854"/>
                </a:cubicBezTo>
                <a:cubicBezTo>
                  <a:pt x="489274" y="1412791"/>
                  <a:pt x="576538" y="1379172"/>
                  <a:pt x="483017" y="1410345"/>
                </a:cubicBezTo>
                <a:cubicBezTo>
                  <a:pt x="452020" y="1431010"/>
                  <a:pt x="425369" y="1460559"/>
                  <a:pt x="390027" y="1472339"/>
                </a:cubicBezTo>
                <a:lnTo>
                  <a:pt x="297037" y="1503335"/>
                </a:lnTo>
                <a:cubicBezTo>
                  <a:pt x="223271" y="1552513"/>
                  <a:pt x="279531" y="1522535"/>
                  <a:pt x="188549" y="1549830"/>
                </a:cubicBezTo>
                <a:cubicBezTo>
                  <a:pt x="-113" y="1606429"/>
                  <a:pt x="176453" y="1560604"/>
                  <a:pt x="33566" y="1596325"/>
                </a:cubicBezTo>
                <a:cubicBezTo>
                  <a:pt x="23234" y="1611823"/>
                  <a:pt x="3731" y="1624230"/>
                  <a:pt x="2569" y="1642820"/>
                </a:cubicBezTo>
                <a:cubicBezTo>
                  <a:pt x="-6906" y="1794427"/>
                  <a:pt x="10098" y="1820390"/>
                  <a:pt x="49064" y="1937288"/>
                </a:cubicBezTo>
                <a:lnTo>
                  <a:pt x="64563" y="1983783"/>
                </a:lnTo>
                <a:cubicBezTo>
                  <a:pt x="69729" y="1999281"/>
                  <a:pt x="70999" y="2016685"/>
                  <a:pt x="80061" y="2030278"/>
                </a:cubicBezTo>
                <a:cubicBezTo>
                  <a:pt x="90393" y="2045776"/>
                  <a:pt x="99133" y="2062464"/>
                  <a:pt x="111057" y="2076773"/>
                </a:cubicBezTo>
                <a:cubicBezTo>
                  <a:pt x="125088" y="2093611"/>
                  <a:pt x="143520" y="2106430"/>
                  <a:pt x="157552" y="2123268"/>
                </a:cubicBezTo>
                <a:cubicBezTo>
                  <a:pt x="169476" y="2137577"/>
                  <a:pt x="176427" y="2155620"/>
                  <a:pt x="188549" y="2169762"/>
                </a:cubicBezTo>
                <a:cubicBezTo>
                  <a:pt x="216187" y="2202006"/>
                  <a:pt x="273672" y="2256661"/>
                  <a:pt x="312535" y="2278251"/>
                </a:cubicBezTo>
                <a:cubicBezTo>
                  <a:pt x="336854" y="2291762"/>
                  <a:pt x="365144" y="2296805"/>
                  <a:pt x="390027" y="2309247"/>
                </a:cubicBezTo>
                <a:cubicBezTo>
                  <a:pt x="406687" y="2317577"/>
                  <a:pt x="419862" y="2331914"/>
                  <a:pt x="436522" y="2340244"/>
                </a:cubicBezTo>
                <a:cubicBezTo>
                  <a:pt x="481078" y="2362522"/>
                  <a:pt x="548671" y="2364101"/>
                  <a:pt x="591505" y="2371240"/>
                </a:cubicBezTo>
                <a:cubicBezTo>
                  <a:pt x="650518" y="2381076"/>
                  <a:pt x="675272" y="2388308"/>
                  <a:pt x="730990" y="2402237"/>
                </a:cubicBezTo>
                <a:cubicBezTo>
                  <a:pt x="813648" y="2397071"/>
                  <a:pt x="896976" y="2398451"/>
                  <a:pt x="978963" y="2386739"/>
                </a:cubicBezTo>
                <a:cubicBezTo>
                  <a:pt x="1006504" y="2382805"/>
                  <a:pt x="1030405" y="2365510"/>
                  <a:pt x="1056454" y="2355742"/>
                </a:cubicBezTo>
                <a:cubicBezTo>
                  <a:pt x="1071750" y="2350006"/>
                  <a:pt x="1087451" y="2345410"/>
                  <a:pt x="1102949" y="2340244"/>
                </a:cubicBezTo>
                <a:cubicBezTo>
                  <a:pt x="1118447" y="2324746"/>
                  <a:pt x="1131609" y="2306489"/>
                  <a:pt x="1149444" y="2293749"/>
                </a:cubicBezTo>
                <a:cubicBezTo>
                  <a:pt x="1302012" y="2184771"/>
                  <a:pt x="1096597" y="2408589"/>
                  <a:pt x="1350922" y="2154264"/>
                </a:cubicBezTo>
                <a:cubicBezTo>
                  <a:pt x="1537182" y="1968004"/>
                  <a:pt x="1325894" y="2187397"/>
                  <a:pt x="1443912" y="2045776"/>
                </a:cubicBezTo>
                <a:cubicBezTo>
                  <a:pt x="1523727" y="1949999"/>
                  <a:pt x="1459514" y="2053369"/>
                  <a:pt x="1536901" y="1937288"/>
                </a:cubicBezTo>
                <a:cubicBezTo>
                  <a:pt x="1614345" y="1821120"/>
                  <a:pt x="1555304" y="1901208"/>
                  <a:pt x="1614393" y="1797803"/>
                </a:cubicBezTo>
                <a:cubicBezTo>
                  <a:pt x="1623635" y="1781631"/>
                  <a:pt x="1637060" y="1767968"/>
                  <a:pt x="1645390" y="1751308"/>
                </a:cubicBezTo>
                <a:cubicBezTo>
                  <a:pt x="1657832" y="1726425"/>
                  <a:pt x="1666618" y="1699866"/>
                  <a:pt x="1676386" y="1673817"/>
                </a:cubicBezTo>
                <a:cubicBezTo>
                  <a:pt x="1682122" y="1658520"/>
                  <a:pt x="1684579" y="1641934"/>
                  <a:pt x="1691885" y="1627322"/>
                </a:cubicBezTo>
                <a:cubicBezTo>
                  <a:pt x="1700215" y="1610662"/>
                  <a:pt x="1714551" y="1597487"/>
                  <a:pt x="1722881" y="1580827"/>
                </a:cubicBezTo>
                <a:cubicBezTo>
                  <a:pt x="1730187" y="1566215"/>
                  <a:pt x="1731744" y="1549261"/>
                  <a:pt x="1738379" y="1534332"/>
                </a:cubicBezTo>
                <a:cubicBezTo>
                  <a:pt x="1752454" y="1502664"/>
                  <a:pt x="1771545" y="1473332"/>
                  <a:pt x="1784874" y="1441342"/>
                </a:cubicBezTo>
                <a:cubicBezTo>
                  <a:pt x="1797441" y="1411182"/>
                  <a:pt x="1805539" y="1379349"/>
                  <a:pt x="1815871" y="1348352"/>
                </a:cubicBezTo>
                <a:cubicBezTo>
                  <a:pt x="1821037" y="1332854"/>
                  <a:pt x="1824063" y="1316469"/>
                  <a:pt x="1831369" y="1301857"/>
                </a:cubicBezTo>
                <a:cubicBezTo>
                  <a:pt x="1841701" y="1281193"/>
                  <a:pt x="1853785" y="1261315"/>
                  <a:pt x="1862366" y="1239864"/>
                </a:cubicBezTo>
                <a:lnTo>
                  <a:pt x="1924359" y="1053884"/>
                </a:lnTo>
                <a:cubicBezTo>
                  <a:pt x="1929525" y="1033220"/>
                  <a:pt x="1932378" y="1011835"/>
                  <a:pt x="1939857" y="991891"/>
                </a:cubicBezTo>
                <a:cubicBezTo>
                  <a:pt x="1947969" y="970259"/>
                  <a:pt x="1960522" y="950562"/>
                  <a:pt x="1970854" y="929898"/>
                </a:cubicBezTo>
                <a:cubicBezTo>
                  <a:pt x="1981186" y="888569"/>
                  <a:pt x="2003877" y="848464"/>
                  <a:pt x="2001851" y="805912"/>
                </a:cubicBezTo>
                <a:cubicBezTo>
                  <a:pt x="1996685" y="697424"/>
                  <a:pt x="1995013" y="588712"/>
                  <a:pt x="1986352" y="480447"/>
                </a:cubicBezTo>
                <a:cubicBezTo>
                  <a:pt x="1983458" y="444269"/>
                  <a:pt x="1946101" y="350440"/>
                  <a:pt x="1939857" y="325464"/>
                </a:cubicBezTo>
                <a:cubicBezTo>
                  <a:pt x="1934892" y="305603"/>
                  <a:pt x="1919977" y="239209"/>
                  <a:pt x="1908861" y="216976"/>
                </a:cubicBezTo>
                <a:cubicBezTo>
                  <a:pt x="1900531" y="200316"/>
                  <a:pt x="1891882" y="182747"/>
                  <a:pt x="1877864" y="170481"/>
                </a:cubicBezTo>
                <a:cubicBezTo>
                  <a:pt x="1849828" y="145950"/>
                  <a:pt x="1811216" y="134830"/>
                  <a:pt x="1784874" y="108488"/>
                </a:cubicBezTo>
                <a:cubicBezTo>
                  <a:pt x="1726827" y="50441"/>
                  <a:pt x="1759172" y="68924"/>
                  <a:pt x="1691885" y="46495"/>
                </a:cubicBezTo>
                <a:cubicBezTo>
                  <a:pt x="1598107" y="-16024"/>
                  <a:pt x="1664017" y="15498"/>
                  <a:pt x="1474908" y="1549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C19A09-9BE7-1547-904C-27495EEB668F}"/>
              </a:ext>
            </a:extLst>
          </p:cNvPr>
          <p:cNvSpPr txBox="1"/>
          <p:nvPr/>
        </p:nvSpPr>
        <p:spPr>
          <a:xfrm>
            <a:off x="4120863" y="5608499"/>
            <a:ext cx="184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Neuroretinitis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9B677F-27F9-AB49-ADB0-DD94B3FC6610}"/>
              </a:ext>
            </a:extLst>
          </p:cNvPr>
          <p:cNvSpPr txBox="1"/>
          <p:nvPr/>
        </p:nvSpPr>
        <p:spPr>
          <a:xfrm>
            <a:off x="5594826" y="1577067"/>
            <a:ext cx="127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Vasculitis</a:t>
            </a:r>
          </a:p>
          <a:p>
            <a:endParaRPr lang="en-US" dirty="0"/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EDF97A53-53EA-BC49-996D-809B6B56EDE2}"/>
              </a:ext>
            </a:extLst>
          </p:cNvPr>
          <p:cNvSpPr/>
          <p:nvPr/>
        </p:nvSpPr>
        <p:spPr>
          <a:xfrm>
            <a:off x="4772722" y="490654"/>
            <a:ext cx="3055434" cy="2609385"/>
          </a:xfrm>
          <a:custGeom>
            <a:avLst/>
            <a:gdLst>
              <a:gd name="connsiteX0" fmla="*/ 579863 w 3055434"/>
              <a:gd name="connsiteY0" fmla="*/ 289931 h 2609385"/>
              <a:gd name="connsiteX1" fmla="*/ 0 w 3055434"/>
              <a:gd name="connsiteY1" fmla="*/ 2609385 h 2609385"/>
              <a:gd name="connsiteX2" fmla="*/ 3055434 w 3055434"/>
              <a:gd name="connsiteY2" fmla="*/ 1962614 h 2609385"/>
              <a:gd name="connsiteX3" fmla="*/ 713678 w 3055434"/>
              <a:gd name="connsiteY3" fmla="*/ 0 h 2609385"/>
              <a:gd name="connsiteX4" fmla="*/ 579863 w 3055434"/>
              <a:gd name="connsiteY4" fmla="*/ 289931 h 260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434" h="2609385">
                <a:moveTo>
                  <a:pt x="579863" y="289931"/>
                </a:moveTo>
                <a:lnTo>
                  <a:pt x="0" y="2609385"/>
                </a:lnTo>
                <a:lnTo>
                  <a:pt x="3055434" y="1962614"/>
                </a:lnTo>
                <a:lnTo>
                  <a:pt x="713678" y="0"/>
                </a:lnTo>
                <a:lnTo>
                  <a:pt x="579863" y="289931"/>
                </a:lnTo>
                <a:close/>
              </a:path>
            </a:pathLst>
          </a:cu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899BAFF0-7B9B-8B4B-ACD6-61E8521F0A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57" y="29157"/>
            <a:ext cx="6799685" cy="679968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1AE15BC-072D-6B40-8954-CA58EBBEE68C}"/>
              </a:ext>
            </a:extLst>
          </p:cNvPr>
          <p:cNvSpPr/>
          <p:nvPr/>
        </p:nvSpPr>
        <p:spPr>
          <a:xfrm>
            <a:off x="1192196" y="134471"/>
            <a:ext cx="1532965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D79D461-22E9-304A-83AA-72C5C3BCAB09}"/>
              </a:ext>
            </a:extLst>
          </p:cNvPr>
          <p:cNvCxnSpPr/>
          <p:nvPr/>
        </p:nvCxnSpPr>
        <p:spPr>
          <a:xfrm flipV="1">
            <a:off x="4788976" y="2650211"/>
            <a:ext cx="449451" cy="449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1726B8A-DE6C-D843-AEB4-45CF14EA9071}"/>
              </a:ext>
            </a:extLst>
          </p:cNvPr>
          <p:cNvCxnSpPr/>
          <p:nvPr/>
        </p:nvCxnSpPr>
        <p:spPr>
          <a:xfrm flipV="1">
            <a:off x="6695267" y="5114441"/>
            <a:ext cx="387458" cy="604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71DBF18-0F1F-D74A-ADEB-D21CA04DF74F}"/>
              </a:ext>
            </a:extLst>
          </p:cNvPr>
          <p:cNvCxnSpPr/>
          <p:nvPr/>
        </p:nvCxnSpPr>
        <p:spPr>
          <a:xfrm flipH="1">
            <a:off x="6462793" y="3146156"/>
            <a:ext cx="201478" cy="282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35999C0-FBCC-B04E-A25A-F69F99EC91EA}"/>
              </a:ext>
            </a:extLst>
          </p:cNvPr>
          <p:cNvCxnSpPr/>
          <p:nvPr/>
        </p:nvCxnSpPr>
        <p:spPr>
          <a:xfrm flipH="1">
            <a:off x="6245817" y="2696705"/>
            <a:ext cx="216976" cy="573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2070B7B-5613-E34E-98AB-86230AA48FEC}"/>
              </a:ext>
            </a:extLst>
          </p:cNvPr>
          <p:cNvCxnSpPr/>
          <p:nvPr/>
        </p:nvCxnSpPr>
        <p:spPr>
          <a:xfrm>
            <a:off x="5579390" y="5416658"/>
            <a:ext cx="495946" cy="426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F86F6DD-D33B-F441-A5CA-3E5DE4138F42}"/>
              </a:ext>
            </a:extLst>
          </p:cNvPr>
          <p:cNvCxnSpPr/>
          <p:nvPr/>
        </p:nvCxnSpPr>
        <p:spPr>
          <a:xfrm flipH="1">
            <a:off x="7299702" y="3429000"/>
            <a:ext cx="340962" cy="414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ta para a Direita 21">
            <a:extLst>
              <a:ext uri="{FF2B5EF4-FFF2-40B4-BE49-F238E27FC236}">
                <a16:creationId xmlns:a16="http://schemas.microsoft.com/office/drawing/2014/main" id="{BDB59A9E-586F-A643-8A19-64CF3B24840D}"/>
              </a:ext>
            </a:extLst>
          </p:cNvPr>
          <p:cNvSpPr/>
          <p:nvPr/>
        </p:nvSpPr>
        <p:spPr>
          <a:xfrm>
            <a:off x="6109703" y="4430677"/>
            <a:ext cx="489204" cy="2828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D669F74-EC08-AB45-B1E9-4D47608789CF}"/>
              </a:ext>
            </a:extLst>
          </p:cNvPr>
          <p:cNvSpPr txBox="1"/>
          <p:nvPr/>
        </p:nvSpPr>
        <p:spPr>
          <a:xfrm>
            <a:off x="4643443" y="4344189"/>
            <a:ext cx="20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Aneurysms</a:t>
            </a:r>
          </a:p>
        </p:txBody>
      </p:sp>
    </p:spTree>
    <p:extLst>
      <p:ext uri="{BB962C8B-B14F-4D97-AF65-F5344CB8AC3E}">
        <p14:creationId xmlns:p14="http://schemas.microsoft.com/office/powerpoint/2010/main" val="3351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A3725-A1BD-7C41-B8B2-EF967DB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Hypothesis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ED086F-E5C5-334E-BAC6-9F678493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141"/>
            <a:ext cx="2771078" cy="1944576"/>
          </a:xfrm>
        </p:spPr>
        <p:txBody>
          <a:bodyPr/>
          <a:lstStyle/>
          <a:p>
            <a:r>
              <a:rPr lang="en-US" dirty="0"/>
              <a:t>Vasculitis</a:t>
            </a:r>
          </a:p>
          <a:p>
            <a:r>
              <a:rPr lang="en-US" dirty="0"/>
              <a:t>Aneurysms</a:t>
            </a:r>
          </a:p>
          <a:p>
            <a:r>
              <a:rPr lang="en-US" dirty="0" err="1"/>
              <a:t>Neuroretinitis</a:t>
            </a:r>
            <a:r>
              <a:rPr lang="en-US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D4DEEB-C12F-7D4F-9C2E-9AE3CA162386}"/>
              </a:ext>
            </a:extLst>
          </p:cNvPr>
          <p:cNvSpPr txBox="1"/>
          <p:nvPr/>
        </p:nvSpPr>
        <p:spPr>
          <a:xfrm>
            <a:off x="4571999" y="2386360"/>
            <a:ext cx="388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IRVAN Syndrome</a:t>
            </a: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AEA4F77A-D165-5B41-98E5-EA8BE4E5ECC1}"/>
              </a:ext>
            </a:extLst>
          </p:cNvPr>
          <p:cNvSpPr/>
          <p:nvPr/>
        </p:nvSpPr>
        <p:spPr>
          <a:xfrm>
            <a:off x="2899317" y="2341756"/>
            <a:ext cx="1287966" cy="6467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241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D7896-405B-024B-A614-4137EE09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Anamnesis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0B963-495B-754D-A18B-D320495D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PMH:</a:t>
            </a:r>
          </a:p>
          <a:p>
            <a:pPr lvl="1"/>
            <a:r>
              <a:rPr lang="en-US" dirty="0"/>
              <a:t>Uneventful </a:t>
            </a:r>
            <a:r>
              <a:rPr lang="en-US" dirty="0" err="1"/>
              <a:t>spontaneuous</a:t>
            </a:r>
            <a:r>
              <a:rPr lang="en-US" dirty="0"/>
              <a:t> delivery 1 year ago</a:t>
            </a:r>
          </a:p>
          <a:p>
            <a:r>
              <a:rPr lang="en-US" dirty="0"/>
              <a:t>PFH: unremarkable</a:t>
            </a:r>
          </a:p>
          <a:p>
            <a:r>
              <a:rPr lang="en-US" dirty="0"/>
              <a:t>POH: unremarkable </a:t>
            </a:r>
          </a:p>
        </p:txBody>
      </p:sp>
    </p:spTree>
    <p:extLst>
      <p:ext uri="{BB962C8B-B14F-4D97-AF65-F5344CB8AC3E}">
        <p14:creationId xmlns:p14="http://schemas.microsoft.com/office/powerpoint/2010/main" val="312750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DC53E-B610-3948-954A-C0A24BC6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Ophthalmological Exam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3D759A9-CA9D-B945-99BA-D1A14DB3F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05149"/>
              </p:ext>
            </p:extLst>
          </p:nvPr>
        </p:nvGraphicFramePr>
        <p:xfrm>
          <a:off x="685800" y="1868487"/>
          <a:ext cx="7770813" cy="40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271">
                  <a:extLst>
                    <a:ext uri="{9D8B030D-6E8A-4147-A177-3AD203B41FA5}">
                      <a16:colId xmlns:a16="http://schemas.microsoft.com/office/drawing/2014/main" val="559421770"/>
                    </a:ext>
                  </a:extLst>
                </a:gridCol>
                <a:gridCol w="2590271">
                  <a:extLst>
                    <a:ext uri="{9D8B030D-6E8A-4147-A177-3AD203B41FA5}">
                      <a16:colId xmlns:a16="http://schemas.microsoft.com/office/drawing/2014/main" val="2653242837"/>
                    </a:ext>
                  </a:extLst>
                </a:gridCol>
                <a:gridCol w="2590271">
                  <a:extLst>
                    <a:ext uri="{9D8B030D-6E8A-4147-A177-3AD203B41FA5}">
                      <a16:colId xmlns:a16="http://schemas.microsoft.com/office/drawing/2014/main" val="3972666289"/>
                    </a:ext>
                  </a:extLst>
                </a:gridCol>
              </a:tblGrid>
              <a:tr h="6220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4109346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Visual acuity (pin hole)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20/60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Hand movement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021077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Slit Lamp Exam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Clear conjuntiva, clear córnea, phakic, trophic íris, absense of celularity in the anterior chamber or vitreous.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176377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Intraocular pressure (10 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14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15 mmHg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435734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Gonioscopy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Open angle (visible until ciliary band) 360º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089418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Fundus Exam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Photos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Photos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9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2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891BAA5-7378-FA4D-8453-F6B20EEF1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" y="155640"/>
            <a:ext cx="9143236" cy="6439883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3F198F9-9F1A-CD44-BD48-AA0FFE42B39C}"/>
              </a:ext>
            </a:extLst>
          </p:cNvPr>
          <p:cNvSpPr txBox="1"/>
          <p:nvPr/>
        </p:nvSpPr>
        <p:spPr>
          <a:xfrm>
            <a:off x="278969" y="155640"/>
            <a:ext cx="55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</a:t>
            </a:r>
          </a:p>
        </p:txBody>
      </p:sp>
    </p:spTree>
    <p:extLst>
      <p:ext uri="{BB962C8B-B14F-4D97-AF65-F5344CB8AC3E}">
        <p14:creationId xmlns:p14="http://schemas.microsoft.com/office/powerpoint/2010/main" val="415267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A44FBF-63F4-9144-84F0-7CE3C1145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02" y="19404"/>
            <a:ext cx="6838596" cy="6838596"/>
          </a:xfrm>
        </p:spPr>
      </p:pic>
      <p:sp useBgFill="1">
        <p:nvSpPr>
          <p:cNvPr id="2" name="Retângulo 1">
            <a:extLst>
              <a:ext uri="{FF2B5EF4-FFF2-40B4-BE49-F238E27FC236}">
                <a16:creationId xmlns:a16="http://schemas.microsoft.com/office/drawing/2014/main" id="{33932DBB-2A7B-7249-8089-E612BA56D27B}"/>
              </a:ext>
            </a:extLst>
          </p:cNvPr>
          <p:cNvSpPr/>
          <p:nvPr/>
        </p:nvSpPr>
        <p:spPr>
          <a:xfrm>
            <a:off x="1169894" y="134471"/>
            <a:ext cx="1532965" cy="34962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2D64FA-9C82-464B-8963-74F6F8DF0ABF}"/>
              </a:ext>
            </a:extLst>
          </p:cNvPr>
          <p:cNvSpPr txBox="1"/>
          <p:nvPr/>
        </p:nvSpPr>
        <p:spPr>
          <a:xfrm>
            <a:off x="278969" y="155640"/>
            <a:ext cx="55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</a:t>
            </a:r>
          </a:p>
        </p:txBody>
      </p:sp>
    </p:spTree>
    <p:extLst>
      <p:ext uri="{BB962C8B-B14F-4D97-AF65-F5344CB8AC3E}">
        <p14:creationId xmlns:p14="http://schemas.microsoft.com/office/powerpoint/2010/main" val="181780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AD020EF-ABA6-AC4B-8329-8B8DC3BE4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702" y="19404"/>
            <a:ext cx="6838596" cy="6838596"/>
          </a:xfrm>
        </p:spPr>
      </p:pic>
      <p:sp useBgFill="1">
        <p:nvSpPr>
          <p:cNvPr id="3" name="Retângulo 2">
            <a:extLst>
              <a:ext uri="{FF2B5EF4-FFF2-40B4-BE49-F238E27FC236}">
                <a16:creationId xmlns:a16="http://schemas.microsoft.com/office/drawing/2014/main" id="{7CAAC7D1-5A2A-2D45-8A82-A69D2ECDAE7E}"/>
              </a:ext>
            </a:extLst>
          </p:cNvPr>
          <p:cNvSpPr/>
          <p:nvPr/>
        </p:nvSpPr>
        <p:spPr>
          <a:xfrm>
            <a:off x="1169894" y="134471"/>
            <a:ext cx="1532965" cy="34962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50960A-17CA-3340-B365-42B7D497FF80}"/>
              </a:ext>
            </a:extLst>
          </p:cNvPr>
          <p:cNvSpPr txBox="1"/>
          <p:nvPr/>
        </p:nvSpPr>
        <p:spPr>
          <a:xfrm>
            <a:off x="278969" y="155640"/>
            <a:ext cx="55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</a:t>
            </a:r>
          </a:p>
        </p:txBody>
      </p:sp>
    </p:spTree>
    <p:extLst>
      <p:ext uri="{BB962C8B-B14F-4D97-AF65-F5344CB8AC3E}">
        <p14:creationId xmlns:p14="http://schemas.microsoft.com/office/powerpoint/2010/main" val="302091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F76F06-883F-C34A-83E1-E733E3432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3" y="0"/>
            <a:ext cx="7840494" cy="6949055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CDD2C3-DBA1-084C-9ED7-7BE125AC55C3}"/>
              </a:ext>
            </a:extLst>
          </p:cNvPr>
          <p:cNvSpPr txBox="1"/>
          <p:nvPr/>
        </p:nvSpPr>
        <p:spPr>
          <a:xfrm>
            <a:off x="278969" y="155640"/>
            <a:ext cx="55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88150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4485E-764F-B249-8B59-5C38A1D1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Diagnostic</a:t>
            </a:r>
            <a:r>
              <a:rPr lang="pt-BR" dirty="0"/>
              <a:t> </a:t>
            </a:r>
            <a:r>
              <a:rPr lang="pt-BR" dirty="0" err="1"/>
              <a:t>Hypothesis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2D6778-4055-8347-9772-6D6F3CFE0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Retinal Neovascularization: </a:t>
            </a:r>
          </a:p>
          <a:p>
            <a:pPr lvl="1"/>
            <a:r>
              <a:rPr lang="en-US" dirty="0"/>
              <a:t>Diabetic Retinopathy </a:t>
            </a:r>
          </a:p>
          <a:p>
            <a:pPr lvl="1"/>
            <a:r>
              <a:rPr lang="en-US" dirty="0"/>
              <a:t>Infectious: Tuberculosis, Syphilis</a:t>
            </a:r>
          </a:p>
          <a:p>
            <a:pPr lvl="1"/>
            <a:r>
              <a:rPr lang="en-US" dirty="0"/>
              <a:t>Vascular: Falciform Anemia, IRVAN</a:t>
            </a:r>
          </a:p>
          <a:p>
            <a:pPr lvl="1"/>
            <a:r>
              <a:rPr lang="en-US" dirty="0"/>
              <a:t>Inflammatory: Sarcoidosis, Lupus, </a:t>
            </a:r>
            <a:r>
              <a:rPr lang="en-US" dirty="0" err="1"/>
              <a:t>Behçet</a:t>
            </a:r>
            <a:endParaRPr lang="en-US" dirty="0"/>
          </a:p>
          <a:p>
            <a:pPr lvl="1"/>
            <a:r>
              <a:rPr lang="en-US" dirty="0"/>
              <a:t>Idiopathic: Eales Disease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1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11933</TotalTime>
  <Words>328</Words>
  <Application>Microsoft Macintosh PowerPoint</Application>
  <PresentationFormat>Apresentação na tela (4:3)</PresentationFormat>
  <Paragraphs>80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Calisto MT</vt:lpstr>
      <vt:lpstr>Story</vt:lpstr>
      <vt:lpstr>Retina Start Clinical &amp; Surgical Cases   “Challenging case of retinal neovascularization” </vt:lpstr>
      <vt:lpstr>Anamnesis</vt:lpstr>
      <vt:lpstr>Anamnesis</vt:lpstr>
      <vt:lpstr>Ophthalmological Exam</vt:lpstr>
      <vt:lpstr>Apresentação do PowerPoint</vt:lpstr>
      <vt:lpstr>Apresentação do PowerPoint</vt:lpstr>
      <vt:lpstr>Apresentação do PowerPoint</vt:lpstr>
      <vt:lpstr>Apresentação do PowerPoint</vt:lpstr>
      <vt:lpstr>Diagnostic Hypothesis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Laboratory Work-up </vt:lpstr>
      <vt:lpstr>Laboratory Work-Up</vt:lpstr>
      <vt:lpstr>Imaging Work-Up</vt:lpstr>
      <vt:lpstr>Management</vt:lpstr>
      <vt:lpstr>Apresentação do PowerPoint</vt:lpstr>
      <vt:lpstr>Apresentação do PowerPoint</vt:lpstr>
      <vt:lpstr>Diagnostic Hypothesis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ROUND ORBIT SECTOR</dc:title>
  <dc:creator>Mariana</dc:creator>
  <cp:lastModifiedBy>Mariana Kawamuro</cp:lastModifiedBy>
  <cp:revision>102</cp:revision>
  <dcterms:created xsi:type="dcterms:W3CDTF">2017-02-03T20:28:02Z</dcterms:created>
  <dcterms:modified xsi:type="dcterms:W3CDTF">2019-12-02T00:17:05Z</dcterms:modified>
</cp:coreProperties>
</file>