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68" r:id="rId7"/>
    <p:sldId id="272" r:id="rId8"/>
    <p:sldId id="273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RETINA START – </a:t>
            </a:r>
            <a:r>
              <a:rPr lang="pt-BR" dirty="0" err="1"/>
              <a:t>Clinical</a:t>
            </a:r>
            <a:r>
              <a:rPr lang="pt-BR" dirty="0"/>
              <a:t> Case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err="1" smtClean="0"/>
              <a:t>Fellowship</a:t>
            </a:r>
            <a:r>
              <a:rPr lang="pt-BR" dirty="0" smtClean="0"/>
              <a:t> retina clínica e cirúrgica </a:t>
            </a:r>
            <a:r>
              <a:rPr lang="pt-BR" dirty="0" err="1" smtClean="0"/>
              <a:t>diogo</a:t>
            </a:r>
            <a:r>
              <a:rPr lang="pt-BR" dirty="0" smtClean="0"/>
              <a:t> rodrigo da silva</a:t>
            </a:r>
            <a:endParaRPr lang="pt-BR" dirty="0"/>
          </a:p>
          <a:p>
            <a:r>
              <a:rPr lang="pt-BR" dirty="0" smtClean="0"/>
              <a:t>Orientador: </a:t>
            </a:r>
            <a:r>
              <a:rPr lang="pt-BR" dirty="0" err="1" smtClean="0"/>
              <a:t>joão</a:t>
            </a:r>
            <a:r>
              <a:rPr lang="pt-BR" dirty="0" smtClean="0"/>
              <a:t> Guilherme oliveira de </a:t>
            </a:r>
            <a:r>
              <a:rPr lang="pt-BR" dirty="0" err="1" smtClean="0"/>
              <a:t>moraes</a:t>
            </a:r>
            <a:endParaRPr lang="pt-BR" dirty="0"/>
          </a:p>
        </p:txBody>
      </p:sp>
      <p:pic>
        <p:nvPicPr>
          <p:cNvPr id="4" name="Picture 2" descr="Retina Curiti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338" y="165964"/>
            <a:ext cx="4404030" cy="161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93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Diminuição unilateral de acomodação em paciente jovem após laser de barreira em roturas periféricas de Retina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803583"/>
          </a:xfrm>
        </p:spPr>
        <p:txBody>
          <a:bodyPr>
            <a:normAutofit/>
          </a:bodyPr>
          <a:lstStyle/>
          <a:p>
            <a:r>
              <a:rPr lang="pt-BR" dirty="0" smtClean="0"/>
              <a:t>ID: </a:t>
            </a:r>
            <a:r>
              <a:rPr lang="pt-BR" dirty="0"/>
              <a:t>BAM, feminino, 16 </a:t>
            </a:r>
            <a:r>
              <a:rPr lang="pt-BR" dirty="0" smtClean="0"/>
              <a:t>anos, branca, procedente de Curitiba.</a:t>
            </a:r>
          </a:p>
          <a:p>
            <a:r>
              <a:rPr lang="pt-BR" dirty="0" smtClean="0"/>
              <a:t>QP: </a:t>
            </a:r>
            <a:r>
              <a:rPr lang="pt-BR" dirty="0"/>
              <a:t>V</a:t>
            </a:r>
            <a:r>
              <a:rPr lang="pt-BR" dirty="0" smtClean="0"/>
              <a:t>em </a:t>
            </a:r>
            <a:r>
              <a:rPr lang="pt-BR" dirty="0"/>
              <a:t>para consulta periódica de </a:t>
            </a:r>
            <a:r>
              <a:rPr lang="pt-BR" dirty="0" smtClean="0"/>
              <a:t>rotina </a:t>
            </a:r>
            <a:r>
              <a:rPr lang="pt-BR" dirty="0"/>
              <a:t>referindo piora da AV progressiva para longe</a:t>
            </a:r>
            <a:r>
              <a:rPr lang="pt-BR" dirty="0" smtClean="0"/>
              <a:t>. </a:t>
            </a:r>
          </a:p>
          <a:p>
            <a:r>
              <a:rPr lang="pt-BR" dirty="0"/>
              <a:t>AMP: Nega problemas de saúde</a:t>
            </a:r>
            <a:r>
              <a:rPr lang="pt-BR" dirty="0" smtClean="0"/>
              <a:t>.</a:t>
            </a:r>
          </a:p>
          <a:p>
            <a:r>
              <a:rPr lang="pt-BR" dirty="0"/>
              <a:t>AOP: </a:t>
            </a:r>
            <a:r>
              <a:rPr lang="pt-BR" dirty="0" smtClean="0"/>
              <a:t>Faz uso de óculos </a:t>
            </a:r>
            <a:r>
              <a:rPr lang="pt-BR" dirty="0"/>
              <a:t>e LC gelatinosa. Nega cirurgias oculares e </a:t>
            </a:r>
            <a:r>
              <a:rPr lang="pt-BR" dirty="0" smtClean="0"/>
              <a:t>outros procedimentos.</a:t>
            </a:r>
          </a:p>
          <a:p>
            <a:r>
              <a:rPr lang="pt-BR" dirty="0"/>
              <a:t>AFP: Pai e Mãe míopes.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806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52705"/>
          </a:xfrm>
        </p:spPr>
        <p:txBody>
          <a:bodyPr>
            <a:normAutofit/>
          </a:bodyPr>
          <a:lstStyle/>
          <a:p>
            <a:r>
              <a:rPr lang="pt-BR" dirty="0" smtClean="0"/>
              <a:t>Exame oftalmológico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141412" y="1854558"/>
            <a:ext cx="9905999" cy="4430332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Melhor acuidade visual corrigida:</a:t>
            </a:r>
          </a:p>
          <a:p>
            <a:pPr lvl="1"/>
            <a:r>
              <a:rPr lang="pt-BR" dirty="0" smtClean="0"/>
              <a:t>1,0 AO</a:t>
            </a:r>
          </a:p>
          <a:p>
            <a:pPr lvl="1"/>
            <a:r>
              <a:rPr lang="pt-BR" dirty="0" smtClean="0"/>
              <a:t>Refração</a:t>
            </a:r>
          </a:p>
          <a:p>
            <a:pPr lvl="2"/>
            <a:r>
              <a:rPr lang="pt-BR" dirty="0"/>
              <a:t>OD</a:t>
            </a:r>
            <a:r>
              <a:rPr lang="pt-BR" dirty="0" smtClean="0"/>
              <a:t>: -1,25 </a:t>
            </a:r>
            <a:r>
              <a:rPr lang="pt-BR" dirty="0"/>
              <a:t>-0,25 170</a:t>
            </a:r>
          </a:p>
          <a:p>
            <a:pPr lvl="2"/>
            <a:r>
              <a:rPr lang="pt-BR" dirty="0"/>
              <a:t>OE</a:t>
            </a:r>
            <a:r>
              <a:rPr lang="pt-BR" dirty="0" smtClean="0"/>
              <a:t>: -</a:t>
            </a:r>
            <a:r>
              <a:rPr lang="pt-BR" dirty="0"/>
              <a:t>1.50 </a:t>
            </a:r>
            <a:r>
              <a:rPr lang="pt-BR" dirty="0" err="1" smtClean="0"/>
              <a:t>Esf</a:t>
            </a:r>
            <a:endParaRPr lang="pt-BR" dirty="0" smtClean="0"/>
          </a:p>
          <a:p>
            <a:r>
              <a:rPr lang="pt-BR" dirty="0" smtClean="0"/>
              <a:t>Biomicroscopia AO: </a:t>
            </a:r>
            <a:r>
              <a:rPr lang="pt-BR" dirty="0" err="1" smtClean="0"/>
              <a:t>Blefarite</a:t>
            </a:r>
            <a:r>
              <a:rPr lang="pt-BR" dirty="0" smtClean="0"/>
              <a:t>, </a:t>
            </a:r>
            <a:r>
              <a:rPr lang="pt-BR" dirty="0"/>
              <a:t>conjuntiva clara, córnea transparente, CA </a:t>
            </a:r>
            <a:r>
              <a:rPr lang="pt-BR" dirty="0" smtClean="0"/>
              <a:t>ampla, </a:t>
            </a:r>
            <a:r>
              <a:rPr lang="pt-BR" dirty="0" err="1" smtClean="0"/>
              <a:t>irís</a:t>
            </a:r>
            <a:r>
              <a:rPr lang="pt-BR" dirty="0" smtClean="0"/>
              <a:t> trófica, BUT 10s.</a:t>
            </a:r>
          </a:p>
          <a:p>
            <a:r>
              <a:rPr lang="pt-BR" dirty="0" smtClean="0"/>
              <a:t>Conduta: Prescrito </a:t>
            </a:r>
            <a:r>
              <a:rPr lang="pt-BR" dirty="0"/>
              <a:t>óculos e solicitado </a:t>
            </a:r>
            <a:r>
              <a:rPr lang="pt-BR" dirty="0" smtClean="0"/>
              <a:t>exames complementares</a:t>
            </a:r>
          </a:p>
          <a:p>
            <a:pPr lvl="1"/>
            <a:r>
              <a:rPr lang="pt-BR" dirty="0" err="1" smtClean="0"/>
              <a:t>Ceratoscopia</a:t>
            </a:r>
            <a:r>
              <a:rPr lang="pt-BR" dirty="0" smtClean="0"/>
              <a:t> computadorizada</a:t>
            </a:r>
          </a:p>
          <a:p>
            <a:pPr lvl="1"/>
            <a:r>
              <a:rPr lang="pt-BR" dirty="0" smtClean="0"/>
              <a:t>Microscopia </a:t>
            </a:r>
            <a:r>
              <a:rPr lang="pt-BR" dirty="0"/>
              <a:t>especular da </a:t>
            </a:r>
            <a:r>
              <a:rPr lang="pt-BR" dirty="0" smtClean="0"/>
              <a:t>córnea</a:t>
            </a:r>
          </a:p>
          <a:p>
            <a:pPr lvl="1"/>
            <a:r>
              <a:rPr lang="pt-BR" dirty="0" smtClean="0"/>
              <a:t>Mapeamento de retina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1408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52705"/>
          </a:xfrm>
        </p:spPr>
        <p:txBody>
          <a:bodyPr>
            <a:normAutofit/>
          </a:bodyPr>
          <a:lstStyle/>
          <a:p>
            <a:r>
              <a:rPr lang="pt-BR" dirty="0" smtClean="0"/>
              <a:t>Exames complementares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141412" y="1854558"/>
            <a:ext cx="9905999" cy="4430332"/>
          </a:xfrm>
        </p:spPr>
        <p:txBody>
          <a:bodyPr>
            <a:normAutofit/>
          </a:bodyPr>
          <a:lstStyle/>
          <a:p>
            <a:r>
              <a:rPr lang="pt-BR" dirty="0" err="1" smtClean="0"/>
              <a:t>Ceratoscopia</a:t>
            </a:r>
            <a:r>
              <a:rPr lang="pt-BR" dirty="0" smtClean="0"/>
              <a:t> Computadorizada: </a:t>
            </a:r>
          </a:p>
          <a:p>
            <a:pPr lvl="1"/>
            <a:r>
              <a:rPr lang="pt-BR" dirty="0" smtClean="0"/>
              <a:t>OD</a:t>
            </a:r>
            <a:r>
              <a:rPr lang="pt-BR" dirty="0"/>
              <a:t>: 45.52 x 85 / 44.19 x 175 OE: 44.95 x 90 / 43.98 x 180</a:t>
            </a:r>
          </a:p>
          <a:p>
            <a:r>
              <a:rPr lang="pt-BR" dirty="0"/>
              <a:t>Microscopia Especular da Córnea: </a:t>
            </a:r>
            <a:endParaRPr lang="pt-BR" dirty="0" smtClean="0"/>
          </a:p>
          <a:p>
            <a:pPr lvl="1"/>
            <a:r>
              <a:rPr lang="pt-BR" dirty="0" smtClean="0"/>
              <a:t>OD </a:t>
            </a:r>
            <a:r>
              <a:rPr lang="pt-BR" dirty="0"/>
              <a:t>2635 células  OE 2800 células</a:t>
            </a:r>
          </a:p>
          <a:p>
            <a:r>
              <a:rPr lang="pt-BR" dirty="0"/>
              <a:t>Mapeamento de </a:t>
            </a:r>
            <a:r>
              <a:rPr lang="pt-BR" dirty="0" smtClean="0"/>
              <a:t>Retina: </a:t>
            </a:r>
          </a:p>
          <a:p>
            <a:pPr lvl="1"/>
            <a:r>
              <a:rPr lang="pt-BR" dirty="0" smtClean="0"/>
              <a:t>Observadas </a:t>
            </a:r>
            <a:r>
              <a:rPr lang="pt-BR" dirty="0"/>
              <a:t>Roturas </a:t>
            </a:r>
            <a:r>
              <a:rPr lang="pt-BR" dirty="0" err="1"/>
              <a:t>retinianas</a:t>
            </a:r>
            <a:r>
              <a:rPr lang="pt-BR" dirty="0"/>
              <a:t> em toda periferia temporal em ambos os olhos. </a:t>
            </a:r>
          </a:p>
          <a:p>
            <a:r>
              <a:rPr lang="pt-BR" dirty="0"/>
              <a:t>Diante do quadro apresentado no mapeamento de </a:t>
            </a:r>
            <a:r>
              <a:rPr lang="pt-BR" dirty="0" smtClean="0"/>
              <a:t>retina foi indicado </a:t>
            </a:r>
            <a:r>
              <a:rPr lang="pt-BR" dirty="0"/>
              <a:t>Laser de barreira em ambos </a:t>
            </a:r>
            <a:r>
              <a:rPr lang="pt-BR" dirty="0" smtClean="0"/>
              <a:t>olhos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89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141412" y="708338"/>
            <a:ext cx="9905999" cy="5576552"/>
          </a:xfrm>
        </p:spPr>
        <p:txBody>
          <a:bodyPr>
            <a:normAutofit/>
          </a:bodyPr>
          <a:lstStyle/>
          <a:p>
            <a:r>
              <a:rPr lang="pt-BR" dirty="0"/>
              <a:t>Realizado Laser de barreira em ambos os olhos sob midríase, sem intercorrências, bloqueando todas as roturas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505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70" y="631065"/>
            <a:ext cx="11848716" cy="546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8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141412" y="708338"/>
            <a:ext cx="9905999" cy="5576552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Paciente </a:t>
            </a:r>
            <a:r>
              <a:rPr lang="pt-BR" dirty="0"/>
              <a:t>retornou ao </a:t>
            </a:r>
            <a:r>
              <a:rPr lang="pt-BR" dirty="0" smtClean="0"/>
              <a:t>nosso serviço 2 dias após realizar o procedimento relatando </a:t>
            </a:r>
            <a:r>
              <a:rPr lang="pt-BR" dirty="0"/>
              <a:t>dificuldades com a visão </a:t>
            </a:r>
            <a:r>
              <a:rPr lang="pt-BR" dirty="0" smtClean="0"/>
              <a:t>para perto. O </a:t>
            </a:r>
            <a:r>
              <a:rPr lang="pt-BR" dirty="0"/>
              <a:t>sintoma começou logo após o procedimento a laser. </a:t>
            </a:r>
            <a:endParaRPr lang="pt-BR" dirty="0" smtClean="0"/>
          </a:p>
          <a:p>
            <a:r>
              <a:rPr lang="pt-BR" dirty="0" smtClean="0"/>
              <a:t>Ao exame:</a:t>
            </a:r>
          </a:p>
          <a:p>
            <a:r>
              <a:rPr lang="pt-BR" dirty="0" smtClean="0"/>
              <a:t>Melhor acuidade visual corrigida</a:t>
            </a:r>
          </a:p>
          <a:p>
            <a:pPr lvl="1"/>
            <a:r>
              <a:rPr lang="pt-BR" dirty="0" smtClean="0"/>
              <a:t>1,0 AO </a:t>
            </a:r>
            <a:r>
              <a:rPr lang="pt-BR" dirty="0"/>
              <a:t>usando seus </a:t>
            </a:r>
            <a:r>
              <a:rPr lang="pt-BR" dirty="0" smtClean="0"/>
              <a:t>óculos</a:t>
            </a:r>
          </a:p>
          <a:p>
            <a:pPr lvl="1"/>
            <a:r>
              <a:rPr lang="pt-BR" dirty="0" smtClean="0"/>
              <a:t>Conseguiu </a:t>
            </a:r>
            <a:r>
              <a:rPr lang="pt-BR" dirty="0"/>
              <a:t>ler J1 a 33 cm com o olho esquerdo e necessitou de uma adição de + 2,00D sobre a lente corretiva para ler </a:t>
            </a:r>
            <a:r>
              <a:rPr lang="pt-BR" dirty="0" smtClean="0"/>
              <a:t>J1com </a:t>
            </a:r>
            <a:r>
              <a:rPr lang="pt-BR" dirty="0"/>
              <a:t>o olho direito. </a:t>
            </a:r>
            <a:endParaRPr lang="pt-BR" dirty="0" smtClean="0"/>
          </a:p>
          <a:p>
            <a:pPr lvl="1"/>
            <a:r>
              <a:rPr lang="pt-BR" dirty="0" smtClean="0"/>
              <a:t>À </a:t>
            </a:r>
            <a:r>
              <a:rPr lang="pt-BR" dirty="0"/>
              <a:t>Biomicroscopia apresentava pupila do olho direito </a:t>
            </a:r>
            <a:r>
              <a:rPr lang="pt-BR" dirty="0" err="1"/>
              <a:t>fotorreagente</a:t>
            </a:r>
            <a:r>
              <a:rPr lang="pt-BR" dirty="0"/>
              <a:t> mas com reflexo pupilar diminuído em relação ao do Olho esquerdo. </a:t>
            </a:r>
            <a:endParaRPr lang="pt-BR" dirty="0" smtClean="0"/>
          </a:p>
          <a:p>
            <a:r>
              <a:rPr lang="pt-BR" dirty="0" smtClean="0"/>
              <a:t>Realizado </a:t>
            </a:r>
            <a:r>
              <a:rPr lang="pt-BR" dirty="0"/>
              <a:t>tratamento com anti-inflamatório hormonal a cada 8 horas por 7 dias, não se observando melhora do quadro. </a:t>
            </a:r>
            <a:endParaRPr lang="pt-BR" dirty="0" smtClean="0"/>
          </a:p>
          <a:p>
            <a:r>
              <a:rPr lang="pt-BR" dirty="0" smtClean="0"/>
              <a:t>Distúrbio </a:t>
            </a:r>
            <a:r>
              <a:rPr lang="pt-BR" dirty="0" err="1"/>
              <a:t>acomodativo</a:t>
            </a:r>
            <a:r>
              <a:rPr lang="pt-BR" dirty="0"/>
              <a:t> ainda em investigação.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959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52705"/>
          </a:xfrm>
        </p:spPr>
        <p:txBody>
          <a:bodyPr>
            <a:normAutofit/>
          </a:bodyPr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141412" y="1700011"/>
            <a:ext cx="9905999" cy="4584879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A diminuição da capacidade </a:t>
            </a:r>
            <a:r>
              <a:rPr lang="pt-BR" dirty="0" err="1"/>
              <a:t>acomodativa</a:t>
            </a:r>
            <a:r>
              <a:rPr lang="pt-BR" dirty="0"/>
              <a:t> após a </a:t>
            </a:r>
            <a:r>
              <a:rPr lang="pt-BR" dirty="0" err="1"/>
              <a:t>fotocoagulação</a:t>
            </a:r>
            <a:r>
              <a:rPr lang="pt-BR" dirty="0"/>
              <a:t> a laser pode ocorrer </a:t>
            </a:r>
            <a:r>
              <a:rPr lang="pt-BR" dirty="0" smtClean="0"/>
              <a:t>por: </a:t>
            </a:r>
          </a:p>
          <a:p>
            <a:pPr lvl="1"/>
            <a:r>
              <a:rPr lang="pt-BR" dirty="0"/>
              <a:t>I</a:t>
            </a:r>
            <a:r>
              <a:rPr lang="pt-BR" dirty="0" smtClean="0"/>
              <a:t>nflamação </a:t>
            </a:r>
            <a:r>
              <a:rPr lang="pt-BR" dirty="0"/>
              <a:t>do corpo </a:t>
            </a:r>
            <a:r>
              <a:rPr lang="pt-BR" dirty="0" smtClean="0"/>
              <a:t>ciliar</a:t>
            </a:r>
          </a:p>
          <a:p>
            <a:pPr lvl="1"/>
            <a:r>
              <a:rPr lang="pt-BR" dirty="0" smtClean="0"/>
              <a:t>Paralisia </a:t>
            </a:r>
            <a:r>
              <a:rPr lang="pt-BR" dirty="0"/>
              <a:t>transitória dos nervos ciliares posteriores curtos e fibras </a:t>
            </a:r>
            <a:r>
              <a:rPr lang="pt-BR" dirty="0" smtClean="0"/>
              <a:t>parassimpáticas </a:t>
            </a:r>
          </a:p>
          <a:p>
            <a:r>
              <a:rPr lang="pt-BR" dirty="0" smtClean="0"/>
              <a:t>Na </a:t>
            </a:r>
            <a:r>
              <a:rPr lang="pt-BR" dirty="0"/>
              <a:t>literatura, foram relatados raros casos semelhantes, entretanto, com melhora do quadro após alguns </a:t>
            </a:r>
            <a:r>
              <a:rPr lang="pt-BR" dirty="0" smtClean="0"/>
              <a:t>meses</a:t>
            </a:r>
          </a:p>
          <a:p>
            <a:r>
              <a:rPr lang="pt-BR" dirty="0" smtClean="0"/>
              <a:t>A </a:t>
            </a:r>
            <a:r>
              <a:rPr lang="pt-BR" dirty="0"/>
              <a:t>perda transitória de acomodação, embora rara, traz muita repercussão na vida do </a:t>
            </a:r>
            <a:r>
              <a:rPr lang="pt-BR" dirty="0" smtClean="0"/>
              <a:t>paciente</a:t>
            </a:r>
          </a:p>
          <a:p>
            <a:pPr lvl="1"/>
            <a:r>
              <a:rPr lang="pt-BR" dirty="0" smtClean="0"/>
              <a:t>Deveria </a:t>
            </a:r>
            <a:r>
              <a:rPr lang="pt-BR" dirty="0"/>
              <a:t>ser incluída nas orientações de efeitos colaterais e riscos do tratamento a laser em pacientes </a:t>
            </a:r>
            <a:r>
              <a:rPr lang="pt-BR" dirty="0" smtClean="0"/>
              <a:t>jovens</a:t>
            </a:r>
          </a:p>
          <a:p>
            <a:pPr lvl="2"/>
            <a:r>
              <a:rPr lang="pt-BR" dirty="0" smtClean="0"/>
              <a:t>Principalmente </a:t>
            </a:r>
            <a:r>
              <a:rPr lang="pt-BR" dirty="0"/>
              <a:t>quando se trata de </a:t>
            </a:r>
            <a:r>
              <a:rPr lang="pt-BR" dirty="0" err="1"/>
              <a:t>fotocoagulação</a:t>
            </a:r>
            <a:r>
              <a:rPr lang="pt-BR" dirty="0"/>
              <a:t> a laser em áreas periféricas e extensas da retina.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183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07159" y="5087486"/>
            <a:ext cx="4184841" cy="1478570"/>
          </a:xfrm>
        </p:spPr>
        <p:txBody>
          <a:bodyPr/>
          <a:lstStyle/>
          <a:p>
            <a:r>
              <a:rPr lang="pt-BR" dirty="0" smtClean="0"/>
              <a:t>Obrigado!</a:t>
            </a:r>
            <a:endParaRPr lang="pt-BR" dirty="0"/>
          </a:p>
        </p:txBody>
      </p:sp>
      <p:pic>
        <p:nvPicPr>
          <p:cNvPr id="4" name="Picture 2" descr="Retina Curiti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338" y="165964"/>
            <a:ext cx="4404030" cy="161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9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478</TotalTime>
  <Words>456</Words>
  <Application>Microsoft Office PowerPoint</Application>
  <PresentationFormat>Widescreen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Tw Cen MT</vt:lpstr>
      <vt:lpstr>Circuito</vt:lpstr>
      <vt:lpstr>RETINA START – Clinical Case</vt:lpstr>
      <vt:lpstr>Diminuição unilateral de acomodação em paciente jovem após laser de barreira em roturas periféricas de Retina</vt:lpstr>
      <vt:lpstr>Exame oftalmológico</vt:lpstr>
      <vt:lpstr>Exames complementares</vt:lpstr>
      <vt:lpstr>Apresentação do PowerPoint</vt:lpstr>
      <vt:lpstr>Apresentação do PowerPoint</vt:lpstr>
      <vt:lpstr>Apresentação do PowerPoint</vt:lpstr>
      <vt:lpstr>Conclusão</vt:lpstr>
      <vt:lpstr>Obrigado!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METHOTREXATE : SURGICAL CASE SERIES</dc:title>
  <dc:creator>HP</dc:creator>
  <cp:lastModifiedBy>Didjo</cp:lastModifiedBy>
  <cp:revision>25</cp:revision>
  <dcterms:created xsi:type="dcterms:W3CDTF">2020-01-27T16:34:31Z</dcterms:created>
  <dcterms:modified xsi:type="dcterms:W3CDTF">2020-02-03T02:10:18Z</dcterms:modified>
</cp:coreProperties>
</file>