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982"/>
    <a:srgbClr val="C59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12" y="16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90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6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28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7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5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28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00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3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58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0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CB74-8703-4C12-B4D1-B43926E144C7}" type="datetimeFigureOut">
              <a:rPr lang="pt-BR" smtClean="0"/>
              <a:t>11/01/2019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F45D-897D-420A-BD95-7AB0722AA2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16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2971" y="7675515"/>
            <a:ext cx="32399288" cy="35525123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65"/>
          </a:p>
        </p:txBody>
      </p:sp>
      <p:sp>
        <p:nvSpPr>
          <p:cNvPr id="5" name="CaixaDeTexto 3"/>
          <p:cNvSpPr txBox="1"/>
          <p:nvPr/>
        </p:nvSpPr>
        <p:spPr>
          <a:xfrm>
            <a:off x="430306" y="4248511"/>
            <a:ext cx="31358541" cy="2298863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068" tIns="41035" rIns="82068" bIns="41035" rtlCol="0" anchor="ctr">
            <a:spAutoFit/>
          </a:bodyPr>
          <a:lstStyle/>
          <a:p>
            <a:pPr algn="ctr"/>
            <a:r>
              <a:rPr lang="pt-BR" sz="7200" b="1" dirty="0"/>
              <a:t>MÚLTIPLOS DESCOLAMENTOS DE EPITÉLIO PIGMENTADO DA RETINA EM PACIENTE LÚPICO</a:t>
            </a:r>
            <a:endParaRPr lang="pt-BR" sz="7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9161" y="268491"/>
            <a:ext cx="30813489" cy="3687073"/>
            <a:chOff x="401585" y="93382"/>
            <a:chExt cx="9570391" cy="1599208"/>
          </a:xfrm>
        </p:grpSpPr>
        <p:pic>
          <p:nvPicPr>
            <p:cNvPr id="6" name="Picture 5" descr="minerva-cinza-alta.png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  <a14:imgEffect>
                        <a14:saturation sat="3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117" y="123339"/>
              <a:ext cx="1305859" cy="1569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01585" y="93382"/>
              <a:ext cx="8004060" cy="111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709" b="1" dirty="0" err="1"/>
                <a:t>Universidade</a:t>
              </a:r>
              <a:r>
                <a:rPr lang="en-US" sz="6709" b="1" dirty="0"/>
                <a:t> Federal do Rio de Janeiro</a:t>
              </a:r>
            </a:p>
            <a:p>
              <a:pPr>
                <a:lnSpc>
                  <a:spcPct val="120000"/>
                </a:lnSpc>
              </a:pPr>
              <a:r>
                <a:rPr lang="en-US" sz="6709" b="1" dirty="0"/>
                <a:t>Hospital </a:t>
              </a:r>
              <a:r>
                <a:rPr lang="en-US" sz="6709" b="1" dirty="0" err="1"/>
                <a:t>Universitário</a:t>
              </a:r>
              <a:r>
                <a:rPr lang="en-US" sz="6709" b="1" dirty="0"/>
                <a:t> </a:t>
              </a:r>
              <a:r>
                <a:rPr lang="en-US" sz="6709" b="1" dirty="0" err="1"/>
                <a:t>Clementino</a:t>
              </a:r>
              <a:r>
                <a:rPr lang="en-US" sz="6709" b="1" dirty="0"/>
                <a:t> </a:t>
              </a:r>
              <a:r>
                <a:rPr lang="en-US" sz="6709" b="1" dirty="0" err="1"/>
                <a:t>Fraga</a:t>
              </a:r>
              <a:r>
                <a:rPr lang="en-US" sz="6709" b="1" dirty="0"/>
                <a:t> </a:t>
              </a:r>
              <a:r>
                <a:rPr lang="en-US" sz="6709" b="1" dirty="0" err="1"/>
                <a:t>Filho</a:t>
              </a:r>
              <a:endParaRPr lang="en-US" sz="6709" b="1" dirty="0"/>
            </a:p>
            <a:p>
              <a:pPr>
                <a:lnSpc>
                  <a:spcPct val="120000"/>
                </a:lnSpc>
              </a:pPr>
              <a:r>
                <a:rPr lang="en-US" sz="6709" b="1" dirty="0" err="1"/>
                <a:t>Departamento</a:t>
              </a:r>
              <a:r>
                <a:rPr lang="en-US" sz="6709" b="1" dirty="0"/>
                <a:t> de </a:t>
              </a:r>
              <a:r>
                <a:rPr lang="en-US" sz="6709" b="1" dirty="0" err="1"/>
                <a:t>Otorrinolaringologia</a:t>
              </a:r>
              <a:r>
                <a:rPr lang="en-US" sz="6709" b="1" dirty="0"/>
                <a:t> e </a:t>
              </a:r>
              <a:r>
                <a:rPr lang="en-US" sz="6709" b="1" dirty="0" err="1"/>
                <a:t>Oftalmologia</a:t>
              </a:r>
              <a:endParaRPr lang="en-US" sz="6709" b="1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-388768" y="6525939"/>
            <a:ext cx="32966757" cy="841221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4400" dirty="0"/>
              <a:t>Nabila Terra Demachki, </a:t>
            </a:r>
            <a:r>
              <a:rPr lang="pt-BR" sz="4400" dirty="0" err="1"/>
              <a:t>Karolyna</a:t>
            </a:r>
            <a:r>
              <a:rPr lang="pt-BR" sz="4400" dirty="0"/>
              <a:t> Andrade de Carvalho, João Carlos </a:t>
            </a:r>
            <a:r>
              <a:rPr lang="pt-BR" sz="4400" dirty="0" err="1"/>
              <a:t>Dominice</a:t>
            </a:r>
            <a:r>
              <a:rPr lang="pt-BR" sz="4400"/>
              <a:t> Santana,  </a:t>
            </a:r>
            <a:r>
              <a:rPr lang="pt-BR" sz="4400" dirty="0"/>
              <a:t>Márcio </a:t>
            </a:r>
            <a:r>
              <a:rPr lang="pt-BR" sz="4400" dirty="0" err="1"/>
              <a:t>Morterá</a:t>
            </a:r>
            <a:r>
              <a:rPr lang="pt-BR" sz="4400" dirty="0"/>
              <a:t>,  Ricardo Gomes dos Reis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9427" y="7759527"/>
            <a:ext cx="16103128" cy="977191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750" i="1" dirty="0" err="1">
                <a:solidFill>
                  <a:srgbClr val="FFFFFF"/>
                </a:solidFill>
              </a:rPr>
              <a:t>Introdução</a:t>
            </a:r>
            <a:endParaRPr lang="en-US" sz="5750" i="1" dirty="0">
              <a:solidFill>
                <a:srgbClr val="FFFFFF"/>
              </a:solidFill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430306" y="8806776"/>
            <a:ext cx="15565171" cy="5253518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4800" dirty="0"/>
              <a:t>O Lúpus Eritematoso Sistêmico (LES) é uma doença autoimune com achados oftalmológicos diversos. A </a:t>
            </a:r>
            <a:r>
              <a:rPr lang="pt-BR" sz="4800" dirty="0" err="1"/>
              <a:t>cerotoconjuntivite</a:t>
            </a:r>
            <a:r>
              <a:rPr lang="pt-BR" sz="4800" dirty="0"/>
              <a:t> </a:t>
            </a:r>
            <a:r>
              <a:rPr lang="pt-BR" sz="4800" dirty="0" err="1"/>
              <a:t>sicca</a:t>
            </a:r>
            <a:r>
              <a:rPr lang="pt-BR" sz="4800" dirty="0"/>
              <a:t> é o achado ocular mais prevalente. Os antimaláricos,  utilizados em seu tratamento, podem gerar toxicidade </a:t>
            </a:r>
            <a:r>
              <a:rPr lang="pt-BR" sz="4800" dirty="0" err="1"/>
              <a:t>retiniana</a:t>
            </a:r>
            <a:r>
              <a:rPr lang="pt-BR" sz="4800" dirty="0"/>
              <a:t>. A ocorrência de descolamento de epitélio pigmentar da retina (DEP) ou </a:t>
            </a:r>
            <a:r>
              <a:rPr lang="pt-BR" sz="4800" dirty="0" err="1"/>
              <a:t>corioretinopatia</a:t>
            </a:r>
            <a:r>
              <a:rPr lang="pt-BR" sz="4800" dirty="0"/>
              <a:t> serosa central (CSC) no LES não é comum.</a:t>
            </a:r>
          </a:p>
        </p:txBody>
      </p:sp>
      <p:sp>
        <p:nvSpPr>
          <p:cNvPr id="20" name="CaixaDeTexto 22"/>
          <p:cNvSpPr txBox="1"/>
          <p:nvPr/>
        </p:nvSpPr>
        <p:spPr>
          <a:xfrm>
            <a:off x="53544" y="41976090"/>
            <a:ext cx="15657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Figura 1:</a:t>
            </a:r>
            <a:r>
              <a:rPr lang="pt-BR" sz="4000" dirty="0"/>
              <a:t> </a:t>
            </a:r>
            <a:r>
              <a:rPr lang="pt-BR" sz="4000" dirty="0" err="1"/>
              <a:t>Retinografia</a:t>
            </a:r>
            <a:r>
              <a:rPr lang="pt-BR" sz="4000" dirty="0"/>
              <a:t> demonstrando lesões abauladas, de contorno nítido em polo posterior ambos os olhos.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6437783" y="13828030"/>
            <a:ext cx="15657476" cy="6353040"/>
            <a:chOff x="5225350" y="5847242"/>
            <a:chExt cx="6535024" cy="2651591"/>
          </a:xfrm>
        </p:grpSpPr>
        <p:grpSp>
          <p:nvGrpSpPr>
            <p:cNvPr id="51" name="Group 50"/>
            <p:cNvGrpSpPr/>
            <p:nvPr/>
          </p:nvGrpSpPr>
          <p:grpSpPr>
            <a:xfrm>
              <a:off x="5229412" y="8214111"/>
              <a:ext cx="3369628" cy="284722"/>
              <a:chOff x="5241242" y="8214111"/>
              <a:chExt cx="3369628" cy="284722"/>
            </a:xfrm>
          </p:grpSpPr>
          <p:sp>
            <p:nvSpPr>
              <p:cNvPr id="24" name="CaixaDeTexto 41"/>
              <p:cNvSpPr txBox="1"/>
              <p:nvPr/>
            </p:nvSpPr>
            <p:spPr>
              <a:xfrm>
                <a:off x="5241242" y="8214111"/>
                <a:ext cx="250222" cy="2847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833" dirty="0">
                    <a:solidFill>
                      <a:srgbClr val="FFFFFF"/>
                    </a:solidFill>
                  </a:rPr>
                  <a:t>A</a:t>
                </a:r>
              </a:p>
            </p:txBody>
          </p:sp>
          <p:sp>
            <p:nvSpPr>
              <p:cNvPr id="28" name="CaixaDeTexto 41"/>
              <p:cNvSpPr txBox="1"/>
              <p:nvPr/>
            </p:nvSpPr>
            <p:spPr>
              <a:xfrm>
                <a:off x="6812562" y="8214111"/>
                <a:ext cx="250222" cy="2847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833" dirty="0">
                    <a:solidFill>
                      <a:srgbClr val="FFFFFF"/>
                    </a:solidFill>
                  </a:rPr>
                  <a:t>B</a:t>
                </a:r>
              </a:p>
            </p:txBody>
          </p:sp>
          <p:sp>
            <p:nvSpPr>
              <p:cNvPr id="29" name="CaixaDeTexto 41"/>
              <p:cNvSpPr txBox="1"/>
              <p:nvPr/>
            </p:nvSpPr>
            <p:spPr>
              <a:xfrm>
                <a:off x="8360648" y="8214111"/>
                <a:ext cx="250222" cy="2847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833" dirty="0">
                    <a:solidFill>
                      <a:srgbClr val="FFFFFF"/>
                    </a:solidFill>
                  </a:rPr>
                  <a:t>C</a:t>
                </a:r>
              </a:p>
            </p:txBody>
          </p:sp>
        </p:grpSp>
        <p:sp>
          <p:nvSpPr>
            <p:cNvPr id="32" name="CaixaDeTexto 32"/>
            <p:cNvSpPr txBox="1"/>
            <p:nvPr/>
          </p:nvSpPr>
          <p:spPr>
            <a:xfrm>
              <a:off x="5225350" y="5847242"/>
              <a:ext cx="6535024" cy="80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/>
                <a:t>Figura 2:</a:t>
              </a:r>
              <a:r>
                <a:rPr lang="pt-BR" sz="4000" dirty="0"/>
                <a:t> Angiografia </a:t>
              </a:r>
              <a:r>
                <a:rPr lang="pt-BR" sz="4000" dirty="0" err="1"/>
                <a:t>fluoresceínica</a:t>
              </a:r>
              <a:r>
                <a:rPr lang="pt-BR" sz="4000" dirty="0"/>
                <a:t> evidenciando múltiplas lesões </a:t>
              </a:r>
              <a:r>
                <a:rPr lang="pt-BR" sz="4000" dirty="0" err="1"/>
                <a:t>hiperfluorescentes</a:t>
              </a:r>
              <a:r>
                <a:rPr lang="pt-BR" sz="4000" dirty="0"/>
                <a:t> com preferência para polo posterior em OD</a:t>
              </a:r>
              <a:r>
                <a:rPr lang="pt-BR" sz="4000" b="1" dirty="0"/>
                <a:t> (A)</a:t>
              </a:r>
              <a:r>
                <a:rPr lang="pt-BR" sz="4000" dirty="0"/>
                <a:t> e OE </a:t>
              </a:r>
              <a:r>
                <a:rPr lang="pt-BR" sz="4000" b="1" dirty="0"/>
                <a:t>(B), </a:t>
              </a:r>
              <a:r>
                <a:rPr lang="pt-BR" sz="4000" dirty="0"/>
                <a:t>sugestivos de DEP</a:t>
              </a:r>
              <a:r>
                <a:rPr lang="pt-BR" sz="4000" b="1" dirty="0"/>
                <a:t>.</a:t>
              </a:r>
              <a:endParaRPr lang="pt-BR" sz="4000" dirty="0"/>
            </a:p>
          </p:txBody>
        </p:sp>
      </p:grpSp>
      <p:sp>
        <p:nvSpPr>
          <p:cNvPr id="33" name="CaixaDeTexto 41"/>
          <p:cNvSpPr txBox="1"/>
          <p:nvPr/>
        </p:nvSpPr>
        <p:spPr>
          <a:xfrm>
            <a:off x="17001222" y="11677548"/>
            <a:ext cx="626158" cy="6821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3833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4" name="CaixaDeTexto 41"/>
          <p:cNvSpPr txBox="1"/>
          <p:nvPr/>
        </p:nvSpPr>
        <p:spPr>
          <a:xfrm>
            <a:off x="16995211" y="14274571"/>
            <a:ext cx="626158" cy="6821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3833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435125" y="32296567"/>
            <a:ext cx="15921192" cy="977191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750" i="1" dirty="0" err="1">
                <a:solidFill>
                  <a:srgbClr val="FFFFFF"/>
                </a:solidFill>
              </a:rPr>
              <a:t>Conclusão</a:t>
            </a:r>
            <a:endParaRPr lang="en-US" sz="5750" i="1" dirty="0">
              <a:solidFill>
                <a:srgbClr val="FFFFFF"/>
              </a:solidFill>
            </a:endParaRPr>
          </a:p>
        </p:txBody>
      </p:sp>
      <p:sp>
        <p:nvSpPr>
          <p:cNvPr id="50" name="CaixaDeTexto 24"/>
          <p:cNvSpPr txBox="1"/>
          <p:nvPr/>
        </p:nvSpPr>
        <p:spPr>
          <a:xfrm>
            <a:off x="16399868" y="33339641"/>
            <a:ext cx="15466315" cy="9685500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4800" dirty="0"/>
              <a:t>Entre os achados </a:t>
            </a:r>
            <a:r>
              <a:rPr lang="pt-BR" sz="4800" dirty="0" err="1"/>
              <a:t>retinianos</a:t>
            </a:r>
            <a:r>
              <a:rPr lang="pt-BR" sz="4800" dirty="0"/>
              <a:t> do LES, os mais comuns são vasculite e oclusões. A </a:t>
            </a:r>
            <a:r>
              <a:rPr lang="pt-BR" sz="4800" dirty="0" err="1"/>
              <a:t>coroidopatia</a:t>
            </a:r>
            <a:r>
              <a:rPr lang="pt-BR" sz="4800" dirty="0"/>
              <a:t> </a:t>
            </a:r>
            <a:r>
              <a:rPr lang="pt-BR" sz="4800" dirty="0" err="1"/>
              <a:t>lúpica</a:t>
            </a:r>
            <a:r>
              <a:rPr lang="pt-BR" sz="4800" dirty="0"/>
              <a:t> é menos comum e pode cursar com DR seroso (36%) ou DEP (32%). A retinopatia e </a:t>
            </a:r>
            <a:r>
              <a:rPr lang="pt-BR" sz="4800" dirty="0" err="1"/>
              <a:t>coroidopatia</a:t>
            </a:r>
            <a:r>
              <a:rPr lang="pt-BR" sz="4800" dirty="0"/>
              <a:t> </a:t>
            </a:r>
            <a:r>
              <a:rPr lang="pt-BR" sz="4800" dirty="0" err="1"/>
              <a:t>lúpica</a:t>
            </a:r>
            <a:r>
              <a:rPr lang="pt-BR" sz="4800" dirty="0"/>
              <a:t> estão relacionadas a atividade de doença e prognóstico. O paciente do caso relatado, é portador de </a:t>
            </a:r>
            <a:r>
              <a:rPr lang="pt-BR" sz="4800" dirty="0" err="1"/>
              <a:t>colagenose</a:t>
            </a:r>
            <a:r>
              <a:rPr lang="pt-BR" sz="4800" dirty="0"/>
              <a:t>, usuário de antimalárico, com achados </a:t>
            </a:r>
            <a:r>
              <a:rPr lang="pt-BR" sz="4800" dirty="0" err="1"/>
              <a:t>fundoscópicos</a:t>
            </a:r>
            <a:r>
              <a:rPr lang="pt-BR" sz="4800" dirty="0"/>
              <a:t> e angiográficos raramente associados a doença ou toxicidade por HCQ. A presença de múltiplos </a:t>
            </a:r>
            <a:r>
              <a:rPr lang="pt-BR" sz="4800" dirty="0" err="1"/>
              <a:t>DEPs</a:t>
            </a:r>
            <a:r>
              <a:rPr lang="pt-BR" sz="4800" dirty="0"/>
              <a:t>, é ainda menos comum na literatura. O DEP pode ser considerado uma variante do CSC, o que justifica o tratamento com poupador de potássio. O envolvimento ocular pode ser silencioso, sendo essencial o exame oftalmológico em todos </a:t>
            </a:r>
            <a:r>
              <a:rPr lang="pt-BR" sz="4800" dirty="0" err="1"/>
              <a:t>lúpicos</a:t>
            </a:r>
            <a:r>
              <a:rPr lang="pt-BR" sz="4800" dirty="0"/>
              <a:t>.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6348233" y="21535006"/>
            <a:ext cx="15666557" cy="5976778"/>
            <a:chOff x="5229411" y="8960569"/>
            <a:chExt cx="6538814" cy="2494551"/>
          </a:xfrm>
        </p:grpSpPr>
        <p:grpSp>
          <p:nvGrpSpPr>
            <p:cNvPr id="52" name="Group 51"/>
            <p:cNvGrpSpPr/>
            <p:nvPr/>
          </p:nvGrpSpPr>
          <p:grpSpPr>
            <a:xfrm>
              <a:off x="5229411" y="11170398"/>
              <a:ext cx="3389598" cy="284722"/>
              <a:chOff x="5229411" y="11453988"/>
              <a:chExt cx="3389598" cy="284722"/>
            </a:xfrm>
          </p:grpSpPr>
          <p:sp>
            <p:nvSpPr>
              <p:cNvPr id="38" name="CaixaDeTexto 41"/>
              <p:cNvSpPr txBox="1"/>
              <p:nvPr/>
            </p:nvSpPr>
            <p:spPr>
              <a:xfrm>
                <a:off x="5229411" y="11453988"/>
                <a:ext cx="255269" cy="2847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833" dirty="0">
                    <a:solidFill>
                      <a:srgbClr val="FFFFFF"/>
                    </a:solidFill>
                  </a:rPr>
                  <a:t>A</a:t>
                </a:r>
              </a:p>
            </p:txBody>
          </p:sp>
          <p:sp>
            <p:nvSpPr>
              <p:cNvPr id="39" name="CaixaDeTexto 41"/>
              <p:cNvSpPr txBox="1"/>
              <p:nvPr/>
            </p:nvSpPr>
            <p:spPr>
              <a:xfrm>
                <a:off x="6798959" y="11453988"/>
                <a:ext cx="257788" cy="2847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833" dirty="0">
                    <a:solidFill>
                      <a:srgbClr val="FFFFFF"/>
                    </a:solidFill>
                  </a:rPr>
                  <a:t>B</a:t>
                </a:r>
              </a:p>
            </p:txBody>
          </p:sp>
          <p:sp>
            <p:nvSpPr>
              <p:cNvPr id="40" name="CaixaDeTexto 41"/>
              <p:cNvSpPr txBox="1"/>
              <p:nvPr/>
            </p:nvSpPr>
            <p:spPr>
              <a:xfrm>
                <a:off x="8364974" y="11453988"/>
                <a:ext cx="254035" cy="2847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833" dirty="0">
                    <a:solidFill>
                      <a:srgbClr val="FFFFFF"/>
                    </a:solidFill>
                  </a:rPr>
                  <a:t>C</a:t>
                </a:r>
              </a:p>
            </p:txBody>
          </p:sp>
        </p:grpSp>
        <p:sp>
          <p:nvSpPr>
            <p:cNvPr id="53" name="CaixaDeTexto 32"/>
            <p:cNvSpPr txBox="1"/>
            <p:nvPr/>
          </p:nvSpPr>
          <p:spPr>
            <a:xfrm>
              <a:off x="5229411" y="8960569"/>
              <a:ext cx="6538814" cy="80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4000" b="1" dirty="0"/>
                <a:t>Figura 3:</a:t>
              </a:r>
              <a:r>
                <a:rPr lang="pt-BR" sz="4000" dirty="0"/>
                <a:t> </a:t>
              </a:r>
              <a:r>
                <a:rPr lang="pt-BR" sz="4000" dirty="0" err="1"/>
                <a:t>Retinografia</a:t>
              </a:r>
              <a:r>
                <a:rPr lang="pt-BR" sz="4000" dirty="0"/>
                <a:t> demonstrando lesões abauladas em polo posterior ambos os olhos </a:t>
              </a:r>
              <a:r>
                <a:rPr lang="pt-BR" sz="4000" b="1" dirty="0"/>
                <a:t>(A)</a:t>
              </a:r>
              <a:r>
                <a:rPr lang="pt-BR" sz="4000" dirty="0"/>
                <a:t> e </a:t>
              </a:r>
              <a:r>
                <a:rPr lang="pt-BR" sz="4000" b="1" dirty="0"/>
                <a:t>(B),</a:t>
              </a:r>
              <a:r>
                <a:rPr lang="pt-BR" sz="4000" dirty="0"/>
                <a:t> e abaulamento em mácula de OD </a:t>
              </a:r>
              <a:r>
                <a:rPr lang="pt-BR" sz="4000" b="1" dirty="0"/>
                <a:t>(A).</a:t>
              </a:r>
              <a:endParaRPr lang="pt-BR" sz="4000" dirty="0"/>
            </a:p>
            <a:p>
              <a:pPr algn="just"/>
              <a:endParaRPr lang="pt-BR" sz="4000" dirty="0"/>
            </a:p>
          </p:txBody>
        </p:sp>
      </p:grpSp>
      <p:sp>
        <p:nvSpPr>
          <p:cNvPr id="57" name="TextBox 11">
            <a:extLst>
              <a:ext uri="{FF2B5EF4-FFF2-40B4-BE49-F238E27FC236}">
                <a16:creationId xmlns:a16="http://schemas.microsoft.com/office/drawing/2014/main" id="{539C59F1-A2CD-4900-A734-D245A3CD1714}"/>
              </a:ext>
            </a:extLst>
          </p:cNvPr>
          <p:cNvSpPr txBox="1"/>
          <p:nvPr/>
        </p:nvSpPr>
        <p:spPr>
          <a:xfrm>
            <a:off x="0" y="14013301"/>
            <a:ext cx="16103129" cy="977191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750" i="1" dirty="0" err="1">
                <a:solidFill>
                  <a:srgbClr val="FFFFFF"/>
                </a:solidFill>
              </a:rPr>
              <a:t>Métodos</a:t>
            </a:r>
            <a:endParaRPr lang="en-US" sz="5750" i="1" dirty="0">
              <a:solidFill>
                <a:srgbClr val="FFFFFF"/>
              </a:solidFill>
            </a:endParaRPr>
          </a:p>
        </p:txBody>
      </p:sp>
      <p:sp>
        <p:nvSpPr>
          <p:cNvPr id="58" name="CaixaDeTexto 19">
            <a:extLst>
              <a:ext uri="{FF2B5EF4-FFF2-40B4-BE49-F238E27FC236}">
                <a16:creationId xmlns:a16="http://schemas.microsoft.com/office/drawing/2014/main" id="{09E44C38-68C2-43D3-8D99-EE07CB730CF7}"/>
              </a:ext>
            </a:extLst>
          </p:cNvPr>
          <p:cNvSpPr txBox="1"/>
          <p:nvPr/>
        </p:nvSpPr>
        <p:spPr>
          <a:xfrm>
            <a:off x="430306" y="15095401"/>
            <a:ext cx="15717571" cy="1560199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4800" dirty="0"/>
              <a:t>Os dados foram obtidos através de revisão de prontuário, exames de imagem e revisão bibliográfica.</a:t>
            </a:r>
          </a:p>
        </p:txBody>
      </p:sp>
      <p:sp>
        <p:nvSpPr>
          <p:cNvPr id="59" name="TextBox 11">
            <a:extLst>
              <a:ext uri="{FF2B5EF4-FFF2-40B4-BE49-F238E27FC236}">
                <a16:creationId xmlns:a16="http://schemas.microsoft.com/office/drawing/2014/main" id="{9904EBDB-DDF5-499E-B77C-73F4F58EEBF8}"/>
              </a:ext>
            </a:extLst>
          </p:cNvPr>
          <p:cNvSpPr txBox="1"/>
          <p:nvPr/>
        </p:nvSpPr>
        <p:spPr>
          <a:xfrm>
            <a:off x="0" y="16755420"/>
            <a:ext cx="16156673" cy="977191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750" i="1" dirty="0" err="1">
                <a:solidFill>
                  <a:srgbClr val="FFFFFF"/>
                </a:solidFill>
              </a:rPr>
              <a:t>Resultados</a:t>
            </a:r>
            <a:endParaRPr lang="en-US" sz="5750" i="1" dirty="0">
              <a:solidFill>
                <a:srgbClr val="FFFFFF"/>
              </a:solidFill>
            </a:endParaRPr>
          </a:p>
        </p:txBody>
      </p:sp>
      <p:sp>
        <p:nvSpPr>
          <p:cNvPr id="60" name="CaixaDeTexto 19">
            <a:extLst>
              <a:ext uri="{FF2B5EF4-FFF2-40B4-BE49-F238E27FC236}">
                <a16:creationId xmlns:a16="http://schemas.microsoft.com/office/drawing/2014/main" id="{1A361492-C985-4470-A935-56B3A406E7AD}"/>
              </a:ext>
            </a:extLst>
          </p:cNvPr>
          <p:cNvSpPr txBox="1"/>
          <p:nvPr/>
        </p:nvSpPr>
        <p:spPr>
          <a:xfrm>
            <a:off x="428203" y="17732611"/>
            <a:ext cx="15567275" cy="18628195"/>
          </a:xfrm>
          <a:prstGeom prst="rect">
            <a:avLst/>
          </a:prstGeom>
          <a:noFill/>
        </p:spPr>
        <p:txBody>
          <a:bodyPr wrap="square" lIns="82068" tIns="41035" rIns="82068" bIns="41035" rtlCol="0">
            <a:spAutoFit/>
          </a:bodyPr>
          <a:lstStyle/>
          <a:p>
            <a:pPr algn="just"/>
            <a:r>
              <a:rPr lang="pt-BR" sz="4800" dirty="0"/>
              <a:t>JRGS, 49 anos, masculino, portador de hipertensão arterial sistêmica, diabetes mellitus, esclerodermia e LES, em uso de </a:t>
            </a:r>
            <a:r>
              <a:rPr lang="pt-BR" sz="4800" dirty="0" err="1"/>
              <a:t>hidroxicloroquina</a:t>
            </a:r>
            <a:r>
              <a:rPr lang="pt-BR" sz="4800" dirty="0"/>
              <a:t> (HCQ) 400mg, 2 vezes por semana há 5 anos, procurou avaliação oftalmológica devido uso do antimalárico. Ao exame oftalmológico apresentava acuidade visual corrigida (AVCC) de 20/20, J1 em ambos os olhos (AO), </a:t>
            </a:r>
            <a:r>
              <a:rPr lang="pt-BR" sz="4800" dirty="0" err="1"/>
              <a:t>biomicroscopia</a:t>
            </a:r>
            <a:r>
              <a:rPr lang="pt-BR" sz="4800" dirty="0"/>
              <a:t> do segmento anterior e pressão intraocular normais. Na fundoscopia (</a:t>
            </a:r>
            <a:r>
              <a:rPr lang="pt-BR" sz="4800" b="1" dirty="0"/>
              <a:t>Figura 1</a:t>
            </a:r>
            <a:r>
              <a:rPr lang="pt-BR" sz="4800" dirty="0"/>
              <a:t>) evidenciou-se múltiplas áreas abauladas, de limites precisos, bilaterais, com preferência para polo posterior. A angiografia </a:t>
            </a:r>
            <a:r>
              <a:rPr lang="pt-BR" sz="4800" dirty="0" err="1"/>
              <a:t>fluoresceínica</a:t>
            </a:r>
            <a:r>
              <a:rPr lang="pt-BR" sz="4800" dirty="0"/>
              <a:t> (</a:t>
            </a:r>
            <a:r>
              <a:rPr lang="pt-BR" sz="4800" b="1" dirty="0"/>
              <a:t>Figura 2</a:t>
            </a:r>
            <a:r>
              <a:rPr lang="pt-BR" sz="4800" dirty="0"/>
              <a:t>) demostrou múltiplas lesões </a:t>
            </a:r>
            <a:r>
              <a:rPr lang="pt-BR" sz="4800" dirty="0" err="1"/>
              <a:t>hiperfluorescentes</a:t>
            </a:r>
            <a:r>
              <a:rPr lang="pt-BR" sz="4800" dirty="0"/>
              <a:t>, bilaterais, que incluem região macular, e </a:t>
            </a:r>
            <a:r>
              <a:rPr lang="pt-BR" sz="4800"/>
              <a:t>mantém mesmo </a:t>
            </a:r>
            <a:r>
              <a:rPr lang="pt-BR" sz="4800" dirty="0"/>
              <a:t>tamanho durante exame, em maior quantidade do que o visível a fundoscopia, sugestivo de múltiplos </a:t>
            </a:r>
            <a:r>
              <a:rPr lang="pt-BR" sz="4800" dirty="0" err="1"/>
              <a:t>DEPs.</a:t>
            </a:r>
            <a:r>
              <a:rPr lang="pt-BR" sz="4800" dirty="0"/>
              <a:t> Diante do quadro, foi orientado suspensão da HCQ devido risco adicional, acompanhamento clínico e tratamento conservador. Meses depois, paciente retornou ao serviço devido baixa acuidade visual. Em novo exame, apresentou AVCC de 20/20 J1 AO, com aumento da correção para hipermetropia. A fundoscopia (</a:t>
            </a:r>
            <a:r>
              <a:rPr lang="pt-BR" sz="4800" b="1" dirty="0"/>
              <a:t>Figura 3</a:t>
            </a:r>
            <a:r>
              <a:rPr lang="pt-BR" sz="4800" dirty="0"/>
              <a:t>) e angiografia (</a:t>
            </a:r>
            <a:r>
              <a:rPr lang="pt-BR" sz="4800" b="1" dirty="0"/>
              <a:t>Figura 4</a:t>
            </a:r>
            <a:r>
              <a:rPr lang="pt-BR" sz="4800" dirty="0"/>
              <a:t>) evidenciaram descolamento de retina (DR) seroso em região macular de olho direito (OD), e múltiplos </a:t>
            </a:r>
            <a:r>
              <a:rPr lang="pt-BR" sz="4800" dirty="0" err="1"/>
              <a:t>DEPs</a:t>
            </a:r>
            <a:r>
              <a:rPr lang="pt-BR" sz="4800" dirty="0"/>
              <a:t> em polo posterior de AO, sem evidências de neovascularização. Na ocasião foi prescrito espironolactona 50mg/dia. Após um mês de tratamento, houve melhora da refração.</a:t>
            </a:r>
          </a:p>
        </p:txBody>
      </p:sp>
      <p:pic>
        <p:nvPicPr>
          <p:cNvPr id="61" name="Imagem 60" descr="retinografia DEP">
            <a:extLst>
              <a:ext uri="{FF2B5EF4-FFF2-40B4-BE49-F238E27FC236}">
                <a16:creationId xmlns:a16="http://schemas.microsoft.com/office/drawing/2014/main" id="{AFE22F3F-2E7F-47B4-B190-270380C6CD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21" y="37037331"/>
            <a:ext cx="13371740" cy="469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m 61" descr="angio DEP">
            <a:extLst>
              <a:ext uri="{FF2B5EF4-FFF2-40B4-BE49-F238E27FC236}">
                <a16:creationId xmlns:a16="http://schemas.microsoft.com/office/drawing/2014/main" id="{230888DC-742E-4E5B-8CD0-1DC5F8A69B9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67" y="7808954"/>
            <a:ext cx="13352135" cy="598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id="{C07810D4-1B72-46C3-BEF8-3348D952649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68" y="16314905"/>
            <a:ext cx="13243369" cy="526465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Box 15">
            <a:extLst>
              <a:ext uri="{FF2B5EF4-FFF2-40B4-BE49-F238E27FC236}">
                <a16:creationId xmlns:a16="http://schemas.microsoft.com/office/drawing/2014/main" id="{6F8B8D4C-815B-4EF4-BEFB-BEB1EDF67B66}"/>
              </a:ext>
            </a:extLst>
          </p:cNvPr>
          <p:cNvSpPr txBox="1"/>
          <p:nvPr/>
        </p:nvSpPr>
        <p:spPr>
          <a:xfrm>
            <a:off x="-42970" y="36106985"/>
            <a:ext cx="16231226" cy="977191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750" i="1" dirty="0" err="1">
                <a:solidFill>
                  <a:srgbClr val="FFFFFF"/>
                </a:solidFill>
              </a:rPr>
              <a:t>Figuras</a:t>
            </a:r>
            <a:endParaRPr lang="en-US" sz="5750" i="1" dirty="0">
              <a:solidFill>
                <a:srgbClr val="FFFFFF"/>
              </a:solidFill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C6131243-3B10-4761-ADD1-AA8F6D692C1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232" y="23694979"/>
            <a:ext cx="15828740" cy="596580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CaixaDeTexto 32">
            <a:extLst>
              <a:ext uri="{FF2B5EF4-FFF2-40B4-BE49-F238E27FC236}">
                <a16:creationId xmlns:a16="http://schemas.microsoft.com/office/drawing/2014/main" id="{6AA42E47-915E-40EE-AE8E-7EDAD245086D}"/>
              </a:ext>
            </a:extLst>
          </p:cNvPr>
          <p:cNvSpPr txBox="1"/>
          <p:nvPr/>
        </p:nvSpPr>
        <p:spPr>
          <a:xfrm>
            <a:off x="16348233" y="29748044"/>
            <a:ext cx="15736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Figura 4:</a:t>
            </a:r>
            <a:r>
              <a:rPr lang="pt-BR" sz="4000" dirty="0"/>
              <a:t> Angiografia </a:t>
            </a:r>
            <a:r>
              <a:rPr lang="pt-BR" sz="4000" dirty="0" err="1"/>
              <a:t>fluoresceínica</a:t>
            </a:r>
            <a:r>
              <a:rPr lang="pt-BR" sz="4000" dirty="0"/>
              <a:t>. (</a:t>
            </a:r>
            <a:r>
              <a:rPr lang="pt-BR" sz="4000" b="1" dirty="0"/>
              <a:t>A) e (B)</a:t>
            </a:r>
            <a:r>
              <a:rPr lang="pt-BR" sz="4000" dirty="0"/>
              <a:t> Ponto de vazamento em região macular de OD sugerindo DR seroso na CSC. (</a:t>
            </a:r>
            <a:r>
              <a:rPr lang="pt-BR" sz="4000" b="1" dirty="0"/>
              <a:t>A) e (C)</a:t>
            </a:r>
            <a:r>
              <a:rPr lang="pt-BR" sz="4000" dirty="0"/>
              <a:t> Múltiplas lesões </a:t>
            </a:r>
            <a:r>
              <a:rPr lang="pt-BR" sz="4000" dirty="0" err="1"/>
              <a:t>hiperfluorescentes</a:t>
            </a:r>
            <a:r>
              <a:rPr lang="pt-BR" sz="4000" dirty="0"/>
              <a:t> em polo posterior sugerindo DEP em AO. </a:t>
            </a:r>
          </a:p>
          <a:p>
            <a:pPr algn="just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21130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639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Macedo</dc:creator>
  <cp:lastModifiedBy>Nabila Demachki</cp:lastModifiedBy>
  <cp:revision>47</cp:revision>
  <dcterms:created xsi:type="dcterms:W3CDTF">2018-01-05T20:50:08Z</dcterms:created>
  <dcterms:modified xsi:type="dcterms:W3CDTF">2019-01-11T18:48:21Z</dcterms:modified>
</cp:coreProperties>
</file>