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33" d="100"/>
          <a:sy n="33" d="100"/>
        </p:scale>
        <p:origin x="-6" y="-8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6E20EE-00EE-40BF-899E-8B90524D5E4E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6583A-BB84-4FE6-BF13-6F481B3407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527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36583A-BB84-4FE6-BF13-6F481B34070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6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9997" y="-53340"/>
            <a:ext cx="32496075" cy="43307317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5959" y="15146895"/>
            <a:ext cx="20645401" cy="10370559"/>
          </a:xfrm>
        </p:spPr>
        <p:txBody>
          <a:bodyPr anchor="b">
            <a:noAutofit/>
          </a:bodyPr>
          <a:lstStyle>
            <a:lvl1pPr algn="r">
              <a:defRPr sz="19133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5959" y="25517445"/>
            <a:ext cx="20645401" cy="690970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39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598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798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099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19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91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3840057"/>
            <a:ext cx="22491406" cy="21440317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52" y="28160416"/>
            <a:ext cx="22491406" cy="9895970"/>
          </a:xfrm>
        </p:spPr>
        <p:txBody>
          <a:bodyPr anchor="ctr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280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595" y="3840057"/>
            <a:ext cx="21515133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901358" y="22880338"/>
            <a:ext cx="19203608" cy="240003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66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160416"/>
            <a:ext cx="22491409" cy="9895970"/>
          </a:xfrm>
        </p:spPr>
        <p:txBody>
          <a:bodyPr anchor="ctr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1710358" y="4978832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8646" y="18183298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9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7" y="12170183"/>
            <a:ext cx="22491409" cy="16349596"/>
          </a:xfrm>
        </p:spPr>
        <p:txBody>
          <a:bodyPr anchor="b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42175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595" y="3840057"/>
            <a:ext cx="21515133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9942" y="25280374"/>
            <a:ext cx="22491413" cy="32394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50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1710358" y="4978832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908646" y="18183298"/>
            <a:ext cx="1620386" cy="3683683"/>
          </a:xfrm>
          <a:prstGeom prst="rect">
            <a:avLst/>
          </a:prstGeom>
        </p:spPr>
        <p:txBody>
          <a:bodyPr vert="horz" lIns="323993" tIns="161996" rIns="323993" bIns="161996" rtlCol="0" anchor="ctr">
            <a:noAutofit/>
          </a:bodyPr>
          <a:lstStyle/>
          <a:p>
            <a:pPr lvl="0"/>
            <a:r>
              <a:rPr lang="en-US" sz="2834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081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2" y="3840057"/>
            <a:ext cx="22469264" cy="19040281"/>
          </a:xfrm>
        </p:spPr>
        <p:txBody>
          <a:bodyPr anchor="ctr">
            <a:normAutofit/>
          </a:bodyPr>
          <a:lstStyle>
            <a:lvl1pPr algn="l">
              <a:defRPr sz="1559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59942" y="25280374"/>
            <a:ext cx="22491413" cy="32394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504">
                <a:solidFill>
                  <a:schemeClr val="accent1"/>
                </a:solidFill>
              </a:defRPr>
            </a:lvl1pPr>
            <a:lvl2pPr marL="1619951" indent="0">
              <a:buFontTx/>
              <a:buNone/>
              <a:defRPr/>
            </a:lvl2pPr>
            <a:lvl3pPr marL="3239902" indent="0">
              <a:buFontTx/>
              <a:buNone/>
              <a:defRPr/>
            </a:lvl3pPr>
            <a:lvl4pPr marL="4859853" indent="0">
              <a:buFontTx/>
              <a:buNone/>
              <a:defRPr/>
            </a:lvl4pPr>
            <a:lvl5pPr marL="6479804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9"/>
            <a:ext cx="22491409" cy="9536607"/>
          </a:xfrm>
        </p:spPr>
        <p:txBody>
          <a:bodyPr anchor="t">
            <a:normAutofit/>
          </a:bodyPr>
          <a:lstStyle>
            <a:lvl1pPr marL="0" indent="0" algn="l">
              <a:buNone/>
              <a:defRPr sz="6378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36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933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178987" y="3840060"/>
            <a:ext cx="3468155" cy="33080495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59949" y="3840060"/>
            <a:ext cx="18407168" cy="3308049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55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275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99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7" y="17013596"/>
            <a:ext cx="22491409" cy="11506192"/>
          </a:xfrm>
        </p:spPr>
        <p:txBody>
          <a:bodyPr anchor="b"/>
          <a:lstStyle>
            <a:lvl1pPr algn="l">
              <a:defRPr sz="14173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7" y="28519778"/>
            <a:ext cx="22491409" cy="5419923"/>
          </a:xfrm>
        </p:spPr>
        <p:txBody>
          <a:bodyPr anchor="t"/>
          <a:lstStyle>
            <a:lvl1pPr marL="0" indent="0" algn="l">
              <a:buNone/>
              <a:defRPr sz="708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61995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4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023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2" y="3840057"/>
            <a:ext cx="22491406" cy="832012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954" y="13610210"/>
            <a:ext cx="10941878" cy="24446169"/>
          </a:xfrm>
        </p:spPr>
        <p:txBody>
          <a:bodyPr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09476" y="13610220"/>
            <a:ext cx="10941882" cy="24446175"/>
          </a:xfrm>
        </p:spPr>
        <p:txBody>
          <a:bodyPr>
            <a:normAutofit/>
          </a:bodyPr>
          <a:lstStyle>
            <a:lvl1pPr>
              <a:defRPr sz="6378"/>
            </a:lvl1pPr>
            <a:lvl2pPr>
              <a:defRPr sz="5669"/>
            </a:lvl2pPr>
            <a:lvl3pPr>
              <a:defRPr sz="4960"/>
            </a:lvl3pPr>
            <a:lvl4pPr>
              <a:defRPr sz="4252"/>
            </a:lvl4pPr>
            <a:lvl5pPr>
              <a:defRPr sz="4252"/>
            </a:lvl5pPr>
            <a:lvl6pPr>
              <a:defRPr sz="4252"/>
            </a:lvl6pPr>
            <a:lvl7pPr>
              <a:defRPr sz="4252"/>
            </a:lvl7pPr>
            <a:lvl8pPr>
              <a:defRPr sz="4252"/>
            </a:lvl8pPr>
            <a:lvl9pPr>
              <a:defRPr sz="4252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11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51" y="3840057"/>
            <a:ext cx="22491402" cy="832012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9" y="13612693"/>
            <a:ext cx="10950959" cy="3630050"/>
          </a:xfrm>
        </p:spPr>
        <p:txBody>
          <a:bodyPr anchor="b">
            <a:noAutofit/>
          </a:bodyPr>
          <a:lstStyle>
            <a:lvl1pPr marL="0" indent="0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9949" y="17242752"/>
            <a:ext cx="10950959" cy="2081364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00392" y="13612693"/>
            <a:ext cx="10950959" cy="3630050"/>
          </a:xfrm>
        </p:spPr>
        <p:txBody>
          <a:bodyPr anchor="b">
            <a:noAutofit/>
          </a:bodyPr>
          <a:lstStyle>
            <a:lvl1pPr marL="0" indent="0">
              <a:buNone/>
              <a:defRPr sz="8504" b="0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00392" y="17242752"/>
            <a:ext cx="10950959" cy="2081364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62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3840057"/>
            <a:ext cx="22491406" cy="832012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00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742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9440165"/>
            <a:ext cx="9886254" cy="8053448"/>
          </a:xfrm>
        </p:spPr>
        <p:txBody>
          <a:bodyPr anchor="b">
            <a:normAutofit/>
          </a:bodyPr>
          <a:lstStyle>
            <a:lvl1pPr>
              <a:defRPr sz="7086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53848" y="3243673"/>
            <a:ext cx="11997505" cy="3481271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49" y="17493610"/>
            <a:ext cx="9886254" cy="16280234"/>
          </a:xfrm>
        </p:spPr>
        <p:txBody>
          <a:bodyPr>
            <a:normAutofit/>
          </a:bodyPr>
          <a:lstStyle>
            <a:lvl1pPr marL="0" indent="0">
              <a:buNone/>
              <a:defRPr sz="4960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70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949" y="30240447"/>
            <a:ext cx="22491406" cy="3570056"/>
          </a:xfrm>
        </p:spPr>
        <p:txBody>
          <a:bodyPr anchor="b">
            <a:normAutofit/>
          </a:bodyPr>
          <a:lstStyle>
            <a:lvl1pPr algn="l">
              <a:defRPr sz="8504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59949" y="3840057"/>
            <a:ext cx="22491406" cy="24225353"/>
          </a:xfrm>
        </p:spPr>
        <p:txBody>
          <a:bodyPr anchor="t">
            <a:normAutofit/>
          </a:bodyPr>
          <a:lstStyle>
            <a:lvl1pPr marL="0" indent="0" algn="ctr">
              <a:buNone/>
              <a:defRPr sz="5669"/>
            </a:lvl1pPr>
            <a:lvl2pPr marL="1619951" indent="0">
              <a:buNone/>
              <a:defRPr sz="5669"/>
            </a:lvl2pPr>
            <a:lvl3pPr marL="3239902" indent="0">
              <a:buNone/>
              <a:defRPr sz="5669"/>
            </a:lvl3pPr>
            <a:lvl4pPr marL="4859853" indent="0">
              <a:buNone/>
              <a:defRPr sz="5669"/>
            </a:lvl4pPr>
            <a:lvl5pPr marL="6479804" indent="0">
              <a:buNone/>
              <a:defRPr sz="5669"/>
            </a:lvl5pPr>
            <a:lvl6pPr marL="8099755" indent="0">
              <a:buNone/>
              <a:defRPr sz="5669"/>
            </a:lvl6pPr>
            <a:lvl7pPr marL="9719706" indent="0">
              <a:buNone/>
              <a:defRPr sz="5669"/>
            </a:lvl7pPr>
            <a:lvl8pPr marL="11339657" indent="0">
              <a:buNone/>
              <a:defRPr sz="5669"/>
            </a:lvl8pPr>
            <a:lvl9pPr marL="12959608" indent="0">
              <a:buNone/>
              <a:defRPr sz="5669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949" y="33810503"/>
            <a:ext cx="22491406" cy="4245883"/>
          </a:xfrm>
        </p:spPr>
        <p:txBody>
          <a:bodyPr>
            <a:normAutofit/>
          </a:bodyPr>
          <a:lstStyle>
            <a:lvl1pPr marL="0" indent="0">
              <a:buNone/>
              <a:defRPr sz="4252"/>
            </a:lvl1pPr>
            <a:lvl2pPr marL="1619951" indent="0">
              <a:buNone/>
              <a:defRPr sz="4252"/>
            </a:lvl2pPr>
            <a:lvl3pPr marL="3239902" indent="0">
              <a:buNone/>
              <a:defRPr sz="3543"/>
            </a:lvl3pPr>
            <a:lvl4pPr marL="4859853" indent="0">
              <a:buNone/>
              <a:defRPr sz="3189"/>
            </a:lvl4pPr>
            <a:lvl5pPr marL="6479804" indent="0">
              <a:buNone/>
              <a:defRPr sz="3189"/>
            </a:lvl5pPr>
            <a:lvl6pPr marL="8099755" indent="0">
              <a:buNone/>
              <a:defRPr sz="3189"/>
            </a:lvl6pPr>
            <a:lvl7pPr marL="9719706" indent="0">
              <a:buNone/>
              <a:defRPr sz="3189"/>
            </a:lvl7pPr>
            <a:lvl8pPr marL="11339657" indent="0">
              <a:buNone/>
              <a:defRPr sz="3189"/>
            </a:lvl8pPr>
            <a:lvl9pPr marL="12959608" indent="0">
              <a:buNone/>
              <a:defRPr sz="3189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78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29999" y="-53340"/>
            <a:ext cx="32496078" cy="43307317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59951" y="3840057"/>
            <a:ext cx="22491402" cy="83201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949" y="13610220"/>
            <a:ext cx="22491406" cy="24446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52068" y="38056395"/>
            <a:ext cx="242403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EA9B-B9B8-4E17-95DA-DFF62A5D782A}" type="datetimeFigureOut">
              <a:rPr lang="pt-BR" smtClean="0"/>
              <a:t>07/02/2020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951" y="38056395"/>
            <a:ext cx="1638025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34964" y="38056395"/>
            <a:ext cx="1816394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accent1"/>
                </a:solidFill>
              </a:defRPr>
            </a:lvl1pPr>
          </a:lstStyle>
          <a:p>
            <a:fld id="{76894E17-02A9-4219-81F4-9DECD7A4D5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57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1619951" rtl="0" eaLnBrk="1" latinLnBrk="0" hangingPunct="1">
        <a:spcBef>
          <a:spcPct val="0"/>
        </a:spcBef>
        <a:buNone/>
        <a:defRPr sz="12756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14963" indent="-1214963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3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632420" indent="-1012469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6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049878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69829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289780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909731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529682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149633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769584" indent="-809976" algn="l" defTabSz="1619951" rtl="0" eaLnBrk="1" latinLnBrk="0" hangingPunct="1">
        <a:spcBef>
          <a:spcPts val="354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2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161995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6311" y="27836060"/>
            <a:ext cx="24299466" cy="10430151"/>
          </a:xfrm>
        </p:spPr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0940" y="3409761"/>
            <a:ext cx="31546800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Rivello</a:t>
            </a:r>
            <a:r>
              <a:rPr lang="pt-BR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, PA; Queiroz, RS; </a:t>
            </a:r>
            <a:r>
              <a:rPr lang="pt-BR" sz="6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Rivello</a:t>
            </a:r>
            <a:r>
              <a:rPr lang="pt-BR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, CA; Guedes, RA; Mantuano, FS</a:t>
            </a:r>
          </a:p>
          <a:p>
            <a:r>
              <a:rPr lang="pt-BR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 Municipal da Piedade – Rio de Janeiro</a:t>
            </a:r>
            <a:endParaRPr lang="pt-BR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2260" y="6731604"/>
            <a:ext cx="16360775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ictiose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lamelar é uma doença congênita de herança autossômica recessiva que resulta em uma pele extremamente seca devido a um distúrbio de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queratinização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Caracteriza-se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por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um espessamento e descamação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pele generalizado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levando a um acúmulo de pele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antiga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As características faciais encontram-se muito deformadas devido à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inelasticidade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 da pele. Entre as alterações oculares se apresentam os ectrópios palpebrais, conjuntivites e </a:t>
            </a:r>
            <a:r>
              <a:rPr lang="pt-BR" sz="4800" dirty="0" err="1">
                <a:latin typeface="Arial" panose="020B0604020202020204" pitchFamily="34" charset="0"/>
                <a:cs typeface="Arial" panose="020B0604020202020204" pitchFamily="34" charset="0"/>
              </a:rPr>
              <a:t>ceratites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. Tal doença não é de muita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frequência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nos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ambulatórios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, sendo na maioria das vezes tratada em conjunto com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dermatologistas.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22261" y="16523156"/>
            <a:ext cx="16360775" cy="9787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MÉTODOS</a:t>
            </a:r>
            <a:endParaRPr lang="pt-BR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Foi realizado acompanhamento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 com idade inferior a 1 ano, sexo masculino, de forma semestral.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biomicroscopia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ectrópio bilateral, hiperemia em conjuntivas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tarsal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e bulbar,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ceratite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difusa importante, rarefação de cílios e descamação de toda a pele. O principal achado desta doença é o ectrópio palpebral, causado pela retração e deformidade do tecido epidérmico. Isso gera instabilidade do filme lacrimal, devido a uma exposição ocular importante, o que acarreta o surgimento de defeitos epiteliais e úlceras de exposição em córnea. Esses defeitos de epitélio, juntamente com alterações dos mecanismos protetores locais,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aumentam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o risco de contaminação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54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9" r="12951" b="9638"/>
          <a:stretch/>
        </p:blipFill>
        <p:spPr>
          <a:xfrm>
            <a:off x="490390" y="26793195"/>
            <a:ext cx="14223138" cy="1083772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4" r="3066" b="6530"/>
          <a:stretch/>
        </p:blipFill>
        <p:spPr>
          <a:xfrm>
            <a:off x="17159719" y="26894453"/>
            <a:ext cx="13763625" cy="10736464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7319325" y="7171854"/>
            <a:ext cx="14692302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ealizou-se tratamento com higiene palpebral e lubrificação ocular intensa e constante. Após acompanhamento de 2 anos, os pacientes mostraram melhora evolutiva considerável, com diminuição de prurido e hiperemia. Em pacientes com mais idade pode-se usar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sistêmicamente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drogas do grupo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retinóico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apresentando bons resultados hoje em dia. Porém, atenção aos efeitos </a:t>
            </a:r>
            <a:r>
              <a:rPr lang="pt-BR" sz="4800" smtClean="0">
                <a:latin typeface="Arial" panose="020B0604020202020204" pitchFamily="34" charset="0"/>
                <a:cs typeface="Arial" panose="020B0604020202020204" pitchFamily="34" charset="0"/>
              </a:rPr>
              <a:t>colaterais das drogas,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como aumento dos níveis séricos de colesterol e triglicerídeos e piora da obesidade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61128" y="892156"/>
            <a:ext cx="31950025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RELATO DE CASO: ICTIOSE LAMELAR NA INFÂNCIA</a:t>
            </a:r>
            <a:endParaRPr lang="pt-BR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7319325" y="17243881"/>
            <a:ext cx="14753905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just"/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ictiose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pode cursar com a forma leve ou grave, com piora em épocas frias e ambientes secos. É uma doença que não possui cura, e por isso o objetivo no tratamento é a oferta de conforto e melhoria na qualidade de vida do paciente. Sempre conscientizando o paciente e os familiares quanto a importância da adesão ao tratamento. A expectativa de vida é semelhante a da população em geral, mas tem forte impacto na qualidade de vida devido aspectos físicos alterados.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7159719" y="38022858"/>
            <a:ext cx="1243276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Fig2: 2 anos após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tratamento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Resultado de imagem para logo simasp 2020&quot;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80"/>
          <a:stretch/>
        </p:blipFill>
        <p:spPr bwMode="auto">
          <a:xfrm>
            <a:off x="25771197" y="3251318"/>
            <a:ext cx="6178827" cy="2807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8" name="CaixaDeTexto 17"/>
          <p:cNvSpPr txBox="1"/>
          <p:nvPr/>
        </p:nvSpPr>
        <p:spPr>
          <a:xfrm>
            <a:off x="403224" y="37905773"/>
            <a:ext cx="12432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Fig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1: primeiro atendimento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322259" y="39379637"/>
            <a:ext cx="31627765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1) Al-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Amry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MA. Ocular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manifestation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Ichthyosis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Saudi J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Ophthalmol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2016;30(1):39-43. PMID: 26949357.</a:t>
            </a:r>
          </a:p>
          <a:p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2) Machado MCR, Oliveira ZNP. Distúrbios hereditários da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queratinização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ictioses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queratodermias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palmoplantares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In: Junior WB,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Chiacchio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ND, Criado PR, editores. Tratado de dermatologia. 2a ed. São Paulo: Atheneu; 2014. p. 1699-729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491</Words>
  <Application>Microsoft Office PowerPoint</Application>
  <PresentationFormat>Personalizar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Marcia</dc:creator>
  <cp:lastModifiedBy>Marcia</cp:lastModifiedBy>
  <cp:revision>9</cp:revision>
  <dcterms:created xsi:type="dcterms:W3CDTF">2020-01-20T23:02:02Z</dcterms:created>
  <dcterms:modified xsi:type="dcterms:W3CDTF">2020-02-07T20:55:43Z</dcterms:modified>
</cp:coreProperties>
</file>