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3"/>
  </p:notesMasterIdLst>
  <p:sldIdLst>
    <p:sldId id="256" r:id="rId2"/>
  </p:sldIdLst>
  <p:sldSz cx="28800425"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50"/>
    <p:restoredTop sz="94727"/>
  </p:normalViewPr>
  <p:slideViewPr>
    <p:cSldViewPr snapToGrid="0" snapToObjects="1">
      <p:cViewPr>
        <p:scale>
          <a:sx n="44" d="100"/>
          <a:sy n="44" d="100"/>
        </p:scale>
        <p:origin x="-78" y="-72"/>
      </p:cViewPr>
      <p:guideLst>
        <p:guide orient="horz" pos="5102"/>
        <p:guide pos="907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EDD32-F8F3-3D48-8652-EFA68096100A}" type="datetimeFigureOut">
              <a:rPr lang="pt-BR" smtClean="0"/>
              <a:pPr/>
              <a:t>03/02/2020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FC0E4-50B9-7040-B73F-3F5B206FDA18}" type="slidenum">
              <a:rPr lang="pt-BR" smtClean="0"/>
              <a:pPr/>
              <a:t>‹nº›</a:t>
            </a:fld>
            <a:endParaRPr lang="pt-BR"/>
          </a:p>
        </p:txBody>
      </p:sp>
    </p:spTree>
    <p:extLst>
      <p:ext uri="{BB962C8B-B14F-4D97-AF65-F5344CB8AC3E}">
        <p14:creationId xmlns:p14="http://schemas.microsoft.com/office/powerpoint/2010/main" xmlns="" val="3640263795"/>
      </p:ext>
    </p:extLst>
  </p:cSld>
  <p:clrMap bg1="lt1" tx1="dk1" bg2="lt2" tx2="dk2" accent1="accent1" accent2="accent2" accent3="accent3" accent4="accent4" accent5="accent5" accent6="accent6" hlink="hlink" folHlink="folHlink"/>
  <p:notesStyle>
    <a:lvl1pPr marL="0" algn="l" defTabSz="2159996" rtl="0" eaLnBrk="1" latinLnBrk="0" hangingPunct="1">
      <a:defRPr sz="2835" kern="1200">
        <a:solidFill>
          <a:schemeClr val="tx1"/>
        </a:solidFill>
        <a:latin typeface="+mn-lt"/>
        <a:ea typeface="+mn-ea"/>
        <a:cs typeface="+mn-cs"/>
      </a:defRPr>
    </a:lvl1pPr>
    <a:lvl2pPr marL="1079998" algn="l" defTabSz="2159996" rtl="0" eaLnBrk="1" latinLnBrk="0" hangingPunct="1">
      <a:defRPr sz="2835" kern="1200">
        <a:solidFill>
          <a:schemeClr val="tx1"/>
        </a:solidFill>
        <a:latin typeface="+mn-lt"/>
        <a:ea typeface="+mn-ea"/>
        <a:cs typeface="+mn-cs"/>
      </a:defRPr>
    </a:lvl2pPr>
    <a:lvl3pPr marL="2159996" algn="l" defTabSz="2159996" rtl="0" eaLnBrk="1" latinLnBrk="0" hangingPunct="1">
      <a:defRPr sz="2835" kern="1200">
        <a:solidFill>
          <a:schemeClr val="tx1"/>
        </a:solidFill>
        <a:latin typeface="+mn-lt"/>
        <a:ea typeface="+mn-ea"/>
        <a:cs typeface="+mn-cs"/>
      </a:defRPr>
    </a:lvl3pPr>
    <a:lvl4pPr marL="3239994" algn="l" defTabSz="2159996" rtl="0" eaLnBrk="1" latinLnBrk="0" hangingPunct="1">
      <a:defRPr sz="2835" kern="1200">
        <a:solidFill>
          <a:schemeClr val="tx1"/>
        </a:solidFill>
        <a:latin typeface="+mn-lt"/>
        <a:ea typeface="+mn-ea"/>
        <a:cs typeface="+mn-cs"/>
      </a:defRPr>
    </a:lvl4pPr>
    <a:lvl5pPr marL="4319991" algn="l" defTabSz="2159996" rtl="0" eaLnBrk="1" latinLnBrk="0" hangingPunct="1">
      <a:defRPr sz="2835" kern="1200">
        <a:solidFill>
          <a:schemeClr val="tx1"/>
        </a:solidFill>
        <a:latin typeface="+mn-lt"/>
        <a:ea typeface="+mn-ea"/>
        <a:cs typeface="+mn-cs"/>
      </a:defRPr>
    </a:lvl5pPr>
    <a:lvl6pPr marL="5399989" algn="l" defTabSz="2159996" rtl="0" eaLnBrk="1" latinLnBrk="0" hangingPunct="1">
      <a:defRPr sz="2835" kern="1200">
        <a:solidFill>
          <a:schemeClr val="tx1"/>
        </a:solidFill>
        <a:latin typeface="+mn-lt"/>
        <a:ea typeface="+mn-ea"/>
        <a:cs typeface="+mn-cs"/>
      </a:defRPr>
    </a:lvl6pPr>
    <a:lvl7pPr marL="6479987" algn="l" defTabSz="2159996" rtl="0" eaLnBrk="1" latinLnBrk="0" hangingPunct="1">
      <a:defRPr sz="2835" kern="1200">
        <a:solidFill>
          <a:schemeClr val="tx1"/>
        </a:solidFill>
        <a:latin typeface="+mn-lt"/>
        <a:ea typeface="+mn-ea"/>
        <a:cs typeface="+mn-cs"/>
      </a:defRPr>
    </a:lvl7pPr>
    <a:lvl8pPr marL="7559985" algn="l" defTabSz="2159996" rtl="0" eaLnBrk="1" latinLnBrk="0" hangingPunct="1">
      <a:defRPr sz="2835" kern="1200">
        <a:solidFill>
          <a:schemeClr val="tx1"/>
        </a:solidFill>
        <a:latin typeface="+mn-lt"/>
        <a:ea typeface="+mn-ea"/>
        <a:cs typeface="+mn-cs"/>
      </a:defRPr>
    </a:lvl8pPr>
    <a:lvl9pPr marL="8639983" algn="l" defTabSz="2159996" rtl="0" eaLnBrk="1" latinLnBrk="0" hangingPunct="1">
      <a:defRPr sz="283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5CFC0E4-50B9-7040-B73F-3F5B206FDA18}" type="slidenum">
              <a:rPr lang="pt-BR" smtClean="0"/>
              <a:pPr/>
              <a:t>1</a:t>
            </a:fld>
            <a:endParaRPr lang="pt-BR"/>
          </a:p>
        </p:txBody>
      </p:sp>
    </p:spTree>
    <p:extLst>
      <p:ext uri="{BB962C8B-B14F-4D97-AF65-F5344CB8AC3E}">
        <p14:creationId xmlns:p14="http://schemas.microsoft.com/office/powerpoint/2010/main" xmlns="" val="386096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600053" y="2651323"/>
            <a:ext cx="21600319" cy="5640152"/>
          </a:xfrm>
        </p:spPr>
        <p:txBody>
          <a:bodyPr anchor="b"/>
          <a:lstStyle>
            <a:lvl1pPr algn="ctr">
              <a:defRPr sz="14173"/>
            </a:lvl1pPr>
          </a:lstStyle>
          <a:p>
            <a:r>
              <a:rPr lang="pt-BR"/>
              <a:t>Clique para editar o título Mestre</a:t>
            </a:r>
            <a:endParaRPr lang="en-US" dirty="0"/>
          </a:p>
        </p:txBody>
      </p:sp>
      <p:sp>
        <p:nvSpPr>
          <p:cNvPr id="3" name="Subtitle 2"/>
          <p:cNvSpPr>
            <a:spLocks noGrp="1"/>
          </p:cNvSpPr>
          <p:nvPr>
            <p:ph type="subTitle" idx="1"/>
          </p:nvPr>
        </p:nvSpPr>
        <p:spPr>
          <a:xfrm>
            <a:off x="3600053" y="8508981"/>
            <a:ext cx="21600319" cy="3911355"/>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169547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4101830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4" y="862524"/>
            <a:ext cx="6210092" cy="13729122"/>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980029" y="862524"/>
            <a:ext cx="18270270" cy="1372912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222423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277752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65029" y="4038862"/>
            <a:ext cx="24840367" cy="6738931"/>
          </a:xfrm>
        </p:spPr>
        <p:txBody>
          <a:bodyPr anchor="b"/>
          <a:lstStyle>
            <a:lvl1pPr>
              <a:defRPr sz="14173"/>
            </a:lvl1pPr>
          </a:lstStyle>
          <a:p>
            <a:r>
              <a:rPr lang="pt-BR"/>
              <a:t>Clique para editar o título Mestre</a:t>
            </a:r>
            <a:endParaRPr lang="en-US" dirty="0"/>
          </a:p>
        </p:txBody>
      </p:sp>
      <p:sp>
        <p:nvSpPr>
          <p:cNvPr id="3" name="Text Placeholder 2"/>
          <p:cNvSpPr>
            <a:spLocks noGrp="1"/>
          </p:cNvSpPr>
          <p:nvPr>
            <p:ph type="body" idx="1"/>
          </p:nvPr>
        </p:nvSpPr>
        <p:spPr>
          <a:xfrm>
            <a:off x="1965029" y="10841545"/>
            <a:ext cx="24840367" cy="3543845"/>
          </a:xfrm>
        </p:spPr>
        <p:txBody>
          <a:bodyPr/>
          <a:lstStyle>
            <a:lvl1pPr marL="0" indent="0">
              <a:buNone/>
              <a:defRPr sz="5669">
                <a:solidFill>
                  <a:schemeClr val="tx1">
                    <a:tint val="75000"/>
                  </a:schemeClr>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348364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980029" y="4312617"/>
            <a:ext cx="12240181" cy="1027902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4580215" y="4312617"/>
            <a:ext cx="12240181" cy="1027902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285987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983780" y="862524"/>
            <a:ext cx="24840367" cy="313133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983781" y="3971359"/>
            <a:ext cx="12183929" cy="1946301"/>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4" name="Content Placeholder 3"/>
          <p:cNvSpPr>
            <a:spLocks noGrp="1"/>
          </p:cNvSpPr>
          <p:nvPr>
            <p:ph sz="half" idx="2"/>
          </p:nvPr>
        </p:nvSpPr>
        <p:spPr>
          <a:xfrm>
            <a:off x="1983781" y="5917660"/>
            <a:ext cx="12183929" cy="870398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4580215" y="3971359"/>
            <a:ext cx="12243932" cy="1946301"/>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6" name="Content Placeholder 5"/>
          <p:cNvSpPr>
            <a:spLocks noGrp="1"/>
          </p:cNvSpPr>
          <p:nvPr>
            <p:ph sz="quarter" idx="4"/>
          </p:nvPr>
        </p:nvSpPr>
        <p:spPr>
          <a:xfrm>
            <a:off x="14580215" y="5917660"/>
            <a:ext cx="12243932" cy="870398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4253013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25552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188768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2" y="1080029"/>
            <a:ext cx="9288886" cy="3780102"/>
          </a:xfrm>
        </p:spPr>
        <p:txBody>
          <a:bodyPr anchor="b"/>
          <a:lstStyle>
            <a:lvl1pPr>
              <a:defRPr sz="7559"/>
            </a:lvl1pPr>
          </a:lstStyle>
          <a:p>
            <a:r>
              <a:rPr lang="pt-BR"/>
              <a:t>Clique para editar o título Mestre</a:t>
            </a:r>
            <a:endParaRPr lang="en-US" dirty="0"/>
          </a:p>
        </p:txBody>
      </p:sp>
      <p:sp>
        <p:nvSpPr>
          <p:cNvPr id="3" name="Content Placeholder 2"/>
          <p:cNvSpPr>
            <a:spLocks noGrp="1"/>
          </p:cNvSpPr>
          <p:nvPr>
            <p:ph idx="1"/>
          </p:nvPr>
        </p:nvSpPr>
        <p:spPr>
          <a:xfrm>
            <a:off x="12243932" y="2332564"/>
            <a:ext cx="14580215" cy="11512811"/>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983782" y="4860131"/>
            <a:ext cx="9288886" cy="900399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284144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2" y="1080029"/>
            <a:ext cx="9288886" cy="3780102"/>
          </a:xfrm>
        </p:spPr>
        <p:txBody>
          <a:bodyPr anchor="b"/>
          <a:lstStyle>
            <a:lvl1pPr>
              <a:defRPr sz="755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243932" y="2332564"/>
            <a:ext cx="14580215" cy="11512811"/>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pt-BR"/>
              <a:t>Clique no ícone para adicionar uma imagem</a:t>
            </a:r>
            <a:endParaRPr lang="en-US" dirty="0"/>
          </a:p>
        </p:txBody>
      </p:sp>
      <p:sp>
        <p:nvSpPr>
          <p:cNvPr id="4" name="Text Placeholder 3"/>
          <p:cNvSpPr>
            <a:spLocks noGrp="1"/>
          </p:cNvSpPr>
          <p:nvPr>
            <p:ph type="body" sz="half" idx="2"/>
          </p:nvPr>
        </p:nvSpPr>
        <p:spPr>
          <a:xfrm>
            <a:off x="1983782" y="4860131"/>
            <a:ext cx="9288886" cy="900399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A837345D-6F3F-ED44-BD01-9C413DE68FDB}" type="datetimeFigureOut">
              <a:rPr lang="pt-BR" smtClean="0"/>
              <a:pPr/>
              <a:t>03/02/2020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333740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862524"/>
            <a:ext cx="24840367" cy="313133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980029" y="4312617"/>
            <a:ext cx="24840367" cy="10279029"/>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980029" y="15015407"/>
            <a:ext cx="6480096" cy="862523"/>
          </a:xfrm>
          <a:prstGeom prst="rect">
            <a:avLst/>
          </a:prstGeom>
        </p:spPr>
        <p:txBody>
          <a:bodyPr vert="horz" lIns="91440" tIns="45720" rIns="91440" bIns="45720" rtlCol="0" anchor="ctr"/>
          <a:lstStyle>
            <a:lvl1pPr algn="l">
              <a:defRPr sz="2835">
                <a:solidFill>
                  <a:schemeClr val="tx1">
                    <a:tint val="75000"/>
                  </a:schemeClr>
                </a:solidFill>
              </a:defRPr>
            </a:lvl1pPr>
          </a:lstStyle>
          <a:p>
            <a:fld id="{A837345D-6F3F-ED44-BD01-9C413DE68FDB}" type="datetimeFigureOut">
              <a:rPr lang="pt-BR" smtClean="0"/>
              <a:pPr/>
              <a:t>03/02/2020</a:t>
            </a:fld>
            <a:endParaRPr lang="pt-BR"/>
          </a:p>
        </p:txBody>
      </p:sp>
      <p:sp>
        <p:nvSpPr>
          <p:cNvPr id="5" name="Footer Placeholder 4"/>
          <p:cNvSpPr>
            <a:spLocks noGrp="1"/>
          </p:cNvSpPr>
          <p:nvPr>
            <p:ph type="ftr" sz="quarter" idx="3"/>
          </p:nvPr>
        </p:nvSpPr>
        <p:spPr>
          <a:xfrm>
            <a:off x="9540141" y="15015407"/>
            <a:ext cx="9720143" cy="862523"/>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0340300" y="15015407"/>
            <a:ext cx="6480096" cy="862523"/>
          </a:xfrm>
          <a:prstGeom prst="rect">
            <a:avLst/>
          </a:prstGeom>
        </p:spPr>
        <p:txBody>
          <a:bodyPr vert="horz" lIns="91440" tIns="45720" rIns="91440" bIns="45720" rtlCol="0" anchor="ctr"/>
          <a:lstStyle>
            <a:lvl1pPr algn="r">
              <a:defRPr sz="2835">
                <a:solidFill>
                  <a:schemeClr val="tx1">
                    <a:tint val="75000"/>
                  </a:schemeClr>
                </a:solidFill>
              </a:defRPr>
            </a:lvl1pPr>
          </a:lstStyle>
          <a:p>
            <a:fld id="{27A714E1-85C4-7441-A4D3-AC1B1CA4F768}" type="slidenum">
              <a:rPr lang="pt-BR" smtClean="0"/>
              <a:pPr/>
              <a:t>‹nº›</a:t>
            </a:fld>
            <a:endParaRPr lang="pt-BR"/>
          </a:p>
        </p:txBody>
      </p:sp>
    </p:spTree>
    <p:extLst>
      <p:ext uri="{BB962C8B-B14F-4D97-AF65-F5344CB8AC3E}">
        <p14:creationId xmlns:p14="http://schemas.microsoft.com/office/powerpoint/2010/main" xmlns="" val="2599663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1image37222624">
            <a:extLst>
              <a:ext uri="{FF2B5EF4-FFF2-40B4-BE49-F238E27FC236}">
                <a16:creationId xmlns:a16="http://schemas.microsoft.com/office/drawing/2014/main" xmlns="" id="{1484509E-F1C0-534E-A3E5-88FF6B701B6D}"/>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691745" y="0"/>
            <a:ext cx="13347700" cy="10541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tângulo 5">
            <a:extLst>
              <a:ext uri="{FF2B5EF4-FFF2-40B4-BE49-F238E27FC236}">
                <a16:creationId xmlns:a16="http://schemas.microsoft.com/office/drawing/2014/main" xmlns="" id="{9D9293D3-BB9C-0A4C-8F7C-66AFCEA133F7}"/>
              </a:ext>
            </a:extLst>
          </p:cNvPr>
          <p:cNvSpPr/>
          <p:nvPr/>
        </p:nvSpPr>
        <p:spPr>
          <a:xfrm>
            <a:off x="0" y="1346927"/>
            <a:ext cx="28800425" cy="707886"/>
          </a:xfrm>
          <a:prstGeom prst="rect">
            <a:avLst/>
          </a:prstGeom>
          <a:solidFill>
            <a:schemeClr val="accent6">
              <a:lumMod val="75000"/>
            </a:schemeClr>
          </a:solidFill>
        </p:spPr>
        <p:txBody>
          <a:bodyPr wrap="square">
            <a:spAutoFit/>
          </a:bodyPr>
          <a:lstStyle/>
          <a:p>
            <a:pPr algn="ctr"/>
            <a:r>
              <a:rPr lang="pt-BR" sz="4000" b="1" dirty="0" smtClean="0">
                <a:latin typeface="Times New Roman" pitchFamily="18" charset="0"/>
                <a:cs typeface="Times New Roman" pitchFamily="18" charset="0"/>
              </a:rPr>
              <a:t>IMPORTANCE OF OCTA IN HIGH MYOPIC PATIENTS WITH MACULA HEMORRHAGE</a:t>
            </a:r>
            <a:endParaRPr lang="en" sz="4000" dirty="0">
              <a:effectLst/>
              <a:latin typeface="Times New Roman" pitchFamily="18" charset="0"/>
              <a:cs typeface="Times New Roman" pitchFamily="18" charset="0"/>
            </a:endParaRPr>
          </a:p>
        </p:txBody>
      </p:sp>
      <p:sp>
        <p:nvSpPr>
          <p:cNvPr id="8" name="Retângulo 7">
            <a:extLst>
              <a:ext uri="{FF2B5EF4-FFF2-40B4-BE49-F238E27FC236}">
                <a16:creationId xmlns:a16="http://schemas.microsoft.com/office/drawing/2014/main" xmlns="" id="{BEC8F842-2B22-4A4C-A38B-22682784C1BE}"/>
              </a:ext>
            </a:extLst>
          </p:cNvPr>
          <p:cNvSpPr/>
          <p:nvPr/>
        </p:nvSpPr>
        <p:spPr>
          <a:xfrm>
            <a:off x="0" y="2335126"/>
            <a:ext cx="28800426" cy="461665"/>
          </a:xfrm>
          <a:prstGeom prst="rect">
            <a:avLst/>
          </a:prstGeom>
          <a:solidFill>
            <a:schemeClr val="accent6">
              <a:lumMod val="75000"/>
            </a:schemeClr>
          </a:solidFill>
        </p:spPr>
        <p:txBody>
          <a:bodyPr wrap="square">
            <a:spAutoFit/>
          </a:bodyPr>
          <a:lstStyle/>
          <a:p>
            <a:pPr algn="ctr"/>
            <a:r>
              <a:rPr lang="pt-BR" sz="2400" dirty="0" err="1" smtClean="0">
                <a:latin typeface="Times New Roman" pitchFamily="18" charset="0"/>
                <a:cs typeface="Times New Roman" pitchFamily="18" charset="0"/>
              </a:rPr>
              <a:t>Authors</a:t>
            </a:r>
            <a:r>
              <a:rPr lang="pt-BR" sz="2400" dirty="0" smtClean="0">
                <a:latin typeface="Times New Roman" pitchFamily="18" charset="0"/>
                <a:cs typeface="Times New Roman" pitchFamily="18" charset="0"/>
              </a:rPr>
              <a:t>: Curado, S </a:t>
            </a:r>
            <a:r>
              <a:rPr lang="pt-BR" sz="2400" dirty="0" smtClean="0">
                <a:latin typeface="Times New Roman" pitchFamily="18" charset="0"/>
                <a:cs typeface="Times New Roman" pitchFamily="18" charset="0"/>
              </a:rPr>
              <a:t>X</a:t>
            </a:r>
            <a:r>
              <a:rPr lang="pt-BR" sz="2400" dirty="0" smtClean="0">
                <a:latin typeface="Times New Roman" pitchFamily="18" charset="0"/>
                <a:cs typeface="Times New Roman" pitchFamily="18" charset="0"/>
              </a:rPr>
              <a:t>; </a:t>
            </a:r>
            <a:r>
              <a:rPr lang="pt-BR" sz="2400" dirty="0" err="1" smtClean="0">
                <a:latin typeface="Times New Roman" pitchFamily="18" charset="0"/>
                <a:cs typeface="Times New Roman" pitchFamily="18" charset="0"/>
              </a:rPr>
              <a:t>K</a:t>
            </a:r>
            <a:r>
              <a:rPr lang="pt-BR" sz="2400" dirty="0" err="1" smtClean="0">
                <a:latin typeface="Times New Roman" pitchFamily="18" charset="0"/>
                <a:cs typeface="Times New Roman" pitchFamily="18" charset="0"/>
              </a:rPr>
              <a:t>niggendorf</a:t>
            </a:r>
            <a:r>
              <a:rPr lang="pt-BR" sz="2400" dirty="0" smtClean="0">
                <a:latin typeface="Times New Roman" pitchFamily="18" charset="0"/>
                <a:cs typeface="Times New Roman" pitchFamily="18" charset="0"/>
              </a:rPr>
              <a:t>, V </a:t>
            </a:r>
            <a:r>
              <a:rPr lang="pt-BR" sz="2400" dirty="0" smtClean="0">
                <a:latin typeface="Times New Roman" pitchFamily="18" charset="0"/>
                <a:cs typeface="Times New Roman" pitchFamily="18" charset="0"/>
              </a:rPr>
              <a:t>F</a:t>
            </a:r>
            <a:r>
              <a:rPr lang="pt-BR" sz="2400" dirty="0" smtClean="0">
                <a:latin typeface="Times New Roman" pitchFamily="18" charset="0"/>
                <a:cs typeface="Times New Roman" pitchFamily="18" charset="0"/>
              </a:rPr>
              <a:t>; </a:t>
            </a:r>
            <a:r>
              <a:rPr lang="pt-BR" sz="2400" dirty="0" err="1" smtClean="0">
                <a:latin typeface="Times New Roman" pitchFamily="18" charset="0"/>
                <a:cs typeface="Times New Roman" pitchFamily="18" charset="0"/>
              </a:rPr>
              <a:t>K</a:t>
            </a:r>
            <a:r>
              <a:rPr lang="pt-BR" sz="2400" dirty="0" err="1" smtClean="0">
                <a:latin typeface="Times New Roman" pitchFamily="18" charset="0"/>
                <a:cs typeface="Times New Roman" pitchFamily="18" charset="0"/>
              </a:rPr>
              <a:t>niggendorf</a:t>
            </a:r>
            <a:r>
              <a:rPr lang="pt-BR" sz="2400"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S</a:t>
            </a:r>
            <a:r>
              <a:rPr lang="pt-BR" sz="2400" dirty="0" smtClean="0">
                <a:latin typeface="Times New Roman" pitchFamily="18" charset="0"/>
                <a:cs typeface="Times New Roman" pitchFamily="18" charset="0"/>
              </a:rPr>
              <a:t> L; </a:t>
            </a:r>
            <a:r>
              <a:rPr lang="pt-BR" sz="2400" dirty="0" smtClean="0">
                <a:latin typeface="Times New Roman" pitchFamily="18" charset="0"/>
                <a:cs typeface="Times New Roman" pitchFamily="18" charset="0"/>
              </a:rPr>
              <a:t>J</a:t>
            </a:r>
            <a:r>
              <a:rPr lang="pt-BR" sz="2400" dirty="0" smtClean="0">
                <a:latin typeface="Times New Roman" pitchFamily="18" charset="0"/>
                <a:cs typeface="Times New Roman" pitchFamily="18" charset="0"/>
              </a:rPr>
              <a:t>unior, I </a:t>
            </a:r>
            <a:r>
              <a:rPr lang="pt-BR" sz="2400" dirty="0" smtClean="0">
                <a:latin typeface="Times New Roman" pitchFamily="18" charset="0"/>
                <a:cs typeface="Times New Roman" pitchFamily="18" charset="0"/>
              </a:rPr>
              <a:t>R</a:t>
            </a:r>
            <a:r>
              <a:rPr lang="pt-BR" sz="2400"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M; </a:t>
            </a:r>
            <a:r>
              <a:rPr lang="pt-BR" sz="2400" dirty="0" err="1" smtClean="0">
                <a:latin typeface="Times New Roman" pitchFamily="18" charset="0"/>
                <a:cs typeface="Times New Roman" pitchFamily="18" charset="0"/>
              </a:rPr>
              <a:t>Ugarte</a:t>
            </a:r>
            <a:r>
              <a:rPr lang="pt-BR" sz="2400" smtClean="0">
                <a:latin typeface="Times New Roman" pitchFamily="18" charset="0"/>
                <a:cs typeface="Times New Roman" pitchFamily="18" charset="0"/>
              </a:rPr>
              <a:t>, M F S</a:t>
            </a:r>
            <a:endParaRPr lang="pt-BR" sz="2400" dirty="0">
              <a:effectLst/>
              <a:latin typeface="Times New Roman" pitchFamily="18" charset="0"/>
              <a:cs typeface="Times New Roman" pitchFamily="18" charset="0"/>
            </a:endParaRPr>
          </a:p>
        </p:txBody>
      </p:sp>
      <p:sp>
        <p:nvSpPr>
          <p:cNvPr id="9" name="Retângulo 8">
            <a:extLst>
              <a:ext uri="{FF2B5EF4-FFF2-40B4-BE49-F238E27FC236}">
                <a16:creationId xmlns:a16="http://schemas.microsoft.com/office/drawing/2014/main" xmlns="" id="{770D9FD7-D0BD-6E47-A76B-06319FE1EE7D}"/>
              </a:ext>
            </a:extLst>
          </p:cNvPr>
          <p:cNvSpPr/>
          <p:nvPr/>
        </p:nvSpPr>
        <p:spPr>
          <a:xfrm>
            <a:off x="195942" y="3402467"/>
            <a:ext cx="5682344" cy="646331"/>
          </a:xfrm>
          <a:prstGeom prst="rect">
            <a:avLst/>
          </a:prstGeom>
          <a:solidFill>
            <a:schemeClr val="accent6">
              <a:lumMod val="75000"/>
            </a:schemeClr>
          </a:solidFill>
        </p:spPr>
        <p:txBody>
          <a:bodyPr wrap="square">
            <a:spAutoFit/>
          </a:bodyPr>
          <a:lstStyle/>
          <a:p>
            <a:pPr algn="ctr"/>
            <a:r>
              <a:rPr lang="pt-BR" sz="3600" b="1" dirty="0">
                <a:latin typeface="Times New Roman" pitchFamily="18" charset="0"/>
                <a:cs typeface="Times New Roman" pitchFamily="18" charset="0"/>
              </a:rPr>
              <a:t>INTRODUCTION</a:t>
            </a:r>
            <a:r>
              <a:rPr lang="pt-BR" b="1" dirty="0">
                <a:solidFill>
                  <a:srgbClr val="FFFFFF"/>
                </a:solidFill>
                <a:latin typeface="Times New Roman" pitchFamily="18" charset="0"/>
                <a:cs typeface="Times New Roman" pitchFamily="18" charset="0"/>
              </a:rPr>
              <a:t> </a:t>
            </a:r>
            <a:endParaRPr lang="pt-BR" dirty="0">
              <a:effectLst/>
              <a:latin typeface="Times New Roman" pitchFamily="18" charset="0"/>
              <a:cs typeface="Times New Roman" pitchFamily="18" charset="0"/>
            </a:endParaRPr>
          </a:p>
        </p:txBody>
      </p:sp>
      <p:sp>
        <p:nvSpPr>
          <p:cNvPr id="12" name="Retângulo 11">
            <a:extLst>
              <a:ext uri="{FF2B5EF4-FFF2-40B4-BE49-F238E27FC236}">
                <a16:creationId xmlns:a16="http://schemas.microsoft.com/office/drawing/2014/main" xmlns="" id="{F0B6682B-8E25-3B46-84EA-7C11D1E68836}"/>
              </a:ext>
            </a:extLst>
          </p:cNvPr>
          <p:cNvSpPr/>
          <p:nvPr/>
        </p:nvSpPr>
        <p:spPr>
          <a:xfrm>
            <a:off x="6204857" y="3402467"/>
            <a:ext cx="10863943" cy="646331"/>
          </a:xfrm>
          <a:prstGeom prst="rect">
            <a:avLst/>
          </a:prstGeom>
          <a:solidFill>
            <a:schemeClr val="accent6">
              <a:lumMod val="75000"/>
            </a:schemeClr>
          </a:solidFill>
        </p:spPr>
        <p:txBody>
          <a:bodyPr wrap="square">
            <a:spAutoFit/>
          </a:bodyPr>
          <a:lstStyle/>
          <a:p>
            <a:pPr algn="ctr"/>
            <a:r>
              <a:rPr lang="pt-BR" sz="3600" b="1" dirty="0">
                <a:latin typeface="Times New Roman" pitchFamily="18" charset="0"/>
                <a:cs typeface="Times New Roman" pitchFamily="18" charset="0"/>
              </a:rPr>
              <a:t>CASE REPORT </a:t>
            </a:r>
            <a:endParaRPr lang="pt-BR" sz="3600" dirty="0">
              <a:effectLst/>
              <a:latin typeface="Times New Roman" pitchFamily="18" charset="0"/>
              <a:cs typeface="Times New Roman" pitchFamily="18" charset="0"/>
            </a:endParaRPr>
          </a:p>
        </p:txBody>
      </p:sp>
      <p:sp>
        <p:nvSpPr>
          <p:cNvPr id="13" name="Retângulo 12">
            <a:extLst>
              <a:ext uri="{FF2B5EF4-FFF2-40B4-BE49-F238E27FC236}">
                <a16:creationId xmlns:a16="http://schemas.microsoft.com/office/drawing/2014/main" xmlns="" id="{D76D9024-B131-6F46-860D-A15A0424015F}"/>
              </a:ext>
            </a:extLst>
          </p:cNvPr>
          <p:cNvSpPr/>
          <p:nvPr/>
        </p:nvSpPr>
        <p:spPr>
          <a:xfrm>
            <a:off x="17330057" y="3402467"/>
            <a:ext cx="11203303" cy="646331"/>
          </a:xfrm>
          <a:prstGeom prst="rect">
            <a:avLst/>
          </a:prstGeom>
          <a:solidFill>
            <a:schemeClr val="accent6">
              <a:lumMod val="75000"/>
            </a:schemeClr>
          </a:solidFill>
        </p:spPr>
        <p:txBody>
          <a:bodyPr wrap="square">
            <a:spAutoFit/>
          </a:bodyPr>
          <a:lstStyle/>
          <a:p>
            <a:pPr algn="ctr"/>
            <a:r>
              <a:rPr lang="pt-BR" sz="3600" b="1" dirty="0">
                <a:latin typeface="Times New Roman" pitchFamily="18" charset="0"/>
                <a:cs typeface="Times New Roman" pitchFamily="18" charset="0"/>
              </a:rPr>
              <a:t>DISCUSSION </a:t>
            </a:r>
            <a:endParaRPr lang="pt-BR" sz="3600" dirty="0">
              <a:effectLst/>
              <a:latin typeface="Times New Roman" pitchFamily="18" charset="0"/>
              <a:cs typeface="Times New Roman" pitchFamily="18" charset="0"/>
            </a:endParaRPr>
          </a:p>
        </p:txBody>
      </p:sp>
      <p:sp>
        <p:nvSpPr>
          <p:cNvPr id="15" name="Retângulo 14">
            <a:extLst>
              <a:ext uri="{FF2B5EF4-FFF2-40B4-BE49-F238E27FC236}">
                <a16:creationId xmlns:a16="http://schemas.microsoft.com/office/drawing/2014/main" xmlns="" id="{48C2254C-4DB0-FC40-A134-16917937F93A}"/>
              </a:ext>
            </a:extLst>
          </p:cNvPr>
          <p:cNvSpPr/>
          <p:nvPr/>
        </p:nvSpPr>
        <p:spPr>
          <a:xfrm>
            <a:off x="17330057" y="9244232"/>
            <a:ext cx="11203303" cy="646331"/>
          </a:xfrm>
          <a:prstGeom prst="rect">
            <a:avLst/>
          </a:prstGeom>
          <a:solidFill>
            <a:schemeClr val="accent6">
              <a:lumMod val="75000"/>
            </a:schemeClr>
          </a:solidFill>
        </p:spPr>
        <p:txBody>
          <a:bodyPr wrap="square">
            <a:spAutoFit/>
          </a:bodyPr>
          <a:lstStyle/>
          <a:p>
            <a:pPr algn="ctr"/>
            <a:r>
              <a:rPr lang="pt-BR" sz="3600" b="1" dirty="0">
                <a:latin typeface="TimesNewRomanPS"/>
              </a:rPr>
              <a:t>REFERENCES </a:t>
            </a:r>
            <a:endParaRPr lang="pt-BR" sz="3600" dirty="0">
              <a:effectLst/>
              <a:latin typeface="TimesNewRomanPS"/>
            </a:endParaRPr>
          </a:p>
        </p:txBody>
      </p:sp>
      <p:sp>
        <p:nvSpPr>
          <p:cNvPr id="16" name="Retângulo 15">
            <a:extLst>
              <a:ext uri="{FF2B5EF4-FFF2-40B4-BE49-F238E27FC236}">
                <a16:creationId xmlns:a16="http://schemas.microsoft.com/office/drawing/2014/main" xmlns="" id="{AB629E1E-FA5A-014E-95D0-73EF5C9EF113}"/>
              </a:ext>
            </a:extLst>
          </p:cNvPr>
          <p:cNvSpPr/>
          <p:nvPr/>
        </p:nvSpPr>
        <p:spPr>
          <a:xfrm>
            <a:off x="195942" y="4048797"/>
            <a:ext cx="5682344" cy="11264622"/>
          </a:xfrm>
          <a:prstGeom prst="rect">
            <a:avLst/>
          </a:prstGeom>
          <a:solidFill>
            <a:schemeClr val="accent6">
              <a:lumMod val="20000"/>
              <a:lumOff val="80000"/>
            </a:schemeClr>
          </a:solidFill>
        </p:spPr>
        <p:txBody>
          <a:bodyPr wrap="square">
            <a:spAutoFit/>
          </a:bodyPr>
          <a:lstStyle/>
          <a:p>
            <a:pPr indent="457200">
              <a:lnSpc>
                <a:spcPct val="150000"/>
              </a:lnSpc>
            </a:pPr>
            <a:r>
              <a:rPr lang="en-US" sz="1600" dirty="0" smtClean="0">
                <a:latin typeface="TimesNewRomanPS"/>
                <a:cs typeface="Times New Roman" pitchFamily="18" charset="0"/>
              </a:rPr>
              <a:t>Pathological </a:t>
            </a:r>
            <a:r>
              <a:rPr lang="en-US" sz="1600" dirty="0" smtClean="0">
                <a:latin typeface="TimesNewRomanPS"/>
                <a:cs typeface="Times New Roman" pitchFamily="18" charset="0"/>
              </a:rPr>
              <a:t>myopia was originally described as myopia, associated </a:t>
            </a:r>
            <a:r>
              <a:rPr lang="en-US" sz="1600" dirty="0" smtClean="0">
                <a:latin typeface="TimesNewRomanPS"/>
                <a:cs typeface="Times New Roman" pitchFamily="18" charset="0"/>
              </a:rPr>
              <a:t>with degenerative </a:t>
            </a:r>
            <a:r>
              <a:rPr lang="en-US" sz="1600" dirty="0" smtClean="0">
                <a:latin typeface="TimesNewRomanPS"/>
                <a:cs typeface="Times New Roman" pitchFamily="18" charset="0"/>
              </a:rPr>
              <a:t>changes of the sclera, choroid and retinal </a:t>
            </a:r>
            <a:r>
              <a:rPr lang="en-US" sz="1600" dirty="0" smtClean="0">
                <a:latin typeface="TimesNewRomanPS"/>
                <a:cs typeface="Times New Roman" pitchFamily="18" charset="0"/>
              </a:rPr>
              <a:t>pigment, epithelium.</a:t>
            </a:r>
            <a:r>
              <a:rPr lang="en-US" sz="1600" baseline="30000" dirty="0" smtClean="0">
                <a:latin typeface="TimesNewRomanPS"/>
                <a:cs typeface="Times New Roman" pitchFamily="18" charset="0"/>
              </a:rPr>
              <a:t>1,2 </a:t>
            </a:r>
            <a:r>
              <a:rPr lang="en-US" sz="1600" dirty="0" err="1" smtClean="0">
                <a:latin typeface="TimesNewRomanPS"/>
                <a:cs typeface="Times New Roman" pitchFamily="18" charset="0"/>
              </a:rPr>
              <a:t>Choroidal</a:t>
            </a:r>
            <a:r>
              <a:rPr lang="en-US" sz="1600" dirty="0" smtClean="0">
                <a:latin typeface="TimesNewRomanPS"/>
                <a:cs typeface="Times New Roman" pitchFamily="18" charset="0"/>
              </a:rPr>
              <a:t> </a:t>
            </a:r>
            <a:r>
              <a:rPr lang="en-US" sz="1600" dirty="0" err="1" smtClean="0">
                <a:latin typeface="TimesNewRomanPS"/>
                <a:cs typeface="Times New Roman" pitchFamily="18" charset="0"/>
              </a:rPr>
              <a:t>neovascularization</a:t>
            </a:r>
            <a:r>
              <a:rPr lang="en-US" sz="1600" dirty="0" smtClean="0">
                <a:latin typeface="TimesNewRomanPS"/>
                <a:cs typeface="Times New Roman" pitchFamily="18" charset="0"/>
              </a:rPr>
              <a:t> (CNV) is an important cause of visual impairment in this group. </a:t>
            </a:r>
            <a:endParaRPr lang="pt-BR" sz="1600" dirty="0" smtClean="0">
              <a:latin typeface="TimesNewRomanPS"/>
              <a:cs typeface="Times New Roman" pitchFamily="18" charset="0"/>
            </a:endParaRPr>
          </a:p>
          <a:p>
            <a:pPr indent="457200">
              <a:lnSpc>
                <a:spcPct val="150000"/>
              </a:lnSpc>
            </a:pPr>
            <a:r>
              <a:rPr lang="en-US" sz="1600" dirty="0" err="1" smtClean="0">
                <a:latin typeface="TimesNewRomanPS"/>
                <a:cs typeface="Times New Roman" pitchFamily="18" charset="0"/>
              </a:rPr>
              <a:t>Fundus</a:t>
            </a:r>
            <a:r>
              <a:rPr lang="en-US" sz="1600" dirty="0" smtClean="0">
                <a:latin typeface="TimesNewRomanPS"/>
                <a:cs typeface="Times New Roman" pitchFamily="18" charset="0"/>
              </a:rPr>
              <a:t> </a:t>
            </a:r>
            <a:r>
              <a:rPr lang="en-US" sz="1600" dirty="0" err="1" smtClean="0">
                <a:latin typeface="TimesNewRomanPS"/>
                <a:cs typeface="Times New Roman" pitchFamily="18" charset="0"/>
              </a:rPr>
              <a:t>biomicroscopy</a:t>
            </a:r>
            <a:r>
              <a:rPr lang="en-US" sz="1600" dirty="0" smtClean="0">
                <a:latin typeface="TimesNewRomanPS"/>
                <a:cs typeface="Times New Roman" pitchFamily="18" charset="0"/>
              </a:rPr>
              <a:t>, </a:t>
            </a:r>
            <a:r>
              <a:rPr lang="en-US" sz="1600" dirty="0" err="1" smtClean="0">
                <a:latin typeface="TimesNewRomanPS"/>
                <a:cs typeface="Times New Roman" pitchFamily="18" charset="0"/>
              </a:rPr>
              <a:t>fluorescein</a:t>
            </a:r>
            <a:r>
              <a:rPr lang="en-US" sz="1600" dirty="0" smtClean="0">
                <a:latin typeface="TimesNewRomanPS"/>
                <a:cs typeface="Times New Roman" pitchFamily="18" charset="0"/>
              </a:rPr>
              <a:t> angiography (AF), optical coherence tomography (OCT) are the recommended ancillary exams for CNV diagnosis in myopia</a:t>
            </a:r>
            <a:r>
              <a:rPr lang="en-US" sz="1600" dirty="0" smtClean="0">
                <a:latin typeface="TimesNewRomanPS"/>
                <a:cs typeface="Times New Roman" pitchFamily="18" charset="0"/>
              </a:rPr>
              <a:t>. OCTA </a:t>
            </a:r>
            <a:r>
              <a:rPr lang="en-US" sz="1600" dirty="0" smtClean="0">
                <a:latin typeface="TimesNewRomanPS"/>
                <a:cs typeface="Times New Roman" pitchFamily="18" charset="0"/>
              </a:rPr>
              <a:t>is a non-invasive diagnostic method that provides images of the retinal </a:t>
            </a:r>
            <a:r>
              <a:rPr lang="en-US" sz="1600" dirty="0" smtClean="0">
                <a:latin typeface="TimesNewRomanPS"/>
                <a:cs typeface="Times New Roman" pitchFamily="18" charset="0"/>
              </a:rPr>
              <a:t>and </a:t>
            </a:r>
            <a:r>
              <a:rPr lang="en-US" sz="1600" dirty="0" err="1" smtClean="0">
                <a:latin typeface="TimesNewRomanPS"/>
                <a:cs typeface="Times New Roman" pitchFamily="18" charset="0"/>
              </a:rPr>
              <a:t>choroidal</a:t>
            </a:r>
            <a:r>
              <a:rPr lang="en-US" sz="1600" dirty="0" smtClean="0">
                <a:latin typeface="TimesNewRomanPS"/>
                <a:cs typeface="Times New Roman" pitchFamily="18" charset="0"/>
              </a:rPr>
              <a:t> circulation.</a:t>
            </a:r>
            <a:r>
              <a:rPr lang="en-US" sz="1600" baseline="30000" dirty="0" smtClean="0">
                <a:latin typeface="TimesNewRomanPS"/>
                <a:cs typeface="Times New Roman" pitchFamily="18" charset="0"/>
              </a:rPr>
              <a:t>3</a:t>
            </a:r>
            <a:r>
              <a:rPr lang="en-US" sz="1600" baseline="30000" dirty="0" smtClean="0">
                <a:latin typeface="TimesNewRomanPS"/>
                <a:cs typeface="Times New Roman" pitchFamily="18" charset="0"/>
              </a:rPr>
              <a:t> </a:t>
            </a:r>
            <a:r>
              <a:rPr lang="en-US" sz="1600" dirty="0" smtClean="0">
                <a:latin typeface="TimesNewRomanPS"/>
                <a:cs typeface="Times New Roman" pitchFamily="18" charset="0"/>
              </a:rPr>
              <a:t>OCTA could </a:t>
            </a:r>
            <a:r>
              <a:rPr lang="en-US" sz="1600" dirty="0" smtClean="0">
                <a:latin typeface="TimesNewRomanPS"/>
                <a:cs typeface="Times New Roman" pitchFamily="18" charset="0"/>
              </a:rPr>
              <a:t>help </a:t>
            </a:r>
            <a:r>
              <a:rPr lang="en-US" sz="1600" dirty="0" smtClean="0">
                <a:latin typeface="TimesNewRomanPS"/>
                <a:cs typeface="Times New Roman" pitchFamily="18" charset="0"/>
              </a:rPr>
              <a:t>to evaluate </a:t>
            </a:r>
            <a:r>
              <a:rPr lang="en-US" sz="1600" dirty="0" smtClean="0">
                <a:latin typeface="TimesNewRomanPS"/>
                <a:cs typeface="Times New Roman" pitchFamily="18" charset="0"/>
              </a:rPr>
              <a:t>the presence and </a:t>
            </a:r>
            <a:r>
              <a:rPr lang="en-US" sz="1600" dirty="0" smtClean="0">
                <a:latin typeface="TimesNewRomanPS"/>
                <a:cs typeface="Times New Roman" pitchFamily="18" charset="0"/>
              </a:rPr>
              <a:t>morphology </a:t>
            </a:r>
            <a:r>
              <a:rPr lang="en-US" sz="1600" dirty="0" smtClean="0">
                <a:latin typeface="TimesNewRomanPS"/>
                <a:cs typeface="Times New Roman" pitchFamily="18" charset="0"/>
              </a:rPr>
              <a:t>of myopic CNV, which appears as a large </a:t>
            </a:r>
            <a:r>
              <a:rPr lang="en-US" sz="1600" dirty="0" err="1" smtClean="0">
                <a:latin typeface="TimesNewRomanPS"/>
                <a:cs typeface="Times New Roman" pitchFamily="18" charset="0"/>
              </a:rPr>
              <a:t>hyperreflective</a:t>
            </a:r>
            <a:r>
              <a:rPr lang="en-US" sz="1600" dirty="0" smtClean="0">
                <a:latin typeface="TimesNewRomanPS"/>
                <a:cs typeface="Times New Roman" pitchFamily="18" charset="0"/>
              </a:rPr>
              <a:t> vascular </a:t>
            </a:r>
            <a:r>
              <a:rPr lang="en-US" sz="1600" dirty="0" err="1" smtClean="0">
                <a:latin typeface="TimesNewRomanPS"/>
                <a:cs typeface="Times New Roman" pitchFamily="18" charset="0"/>
              </a:rPr>
              <a:t>anastomotic</a:t>
            </a:r>
            <a:r>
              <a:rPr lang="en-US" sz="1600" dirty="0" smtClean="0">
                <a:latin typeface="TimesNewRomanPS"/>
                <a:cs typeface="Times New Roman" pitchFamily="18" charset="0"/>
              </a:rPr>
              <a:t> </a:t>
            </a:r>
            <a:r>
              <a:rPr lang="en-US" sz="1600" dirty="0" smtClean="0">
                <a:latin typeface="TimesNewRomanPS"/>
                <a:cs typeface="Times New Roman" pitchFamily="18" charset="0"/>
              </a:rPr>
              <a:t>network.</a:t>
            </a:r>
            <a:r>
              <a:rPr lang="en-US" sz="1600" baseline="30000" dirty="0" smtClean="0">
                <a:latin typeface="TimesNewRomanPS"/>
                <a:cs typeface="Times New Roman" pitchFamily="18" charset="0"/>
              </a:rPr>
              <a:t>6</a:t>
            </a:r>
          </a:p>
          <a:p>
            <a:pPr indent="457200">
              <a:lnSpc>
                <a:spcPct val="150000"/>
              </a:lnSpc>
            </a:pPr>
            <a:r>
              <a:rPr lang="en-US" sz="1600" dirty="0" smtClean="0">
                <a:latin typeface="TimesNewRomanPS"/>
              </a:rPr>
              <a:t>Two </a:t>
            </a:r>
            <a:r>
              <a:rPr lang="en-US" sz="1600" dirty="0" smtClean="0">
                <a:latin typeface="TimesNewRomanPS"/>
              </a:rPr>
              <a:t>types of </a:t>
            </a:r>
            <a:r>
              <a:rPr lang="en-US" sz="1600" dirty="0" err="1" smtClean="0">
                <a:latin typeface="TimesNewRomanPS"/>
              </a:rPr>
              <a:t>subretinal</a:t>
            </a:r>
            <a:r>
              <a:rPr lang="en-US" sz="1600" dirty="0" smtClean="0">
                <a:latin typeface="TimesNewRomanPS"/>
              </a:rPr>
              <a:t> hemorrhage have been reported in myopia, those with and without </a:t>
            </a:r>
            <a:r>
              <a:rPr lang="en-US" sz="1600" dirty="0" err="1" smtClean="0">
                <a:latin typeface="TimesNewRomanPS"/>
              </a:rPr>
              <a:t>choroidal</a:t>
            </a:r>
            <a:r>
              <a:rPr lang="en-US" sz="1600" dirty="0" smtClean="0">
                <a:latin typeface="TimesNewRomanPS"/>
              </a:rPr>
              <a:t> </a:t>
            </a:r>
            <a:r>
              <a:rPr lang="en-US" sz="1600" dirty="0" err="1" smtClean="0">
                <a:latin typeface="TimesNewRomanPS"/>
              </a:rPr>
              <a:t>neovascularization</a:t>
            </a:r>
            <a:r>
              <a:rPr lang="en-US" sz="1600" dirty="0" smtClean="0">
                <a:latin typeface="TimesNewRomanPS"/>
              </a:rPr>
              <a:t> (CNV</a:t>
            </a:r>
            <a:r>
              <a:rPr lang="en-US" sz="1600" dirty="0" smtClean="0">
                <a:latin typeface="TimesNewRomanPS"/>
              </a:rPr>
              <a:t>).</a:t>
            </a:r>
          </a:p>
          <a:p>
            <a:pPr indent="457200">
              <a:lnSpc>
                <a:spcPct val="150000"/>
              </a:lnSpc>
            </a:pPr>
            <a:r>
              <a:rPr lang="en-US" sz="1600" dirty="0" smtClean="0">
                <a:latin typeface="TimesNewRomanPS"/>
              </a:rPr>
              <a:t>Clinically, retinal changes, such </a:t>
            </a:r>
            <a:r>
              <a:rPr lang="en-US" sz="1600" dirty="0" err="1" smtClean="0">
                <a:latin typeface="TimesNewRomanPS"/>
              </a:rPr>
              <a:t>lacker</a:t>
            </a:r>
            <a:r>
              <a:rPr lang="en-US" sz="1600" dirty="0" smtClean="0">
                <a:latin typeface="TimesNewRomanPS"/>
              </a:rPr>
              <a:t> cracks, </a:t>
            </a:r>
            <a:r>
              <a:rPr lang="en-US" sz="1600" dirty="0" err="1" smtClean="0">
                <a:latin typeface="TimesNewRomanPS"/>
              </a:rPr>
              <a:t>subretinalneovascular</a:t>
            </a:r>
            <a:r>
              <a:rPr lang="en-US" sz="1600" dirty="0" smtClean="0">
                <a:latin typeface="TimesNewRomanPS"/>
              </a:rPr>
              <a:t> membranes and hemorrhages, are common in high </a:t>
            </a:r>
            <a:r>
              <a:rPr lang="en-US" sz="1600" dirty="0" smtClean="0">
                <a:latin typeface="TimesNewRomanPS"/>
              </a:rPr>
              <a:t>myopia.</a:t>
            </a:r>
            <a:r>
              <a:rPr lang="en-US" sz="1600" baseline="30000" dirty="0" smtClean="0">
                <a:latin typeface="TimesNewRomanPS"/>
              </a:rPr>
              <a:t>4</a:t>
            </a:r>
            <a:r>
              <a:rPr lang="pt-BR" sz="1600" dirty="0" smtClean="0">
                <a:latin typeface="TimesNewRomanPS"/>
              </a:rPr>
              <a:t> </a:t>
            </a:r>
            <a:r>
              <a:rPr lang="en-US" sz="1600" dirty="0" smtClean="0">
                <a:latin typeface="TimesNewRomanPS"/>
              </a:rPr>
              <a:t>In these cases hemorrhage could be </a:t>
            </a:r>
            <a:r>
              <a:rPr lang="en-US" sz="1600" dirty="0" err="1" smtClean="0">
                <a:latin typeface="TimesNewRomanPS"/>
              </a:rPr>
              <a:t>absorved</a:t>
            </a:r>
            <a:r>
              <a:rPr lang="en-US" sz="1600" dirty="0" smtClean="0">
                <a:latin typeface="TimesNewRomanPS"/>
              </a:rPr>
              <a:t> in a few months with a good prognosis, unless the bleeding </a:t>
            </a:r>
            <a:r>
              <a:rPr lang="en-US" sz="1600" dirty="0" err="1" smtClean="0">
                <a:latin typeface="TimesNewRomanPS"/>
              </a:rPr>
              <a:t>recursor</a:t>
            </a:r>
            <a:r>
              <a:rPr lang="en-US" sz="1600" dirty="0" smtClean="0">
                <a:latin typeface="TimesNewRomanPS"/>
              </a:rPr>
              <a:t> occurs a development of atrophic scars or degeneration of retina and choroid.</a:t>
            </a:r>
            <a:r>
              <a:rPr lang="en-US" sz="1600" baseline="30000" dirty="0" smtClean="0">
                <a:latin typeface="TimesNewRomanPS"/>
              </a:rPr>
              <a:t>5,6</a:t>
            </a:r>
            <a:r>
              <a:rPr lang="en-US" sz="1600" dirty="0" smtClean="0">
                <a:latin typeface="TimesNewRomanPS"/>
              </a:rPr>
              <a:t>. </a:t>
            </a:r>
            <a:endParaRPr lang="pt-BR" sz="1600" dirty="0" smtClean="0">
              <a:latin typeface="TimesNewRomanPS"/>
            </a:endParaRPr>
          </a:p>
          <a:p>
            <a:pPr indent="457200">
              <a:lnSpc>
                <a:spcPct val="150000"/>
              </a:lnSpc>
            </a:pPr>
            <a:r>
              <a:rPr lang="en-US" sz="1600" dirty="0" smtClean="0">
                <a:latin typeface="TimesNewRomanPS"/>
              </a:rPr>
              <a:t>Approximately </a:t>
            </a:r>
            <a:r>
              <a:rPr lang="en-US" sz="1600" dirty="0" smtClean="0">
                <a:latin typeface="TimesNewRomanPS"/>
              </a:rPr>
              <a:t>5 to 11% of high myopic patients will develop myopic CNV, and bilateral disease will develop in 35% of those patients within 8 years. Age at onset is an risk factor, with patients aged under 40 years with better </a:t>
            </a:r>
            <a:r>
              <a:rPr lang="en-US" sz="1600" dirty="0" smtClean="0">
                <a:latin typeface="TimesNewRomanPS"/>
              </a:rPr>
              <a:t>prognosis.</a:t>
            </a:r>
            <a:r>
              <a:rPr lang="en-US" sz="1600" baseline="30000" dirty="0" smtClean="0">
                <a:latin typeface="TimesNewRomanPS"/>
              </a:rPr>
              <a:t>7</a:t>
            </a:r>
            <a:r>
              <a:rPr lang="en-US" sz="1600" baseline="30000" dirty="0" smtClean="0">
                <a:latin typeface="TimesNewRomanPS"/>
              </a:rPr>
              <a:t> </a:t>
            </a:r>
            <a:r>
              <a:rPr lang="en-US" sz="1600" dirty="0" smtClean="0">
                <a:latin typeface="TimesNewRomanPS"/>
              </a:rPr>
              <a:t>The </a:t>
            </a:r>
            <a:r>
              <a:rPr lang="en-US" sz="1600" dirty="0" smtClean="0">
                <a:latin typeface="TimesNewRomanPS"/>
              </a:rPr>
              <a:t>treatment of myopic CNV with anti-VEGF is of fundamental importance and left untreated</a:t>
            </a:r>
            <a:endParaRPr lang="pt-BR" sz="1600" dirty="0" smtClean="0">
              <a:latin typeface="TimesNewRomanPS"/>
            </a:endParaRPr>
          </a:p>
          <a:p>
            <a:pPr indent="457200">
              <a:lnSpc>
                <a:spcPct val="150000"/>
              </a:lnSpc>
            </a:pPr>
            <a:endParaRPr lang="pt-BR" sz="1600" dirty="0" smtClean="0">
              <a:latin typeface="TimesNewRomanPS"/>
              <a:cs typeface="Times New Roman" pitchFamily="18" charset="0"/>
            </a:endParaRPr>
          </a:p>
          <a:p>
            <a:pPr indent="457200" algn="just">
              <a:lnSpc>
                <a:spcPct val="150000"/>
              </a:lnSpc>
            </a:pPr>
            <a:endParaRPr lang="pt-BR" sz="1600" dirty="0">
              <a:solidFill>
                <a:srgbClr val="FF0000"/>
              </a:solidFill>
              <a:latin typeface="TimesNewRomanPS"/>
              <a:cs typeface="Times New Roman" pitchFamily="18" charset="0"/>
            </a:endParaRPr>
          </a:p>
        </p:txBody>
      </p:sp>
      <p:sp>
        <p:nvSpPr>
          <p:cNvPr id="18" name="Retângulo 17">
            <a:extLst>
              <a:ext uri="{FF2B5EF4-FFF2-40B4-BE49-F238E27FC236}">
                <a16:creationId xmlns:a16="http://schemas.microsoft.com/office/drawing/2014/main" xmlns="" id="{CEB3B89D-D9E0-0D4A-A452-F223D9BDD884}"/>
              </a:ext>
            </a:extLst>
          </p:cNvPr>
          <p:cNvSpPr/>
          <p:nvPr/>
        </p:nvSpPr>
        <p:spPr>
          <a:xfrm>
            <a:off x="6204857" y="4002478"/>
            <a:ext cx="10863943" cy="7986802"/>
          </a:xfrm>
          <a:prstGeom prst="rect">
            <a:avLst/>
          </a:prstGeom>
          <a:solidFill>
            <a:schemeClr val="accent6">
              <a:lumMod val="20000"/>
              <a:lumOff val="80000"/>
            </a:schemeClr>
          </a:solidFill>
        </p:spPr>
        <p:txBody>
          <a:bodyPr wrap="square">
            <a:spAutoFit/>
          </a:bodyPr>
          <a:lstStyle/>
          <a:p>
            <a:pPr indent="457200">
              <a:lnSpc>
                <a:spcPct val="150000"/>
              </a:lnSpc>
            </a:pPr>
            <a:r>
              <a:rPr lang="en-US" sz="1600" dirty="0" smtClean="0">
                <a:latin typeface="TimesNewRomanPS"/>
              </a:rPr>
              <a:t>A 32 years-old man, presented to our service with </a:t>
            </a:r>
            <a:r>
              <a:rPr lang="en-US" sz="1600" dirty="0" err="1" smtClean="0">
                <a:latin typeface="TimesNewRomanPS"/>
              </a:rPr>
              <a:t>visualimpairment</a:t>
            </a:r>
            <a:r>
              <a:rPr lang="en-US" sz="1600" dirty="0" smtClean="0">
                <a:latin typeface="TimesNewRomanPS"/>
              </a:rPr>
              <a:t> </a:t>
            </a:r>
            <a:r>
              <a:rPr lang="en-US" sz="1600" dirty="0" err="1" smtClean="0">
                <a:latin typeface="TimesNewRomanPS"/>
              </a:rPr>
              <a:t>withblack</a:t>
            </a:r>
            <a:r>
              <a:rPr lang="en-US" sz="1600" dirty="0" smtClean="0">
                <a:latin typeface="TimesNewRomanPS"/>
              </a:rPr>
              <a:t> spots in the left eye, started one day ago.</a:t>
            </a:r>
            <a:endParaRPr lang="pt-BR" sz="1600" dirty="0" smtClean="0">
              <a:latin typeface="TimesNewRomanPS"/>
            </a:endParaRPr>
          </a:p>
          <a:p>
            <a:pPr indent="457200">
              <a:lnSpc>
                <a:spcPct val="150000"/>
              </a:lnSpc>
            </a:pPr>
            <a:r>
              <a:rPr lang="en-US" sz="1600" dirty="0" smtClean="0">
                <a:latin typeface="TimesNewRomanPS"/>
              </a:rPr>
              <a:t>The ophthalmological </a:t>
            </a:r>
            <a:r>
              <a:rPr lang="en-US" sz="1600" dirty="0" err="1" smtClean="0">
                <a:latin typeface="TimesNewRomanPS"/>
              </a:rPr>
              <a:t>examdemonstrated</a:t>
            </a:r>
            <a:r>
              <a:rPr lang="en-US" sz="1600" dirty="0" smtClean="0">
                <a:latin typeface="TimesNewRomanPS"/>
              </a:rPr>
              <a:t>: refraction: OD -8.00ED -0.75CD x 10º (20/30) and OS -8.00ED -1.00CD x 150º (20/30); intraocular pressure: 16 mmHg and 16 mmHg. </a:t>
            </a:r>
            <a:r>
              <a:rPr lang="en-US" sz="1600" dirty="0" err="1" smtClean="0">
                <a:latin typeface="TimesNewRomanPS"/>
              </a:rPr>
              <a:t>Biomicroscopy</a:t>
            </a:r>
            <a:r>
              <a:rPr lang="en-US" sz="1600" dirty="0" smtClean="0">
                <a:latin typeface="TimesNewRomanPS"/>
              </a:rPr>
              <a:t> without changes; </a:t>
            </a:r>
            <a:r>
              <a:rPr lang="en-US" sz="1600" dirty="0" err="1" smtClean="0">
                <a:latin typeface="TimesNewRomanPS"/>
              </a:rPr>
              <a:t>Fundoscopy</a:t>
            </a:r>
            <a:r>
              <a:rPr lang="en-US" sz="1600" dirty="0" smtClean="0">
                <a:latin typeface="TimesNewRomanPS"/>
              </a:rPr>
              <a:t>: macular hemorrhage in the left eye</a:t>
            </a:r>
            <a:r>
              <a:rPr lang="en-US" sz="1600" dirty="0" smtClean="0">
                <a:latin typeface="TimesNewRomanPS"/>
              </a:rPr>
              <a:t>. Fig. 1.</a:t>
            </a:r>
            <a:endParaRPr lang="pt-BR" sz="1600" dirty="0" smtClean="0">
              <a:latin typeface="TimesNewRomanPS"/>
            </a:endParaRPr>
          </a:p>
          <a:p>
            <a:pPr indent="457200">
              <a:lnSpc>
                <a:spcPct val="150000"/>
              </a:lnSpc>
            </a:pPr>
            <a:r>
              <a:rPr lang="en-US" sz="1600" dirty="0" err="1" smtClean="0">
                <a:latin typeface="TimesNewRomanPS"/>
              </a:rPr>
              <a:t>Retinography</a:t>
            </a:r>
            <a:r>
              <a:rPr lang="en-US" sz="1600" dirty="0" smtClean="0">
                <a:latin typeface="TimesNewRomanPS"/>
              </a:rPr>
              <a:t>, OCTA and macula OCT were requested. At OCT, an image suggestive of </a:t>
            </a:r>
            <a:r>
              <a:rPr lang="en-US" sz="1600" dirty="0" err="1" smtClean="0">
                <a:latin typeface="TimesNewRomanPS"/>
              </a:rPr>
              <a:t>subretinal</a:t>
            </a:r>
            <a:r>
              <a:rPr lang="en-US" sz="1600" dirty="0" smtClean="0">
                <a:latin typeface="TimesNewRomanPS"/>
              </a:rPr>
              <a:t> </a:t>
            </a:r>
            <a:r>
              <a:rPr lang="en-US" sz="1600" dirty="0" err="1" smtClean="0">
                <a:latin typeface="TimesNewRomanPS"/>
              </a:rPr>
              <a:t>neovascularization</a:t>
            </a:r>
            <a:r>
              <a:rPr lang="en-US" sz="1600" dirty="0" smtClean="0">
                <a:latin typeface="TimesNewRomanPS"/>
              </a:rPr>
              <a:t> was observed in the left eye. However, at OCTA, no lesion suggestive of CNV was observed. Conservative conduct was taken and scheduled a new </a:t>
            </a:r>
            <a:r>
              <a:rPr lang="en-US" sz="1600" dirty="0" err="1" smtClean="0">
                <a:latin typeface="TimesNewRomanPS"/>
              </a:rPr>
              <a:t>evaluation.After</a:t>
            </a:r>
            <a:r>
              <a:rPr lang="en-US" sz="1600" dirty="0" smtClean="0">
                <a:latin typeface="TimesNewRomanPS"/>
              </a:rPr>
              <a:t> one month, the patient returned with improvement of the complaint and total </a:t>
            </a:r>
            <a:r>
              <a:rPr lang="en-US" sz="1600" dirty="0" err="1" smtClean="0">
                <a:latin typeface="TimesNewRomanPS"/>
              </a:rPr>
              <a:t>absorptionof</a:t>
            </a:r>
            <a:r>
              <a:rPr lang="en-US" sz="1600" dirty="0" smtClean="0">
                <a:latin typeface="TimesNewRomanPS"/>
              </a:rPr>
              <a:t> the hemorrhage to the OCT. (Fig.1)</a:t>
            </a:r>
            <a:endParaRPr lang="pt-BR" sz="1600" dirty="0" smtClean="0">
              <a:latin typeface="TimesNewRomanPS"/>
            </a:endParaRPr>
          </a:p>
          <a:p>
            <a:pPr indent="457200">
              <a:lnSpc>
                <a:spcPct val="150000"/>
              </a:lnSpc>
            </a:pPr>
            <a:r>
              <a:rPr lang="en-US" sz="1600" dirty="0" smtClean="0">
                <a:latin typeface="TimesNewRomanPS"/>
              </a:rPr>
              <a:t>Three months later, he was admitted at the emergency department </a:t>
            </a:r>
            <a:r>
              <a:rPr lang="en-US" sz="1600" dirty="0" err="1" smtClean="0">
                <a:latin typeface="TimesNewRomanPS"/>
              </a:rPr>
              <a:t>complainingblack</a:t>
            </a:r>
            <a:r>
              <a:rPr lang="en-US" sz="1600" dirty="0" smtClean="0">
                <a:latin typeface="TimesNewRomanPS"/>
              </a:rPr>
              <a:t> spots on his right eye. Upon examination, he presented visual acuity with partial correction of 20/40 in OD and 20/25 in OS. </a:t>
            </a:r>
            <a:r>
              <a:rPr lang="en-US" sz="1600" dirty="0" err="1" smtClean="0">
                <a:latin typeface="TimesNewRomanPS"/>
              </a:rPr>
              <a:t>Fundscopy</a:t>
            </a:r>
            <a:r>
              <a:rPr lang="en-US" sz="1600" dirty="0" smtClean="0">
                <a:latin typeface="TimesNewRomanPS"/>
              </a:rPr>
              <a:t> revealed macular hemorrhage in the right eye with no signs of CNV in OCTA</a:t>
            </a:r>
            <a:r>
              <a:rPr lang="en-US" sz="1600" dirty="0" smtClean="0">
                <a:latin typeface="TimesNewRomanPS"/>
              </a:rPr>
              <a:t>. He </a:t>
            </a:r>
            <a:r>
              <a:rPr lang="en-US" sz="1600" dirty="0" smtClean="0">
                <a:latin typeface="TimesNewRomanPS"/>
              </a:rPr>
              <a:t>returned in a month with </a:t>
            </a:r>
            <a:r>
              <a:rPr lang="en-US" sz="1600" dirty="0" smtClean="0">
                <a:latin typeface="TimesNewRomanPS"/>
              </a:rPr>
              <a:t>absorption of </a:t>
            </a:r>
            <a:r>
              <a:rPr lang="en-US" sz="1600" dirty="0" smtClean="0">
                <a:latin typeface="TimesNewRomanPS"/>
              </a:rPr>
              <a:t>the hemorrhagic process. </a:t>
            </a:r>
            <a:endParaRPr lang="pt-BR" sz="1600" dirty="0" smtClean="0">
              <a:latin typeface="TimesNewRomanPS"/>
            </a:endParaRPr>
          </a:p>
          <a:p>
            <a:pPr indent="457200">
              <a:lnSpc>
                <a:spcPct val="150000"/>
              </a:lnSpc>
            </a:pPr>
            <a:r>
              <a:rPr lang="en-US" sz="1600" dirty="0" smtClean="0">
                <a:latin typeface="TimesNewRomanPS"/>
              </a:rPr>
              <a:t>After three months, the patient returns to the clinic, with a similar complaint in OD. On examination, visual acuity of 20/40 in OD and </a:t>
            </a:r>
            <a:r>
              <a:rPr lang="en-US" sz="1600" dirty="0" err="1" smtClean="0">
                <a:latin typeface="TimesNewRomanPS"/>
              </a:rPr>
              <a:t>subretinal</a:t>
            </a:r>
            <a:r>
              <a:rPr lang="en-US" sz="1600" dirty="0" smtClean="0">
                <a:latin typeface="TimesNewRomanPS"/>
              </a:rPr>
              <a:t> hemorrhage. At OCT, we observed lesion suggestive of CNV in the right eye. But, OCTA did not present a signs of </a:t>
            </a:r>
            <a:r>
              <a:rPr lang="en-US" sz="1600" dirty="0" err="1" smtClean="0">
                <a:latin typeface="TimesNewRomanPS"/>
              </a:rPr>
              <a:t>neovascular</a:t>
            </a:r>
            <a:r>
              <a:rPr lang="en-US" sz="1600" dirty="0" smtClean="0">
                <a:latin typeface="TimesNewRomanPS"/>
              </a:rPr>
              <a:t> </a:t>
            </a:r>
            <a:r>
              <a:rPr lang="en-US" sz="1600" dirty="0" smtClean="0">
                <a:latin typeface="TimesNewRomanPS"/>
              </a:rPr>
              <a:t>membrane (Fig. 2.),  and we </a:t>
            </a:r>
            <a:r>
              <a:rPr lang="en-US" sz="1600" dirty="0" smtClean="0">
                <a:latin typeface="TimesNewRomanPS"/>
              </a:rPr>
              <a:t>chose to a conservative approach</a:t>
            </a:r>
            <a:r>
              <a:rPr lang="en-US" sz="1600" dirty="0" smtClean="0">
                <a:latin typeface="TimesNewRomanPS"/>
              </a:rPr>
              <a:t>. The </a:t>
            </a:r>
            <a:r>
              <a:rPr lang="en-US" sz="1600" dirty="0" smtClean="0">
                <a:latin typeface="TimesNewRomanPS"/>
              </a:rPr>
              <a:t>patient returned in one month, with visual complaint and partial </a:t>
            </a:r>
            <a:r>
              <a:rPr lang="en-US" sz="1600" dirty="0" smtClean="0">
                <a:latin typeface="TimesNewRomanPS"/>
              </a:rPr>
              <a:t>absorption of </a:t>
            </a:r>
            <a:r>
              <a:rPr lang="en-US" sz="1600" dirty="0" smtClean="0">
                <a:latin typeface="TimesNewRomanPS"/>
              </a:rPr>
              <a:t>hemorrhage at </a:t>
            </a:r>
            <a:r>
              <a:rPr lang="en-US" sz="1600" dirty="0" err="1" smtClean="0">
                <a:latin typeface="TimesNewRomanPS"/>
              </a:rPr>
              <a:t>fundoscopy</a:t>
            </a:r>
            <a:r>
              <a:rPr lang="en-US" sz="1600" dirty="0" smtClean="0">
                <a:latin typeface="TimesNewRomanPS"/>
              </a:rPr>
              <a:t>. </a:t>
            </a:r>
            <a:r>
              <a:rPr lang="en-US" sz="1600" dirty="0" smtClean="0">
                <a:latin typeface="TimesNewRomanPS"/>
              </a:rPr>
              <a:t>Corrected visual acuity of 20/50 in OD and monthly follow-up was suggested. </a:t>
            </a:r>
            <a:endParaRPr lang="pt-BR" sz="1600" dirty="0" smtClean="0">
              <a:latin typeface="TimesNewRomanPS"/>
            </a:endParaRPr>
          </a:p>
          <a:p>
            <a:pPr indent="457200">
              <a:lnSpc>
                <a:spcPct val="150000"/>
              </a:lnSpc>
            </a:pPr>
            <a:r>
              <a:rPr lang="en-US" sz="1600" dirty="0" smtClean="0">
                <a:latin typeface="TimesNewRomanPS"/>
              </a:rPr>
              <a:t>Four </a:t>
            </a:r>
            <a:r>
              <a:rPr lang="en-US" sz="1600" dirty="0" err="1" smtClean="0">
                <a:latin typeface="TimesNewRomanPS"/>
              </a:rPr>
              <a:t>mounths</a:t>
            </a:r>
            <a:r>
              <a:rPr lang="en-US" sz="1600" dirty="0" smtClean="0">
                <a:latin typeface="TimesNewRomanPS"/>
              </a:rPr>
              <a:t> later, the patient followed up with progressive improvement of the clinical condition. He presented to the exam: corrected visual acuity of 20/20 in both eyes and OCT without the presence of hemorrhage and with a preserved ellipsoid </a:t>
            </a:r>
            <a:r>
              <a:rPr lang="en-US" sz="1600" dirty="0" smtClean="0">
                <a:latin typeface="TimesNewRomanPS"/>
              </a:rPr>
              <a:t>zone. (Fig 3.)</a:t>
            </a:r>
            <a:endParaRPr lang="pt-BR" sz="1600" dirty="0">
              <a:latin typeface="TimesNewRomanPS"/>
            </a:endParaRPr>
          </a:p>
        </p:txBody>
      </p:sp>
      <p:sp>
        <p:nvSpPr>
          <p:cNvPr id="21" name="Retângulo 20">
            <a:extLst>
              <a:ext uri="{FF2B5EF4-FFF2-40B4-BE49-F238E27FC236}">
                <a16:creationId xmlns:a16="http://schemas.microsoft.com/office/drawing/2014/main" xmlns="" id="{29E1E418-0293-2441-AAA6-FCBE53E05EE5}"/>
              </a:ext>
            </a:extLst>
          </p:cNvPr>
          <p:cNvSpPr/>
          <p:nvPr/>
        </p:nvSpPr>
        <p:spPr>
          <a:xfrm>
            <a:off x="17330058" y="4002478"/>
            <a:ext cx="11203302" cy="4824398"/>
          </a:xfrm>
          <a:prstGeom prst="rect">
            <a:avLst/>
          </a:prstGeom>
          <a:solidFill>
            <a:schemeClr val="accent6">
              <a:lumMod val="20000"/>
              <a:lumOff val="80000"/>
            </a:schemeClr>
          </a:solidFill>
        </p:spPr>
        <p:txBody>
          <a:bodyPr wrap="square">
            <a:spAutoFit/>
          </a:bodyPr>
          <a:lstStyle/>
          <a:p>
            <a:pPr indent="457200">
              <a:lnSpc>
                <a:spcPct val="150000"/>
              </a:lnSpc>
            </a:pPr>
            <a:r>
              <a:rPr lang="en-US" sz="1500" dirty="0" smtClean="0"/>
              <a:t>	</a:t>
            </a:r>
            <a:r>
              <a:rPr lang="en-US" sz="1500" dirty="0" smtClean="0">
                <a:latin typeface="TimesNewRomanPS"/>
              </a:rPr>
              <a:t>Approximately </a:t>
            </a:r>
            <a:r>
              <a:rPr lang="en-US" sz="1500" dirty="0" smtClean="0">
                <a:latin typeface="TimesNewRomanPS"/>
              </a:rPr>
              <a:t>5 to 11% of high myopic patients will develop myopic CNV, and bilateral disease will develop in 35% of those patients within 8 years. Age at onset is an risk factor, with patients aged under 40 years with better </a:t>
            </a:r>
            <a:r>
              <a:rPr lang="en-US" sz="1500" dirty="0" smtClean="0">
                <a:latin typeface="TimesNewRomanPS"/>
              </a:rPr>
              <a:t>prognosis.</a:t>
            </a:r>
            <a:r>
              <a:rPr lang="en-US" sz="1500" baseline="30000" dirty="0" smtClean="0">
                <a:latin typeface="TimesNewRomanPS"/>
              </a:rPr>
              <a:t>7</a:t>
            </a:r>
            <a:r>
              <a:rPr lang="en-US" sz="1500" dirty="0" smtClean="0">
                <a:latin typeface="TimesNewRomanPS"/>
              </a:rPr>
              <a:t> The </a:t>
            </a:r>
            <a:r>
              <a:rPr lang="en-US" sz="1500" dirty="0" smtClean="0">
                <a:latin typeface="TimesNewRomanPS"/>
              </a:rPr>
              <a:t>treatment of myopic CNV with anti-VEGF is of fundamental importance and left untreated, CNV could lead to severe visual </a:t>
            </a:r>
            <a:r>
              <a:rPr lang="en-US" sz="1500" dirty="0" smtClean="0">
                <a:latin typeface="TimesNewRomanPS"/>
              </a:rPr>
              <a:t>impairment.</a:t>
            </a:r>
            <a:r>
              <a:rPr lang="en-US" sz="1500" baseline="30000" dirty="0" smtClean="0">
                <a:latin typeface="TimesNewRomanPS"/>
              </a:rPr>
              <a:t>8</a:t>
            </a:r>
            <a:endParaRPr lang="pt-BR" sz="1500" dirty="0" smtClean="0">
              <a:latin typeface="TimesNewRomanPS"/>
            </a:endParaRPr>
          </a:p>
          <a:p>
            <a:pPr indent="457200">
              <a:lnSpc>
                <a:spcPct val="150000"/>
              </a:lnSpc>
            </a:pPr>
            <a:r>
              <a:rPr lang="en-US" sz="1500" dirty="0" smtClean="0">
                <a:latin typeface="TimesNewRomanPS"/>
              </a:rPr>
              <a:t>OCTA is a new non-invasive ancillary exam with a sensitivity of 90% to 94,1% for the detection of myopic CNV, which could differentiated a simple hemorrhage from CNV and consequently, changing the </a:t>
            </a:r>
            <a:r>
              <a:rPr lang="en-US" sz="1500" dirty="0" smtClean="0">
                <a:latin typeface="TimesNewRomanPS"/>
              </a:rPr>
              <a:t>treatment.</a:t>
            </a:r>
            <a:r>
              <a:rPr lang="en-US" sz="1500" baseline="30000" dirty="0" smtClean="0">
                <a:latin typeface="TimesNewRomanPS"/>
              </a:rPr>
              <a:t>9,10</a:t>
            </a:r>
            <a:endParaRPr lang="pt-BR" sz="1500" dirty="0" smtClean="0">
              <a:latin typeface="TimesNewRomanPS"/>
            </a:endParaRPr>
          </a:p>
          <a:p>
            <a:pPr indent="457200">
              <a:lnSpc>
                <a:spcPct val="150000"/>
              </a:lnSpc>
            </a:pPr>
            <a:r>
              <a:rPr lang="en-US" sz="1500" dirty="0" smtClean="0">
                <a:latin typeface="TimesNewRomanPS"/>
              </a:rPr>
              <a:t>	In </a:t>
            </a:r>
            <a:r>
              <a:rPr lang="en-US" sz="1500" dirty="0" smtClean="0">
                <a:latin typeface="TimesNewRomanPS"/>
              </a:rPr>
              <a:t>this case report, the patient with high myopia presented with recurrence of macular hemorrhage with visual impairment. The clinical exam and the OCT were suggestive of CNV, but OCTA did not detected abnormal vessels; and patient was not treated with anti-VEGF with a total improvement in visual acuity and complains. The importance to avoid </a:t>
            </a:r>
            <a:r>
              <a:rPr lang="en-US" sz="1500" dirty="0" err="1" smtClean="0">
                <a:latin typeface="TimesNewRomanPS"/>
              </a:rPr>
              <a:t>unnecessaryanti</a:t>
            </a:r>
            <a:r>
              <a:rPr lang="en-US" sz="1500" dirty="0" smtClean="0">
                <a:latin typeface="TimesNewRomanPS"/>
              </a:rPr>
              <a:t>-VEGF injections is related to the adverse events, such as infection, retinal detachment and cardiovascular events.</a:t>
            </a:r>
            <a:r>
              <a:rPr lang="en-US" sz="1500" baseline="30000" dirty="0" smtClean="0">
                <a:latin typeface="TimesNewRomanPS"/>
              </a:rPr>
              <a:t>12</a:t>
            </a:r>
            <a:endParaRPr lang="pt-BR" sz="1500" dirty="0" smtClean="0">
              <a:latin typeface="TimesNewRomanPS"/>
            </a:endParaRPr>
          </a:p>
          <a:p>
            <a:pPr indent="457200">
              <a:lnSpc>
                <a:spcPct val="150000"/>
              </a:lnSpc>
            </a:pPr>
            <a:r>
              <a:rPr lang="en-US" sz="1500" dirty="0" smtClean="0">
                <a:latin typeface="TimesNewRomanPS"/>
              </a:rPr>
              <a:t>	Considering </a:t>
            </a:r>
            <a:r>
              <a:rPr lang="en-US" sz="1500" dirty="0" smtClean="0">
                <a:latin typeface="TimesNewRomanPS"/>
              </a:rPr>
              <a:t>this, we emphasize that the classification of hemorrhages in pathological myopia, with or without CNV, combined with OCTA is of fundamental importance for the decision to treat, or not, </a:t>
            </a:r>
            <a:r>
              <a:rPr lang="en-US" sz="1500" dirty="0" err="1" smtClean="0">
                <a:latin typeface="TimesNewRomanPS"/>
              </a:rPr>
              <a:t>subretinal</a:t>
            </a:r>
            <a:r>
              <a:rPr lang="en-US" sz="1500" dirty="0" smtClean="0">
                <a:latin typeface="TimesNewRomanPS"/>
              </a:rPr>
              <a:t> hemorrhage associated with high myopia.</a:t>
            </a:r>
            <a:endParaRPr lang="pt-BR" sz="1500" dirty="0" smtClean="0">
              <a:latin typeface="TimesNewRomanPS"/>
            </a:endParaRPr>
          </a:p>
          <a:p>
            <a:endParaRPr lang="pt-BR" sz="1500" dirty="0">
              <a:solidFill>
                <a:srgbClr val="FF0000"/>
              </a:solidFill>
              <a:latin typeface="Times New Roman" pitchFamily="18" charset="0"/>
              <a:cs typeface="Times New Roman" pitchFamily="18" charset="0"/>
            </a:endParaRPr>
          </a:p>
        </p:txBody>
      </p:sp>
      <p:sp>
        <p:nvSpPr>
          <p:cNvPr id="23" name="Retângulo 22">
            <a:extLst>
              <a:ext uri="{FF2B5EF4-FFF2-40B4-BE49-F238E27FC236}">
                <a16:creationId xmlns:a16="http://schemas.microsoft.com/office/drawing/2014/main" xmlns="" id="{57FCA674-96A9-B648-800A-677EE83BF63F}"/>
              </a:ext>
            </a:extLst>
          </p:cNvPr>
          <p:cNvSpPr/>
          <p:nvPr/>
        </p:nvSpPr>
        <p:spPr>
          <a:xfrm>
            <a:off x="17330058" y="9890564"/>
            <a:ext cx="11203303" cy="5756832"/>
          </a:xfrm>
          <a:prstGeom prst="rect">
            <a:avLst/>
          </a:prstGeom>
          <a:solidFill>
            <a:schemeClr val="accent6">
              <a:lumMod val="20000"/>
              <a:lumOff val="80000"/>
            </a:schemeClr>
          </a:solidFill>
        </p:spPr>
        <p:txBody>
          <a:bodyPr wrap="square">
            <a:spAutoFit/>
          </a:bodyPr>
          <a:lstStyle/>
          <a:p>
            <a:pPr indent="457200">
              <a:lnSpc>
                <a:spcPct val="150000"/>
              </a:lnSpc>
            </a:pPr>
            <a:r>
              <a:rPr lang="en-US" sz="1300" dirty="0" smtClean="0"/>
              <a:t>1.	</a:t>
            </a:r>
            <a:r>
              <a:rPr lang="en-US" sz="1300" dirty="0" smtClean="0">
                <a:latin typeface="TimesNewRomanPS"/>
              </a:rPr>
              <a:t>Morgan IG, </a:t>
            </a:r>
            <a:r>
              <a:rPr lang="en-US" sz="1300" dirty="0" err="1" smtClean="0">
                <a:latin typeface="TimesNewRomanPS"/>
              </a:rPr>
              <a:t>Ohno</a:t>
            </a:r>
            <a:r>
              <a:rPr lang="en-US" sz="1300" dirty="0" smtClean="0">
                <a:latin typeface="TimesNewRomanPS"/>
              </a:rPr>
              <a:t>-Matsui K, Saw SM. Myopia. Lancet 2012;379:1739-48.</a:t>
            </a:r>
            <a:endParaRPr lang="pt-BR" sz="1300" dirty="0" smtClean="0">
              <a:latin typeface="TimesNewRomanPS"/>
            </a:endParaRPr>
          </a:p>
          <a:p>
            <a:pPr indent="457200">
              <a:lnSpc>
                <a:spcPct val="150000"/>
              </a:lnSpc>
            </a:pPr>
            <a:r>
              <a:rPr lang="en-US" sz="1300" dirty="0" smtClean="0">
                <a:latin typeface="TimesNewRomanPS"/>
              </a:rPr>
              <a:t>2.	</a:t>
            </a:r>
            <a:r>
              <a:rPr lang="en-US" sz="1300" dirty="0" err="1" smtClean="0">
                <a:latin typeface="TimesNewRomanPS"/>
              </a:rPr>
              <a:t>Tokoro</a:t>
            </a:r>
            <a:r>
              <a:rPr lang="en-US" sz="1300" dirty="0" smtClean="0">
                <a:latin typeface="TimesNewRomanPS"/>
              </a:rPr>
              <a:t> T. On the definition of pathologic myopia in group studies. </a:t>
            </a:r>
            <a:r>
              <a:rPr lang="en-US" sz="1300" dirty="0" err="1" smtClean="0">
                <a:latin typeface="TimesNewRomanPS"/>
              </a:rPr>
              <a:t>Acta</a:t>
            </a:r>
            <a:r>
              <a:rPr lang="en-US" sz="1300" dirty="0" smtClean="0">
                <a:latin typeface="TimesNewRomanPS"/>
              </a:rPr>
              <a:t> </a:t>
            </a:r>
            <a:r>
              <a:rPr lang="en-US" sz="1300" dirty="0" err="1" smtClean="0">
                <a:latin typeface="TimesNewRomanPS"/>
              </a:rPr>
              <a:t>ophthalmologica</a:t>
            </a:r>
            <a:r>
              <a:rPr lang="en-US" sz="1300" dirty="0" smtClean="0">
                <a:latin typeface="TimesNewRomanPS"/>
              </a:rPr>
              <a:t> Supplement 1988;185:107-8</a:t>
            </a:r>
            <a:r>
              <a:rPr lang="en-US" sz="1300" dirty="0" smtClean="0">
                <a:latin typeface="TimesNewRomanPS"/>
              </a:rPr>
              <a:t>.</a:t>
            </a:r>
            <a:endParaRPr lang="pt-BR" sz="1300" dirty="0" smtClean="0">
              <a:latin typeface="TimesNewRomanPS"/>
            </a:endParaRPr>
          </a:p>
          <a:p>
            <a:pPr indent="457200">
              <a:lnSpc>
                <a:spcPct val="150000"/>
              </a:lnSpc>
            </a:pPr>
            <a:r>
              <a:rPr lang="en-US" sz="1300" dirty="0" smtClean="0">
                <a:latin typeface="TimesNewRomanPS"/>
              </a:rPr>
              <a:t>3.</a:t>
            </a:r>
            <a:r>
              <a:rPr lang="en-US" sz="1300" dirty="0" smtClean="0">
                <a:latin typeface="TimesNewRomanPS"/>
              </a:rPr>
              <a:t>	Wang RK. Optical </a:t>
            </a:r>
            <a:r>
              <a:rPr lang="en-US" sz="1300" dirty="0" err="1" smtClean="0">
                <a:latin typeface="TimesNewRomanPS"/>
              </a:rPr>
              <a:t>Microangiography</a:t>
            </a:r>
            <a:r>
              <a:rPr lang="en-US" sz="1300" dirty="0" smtClean="0">
                <a:latin typeface="TimesNewRomanPS"/>
              </a:rPr>
              <a:t>: A Label Free 3D Imaging Technology to Visualize and Quantify Blood Circulations within Tissue Beds in vivo. IEEE journal of selected topics in quantum electronics : a publication of the IEEE Lasers and Electro-optics Society 2010;16:545-54</a:t>
            </a:r>
            <a:r>
              <a:rPr lang="en-US" sz="1300" dirty="0" smtClean="0">
                <a:latin typeface="TimesNewRomanPS"/>
              </a:rPr>
              <a:t>.</a:t>
            </a:r>
            <a:endParaRPr lang="pt-BR" sz="1300" dirty="0" smtClean="0">
              <a:latin typeface="TimesNewRomanPS"/>
            </a:endParaRPr>
          </a:p>
          <a:p>
            <a:pPr indent="457200">
              <a:lnSpc>
                <a:spcPct val="150000"/>
              </a:lnSpc>
            </a:pPr>
            <a:r>
              <a:rPr lang="en-US" sz="1300" dirty="0" smtClean="0">
                <a:latin typeface="TimesNewRomanPS"/>
              </a:rPr>
              <a:t>4.</a:t>
            </a:r>
            <a:r>
              <a:rPr lang="en-US" sz="1300" dirty="0" smtClean="0">
                <a:latin typeface="TimesNewRomanPS"/>
              </a:rPr>
              <a:t>	Avila MP, </a:t>
            </a:r>
            <a:r>
              <a:rPr lang="en-US" sz="1300" dirty="0" err="1" smtClean="0">
                <a:latin typeface="TimesNewRomanPS"/>
              </a:rPr>
              <a:t>Weiter</a:t>
            </a:r>
            <a:r>
              <a:rPr lang="en-US" sz="1300" dirty="0" smtClean="0">
                <a:latin typeface="TimesNewRomanPS"/>
              </a:rPr>
              <a:t> JJ, </a:t>
            </a:r>
            <a:r>
              <a:rPr lang="en-US" sz="1300" dirty="0" err="1" smtClean="0">
                <a:latin typeface="TimesNewRomanPS"/>
              </a:rPr>
              <a:t>Jalkh</a:t>
            </a:r>
            <a:r>
              <a:rPr lang="en-US" sz="1300" dirty="0" smtClean="0">
                <a:latin typeface="TimesNewRomanPS"/>
              </a:rPr>
              <a:t> AE, </a:t>
            </a:r>
            <a:r>
              <a:rPr lang="en-US" sz="1300" dirty="0" err="1" smtClean="0">
                <a:latin typeface="TimesNewRomanPS"/>
              </a:rPr>
              <a:t>Trempe</a:t>
            </a:r>
            <a:r>
              <a:rPr lang="en-US" sz="1300" dirty="0" smtClean="0">
                <a:latin typeface="TimesNewRomanPS"/>
              </a:rPr>
              <a:t> CL, Pruett RC, </a:t>
            </a:r>
            <a:r>
              <a:rPr lang="en-US" sz="1300" dirty="0" err="1" smtClean="0">
                <a:latin typeface="TimesNewRomanPS"/>
              </a:rPr>
              <a:t>Schepens</a:t>
            </a:r>
            <a:r>
              <a:rPr lang="en-US" sz="1300" dirty="0" smtClean="0">
                <a:latin typeface="TimesNewRomanPS"/>
              </a:rPr>
              <a:t> CL. Natural history of </a:t>
            </a:r>
            <a:r>
              <a:rPr lang="en-US" sz="1300" dirty="0" err="1" smtClean="0">
                <a:latin typeface="TimesNewRomanPS"/>
              </a:rPr>
              <a:t>choroidal</a:t>
            </a:r>
            <a:r>
              <a:rPr lang="en-US" sz="1300" dirty="0" smtClean="0">
                <a:latin typeface="TimesNewRomanPS"/>
              </a:rPr>
              <a:t> </a:t>
            </a:r>
            <a:r>
              <a:rPr lang="en-US" sz="1300" dirty="0" err="1" smtClean="0">
                <a:latin typeface="TimesNewRomanPS"/>
              </a:rPr>
              <a:t>neovascularization</a:t>
            </a:r>
            <a:r>
              <a:rPr lang="en-US" sz="1300" dirty="0" smtClean="0">
                <a:latin typeface="TimesNewRomanPS"/>
              </a:rPr>
              <a:t> in degenerative myopia. Ophthalmology 1984;91:1573-81.</a:t>
            </a:r>
            <a:endParaRPr lang="pt-BR" sz="1300" dirty="0" smtClean="0">
              <a:latin typeface="TimesNewRomanPS"/>
            </a:endParaRPr>
          </a:p>
          <a:p>
            <a:pPr indent="457200">
              <a:lnSpc>
                <a:spcPct val="150000"/>
              </a:lnSpc>
            </a:pPr>
            <a:r>
              <a:rPr lang="en-US" sz="1300" dirty="0" smtClean="0">
                <a:latin typeface="TimesNewRomanPS"/>
              </a:rPr>
              <a:t>5</a:t>
            </a:r>
            <a:r>
              <a:rPr lang="en-US" sz="1300" dirty="0" smtClean="0">
                <a:latin typeface="TimesNewRomanPS"/>
              </a:rPr>
              <a:t>.	</a:t>
            </a:r>
            <a:r>
              <a:rPr lang="en-US" sz="1300" dirty="0" err="1" smtClean="0">
                <a:latin typeface="TimesNewRomanPS"/>
              </a:rPr>
              <a:t>Hayasaka</a:t>
            </a:r>
            <a:r>
              <a:rPr lang="en-US" sz="1300" dirty="0" smtClean="0">
                <a:latin typeface="TimesNewRomanPS"/>
              </a:rPr>
              <a:t> S, Uchida M, </a:t>
            </a:r>
            <a:r>
              <a:rPr lang="en-US" sz="1300" dirty="0" err="1" smtClean="0">
                <a:latin typeface="TimesNewRomanPS"/>
              </a:rPr>
              <a:t>Setogawa</a:t>
            </a:r>
            <a:r>
              <a:rPr lang="en-US" sz="1300" dirty="0" smtClean="0">
                <a:latin typeface="TimesNewRomanPS"/>
              </a:rPr>
              <a:t> T. </a:t>
            </a:r>
            <a:r>
              <a:rPr lang="en-US" sz="1300" dirty="0" err="1" smtClean="0">
                <a:latin typeface="TimesNewRomanPS"/>
              </a:rPr>
              <a:t>Subretinal</a:t>
            </a:r>
            <a:r>
              <a:rPr lang="en-US" sz="1300" dirty="0" smtClean="0">
                <a:latin typeface="TimesNewRomanPS"/>
              </a:rPr>
              <a:t> hemorrhages with or without </a:t>
            </a:r>
            <a:r>
              <a:rPr lang="en-US" sz="1300" dirty="0" err="1" smtClean="0">
                <a:latin typeface="TimesNewRomanPS"/>
              </a:rPr>
              <a:t>choroidal</a:t>
            </a:r>
            <a:r>
              <a:rPr lang="en-US" sz="1300" dirty="0" smtClean="0">
                <a:latin typeface="TimesNewRomanPS"/>
              </a:rPr>
              <a:t> </a:t>
            </a:r>
            <a:r>
              <a:rPr lang="en-US" sz="1300" dirty="0" err="1" smtClean="0">
                <a:latin typeface="TimesNewRomanPS"/>
              </a:rPr>
              <a:t>neovascularization</a:t>
            </a:r>
            <a:r>
              <a:rPr lang="en-US" sz="1300" dirty="0" smtClean="0">
                <a:latin typeface="TimesNewRomanPS"/>
              </a:rPr>
              <a:t> in the </a:t>
            </a:r>
            <a:r>
              <a:rPr lang="en-US" sz="1300" dirty="0" err="1" smtClean="0">
                <a:latin typeface="TimesNewRomanPS"/>
              </a:rPr>
              <a:t>maculas</a:t>
            </a:r>
            <a:r>
              <a:rPr lang="en-US" sz="1300" dirty="0" smtClean="0">
                <a:latin typeface="TimesNewRomanPS"/>
              </a:rPr>
              <a:t> of patients with pathologic myopia. </a:t>
            </a:r>
            <a:r>
              <a:rPr lang="en-US" sz="1300" dirty="0" err="1" smtClean="0">
                <a:latin typeface="TimesNewRomanPS"/>
              </a:rPr>
              <a:t>Graefe's</a:t>
            </a:r>
            <a:r>
              <a:rPr lang="en-US" sz="1300" dirty="0" smtClean="0">
                <a:latin typeface="TimesNewRomanPS"/>
              </a:rPr>
              <a:t> archive for clinical and experimental ophthalmology = Albrecht von </a:t>
            </a:r>
            <a:r>
              <a:rPr lang="en-US" sz="1300" dirty="0" err="1" smtClean="0">
                <a:latin typeface="TimesNewRomanPS"/>
              </a:rPr>
              <a:t>Graefes</a:t>
            </a:r>
            <a:r>
              <a:rPr lang="en-US" sz="1300" dirty="0" smtClean="0">
                <a:latin typeface="TimesNewRomanPS"/>
              </a:rPr>
              <a:t> </a:t>
            </a:r>
            <a:r>
              <a:rPr lang="en-US" sz="1300" dirty="0" err="1" smtClean="0">
                <a:latin typeface="TimesNewRomanPS"/>
              </a:rPr>
              <a:t>Archiv</a:t>
            </a:r>
            <a:r>
              <a:rPr lang="en-US" sz="1300" dirty="0" smtClean="0">
                <a:latin typeface="TimesNewRomanPS"/>
              </a:rPr>
              <a:t> fur </a:t>
            </a:r>
            <a:r>
              <a:rPr lang="en-US" sz="1300" dirty="0" err="1" smtClean="0">
                <a:latin typeface="TimesNewRomanPS"/>
              </a:rPr>
              <a:t>klinische</a:t>
            </a:r>
            <a:r>
              <a:rPr lang="en-US" sz="1300" dirty="0" smtClean="0">
                <a:latin typeface="TimesNewRomanPS"/>
              </a:rPr>
              <a:t> und </a:t>
            </a:r>
            <a:r>
              <a:rPr lang="en-US" sz="1300" dirty="0" err="1" smtClean="0">
                <a:latin typeface="TimesNewRomanPS"/>
              </a:rPr>
              <a:t>experimentelle</a:t>
            </a:r>
            <a:r>
              <a:rPr lang="en-US" sz="1300" dirty="0" smtClean="0">
                <a:latin typeface="TimesNewRomanPS"/>
              </a:rPr>
              <a:t> </a:t>
            </a:r>
            <a:r>
              <a:rPr lang="en-US" sz="1300" dirty="0" err="1" smtClean="0">
                <a:latin typeface="TimesNewRomanPS"/>
              </a:rPr>
              <a:t>Ophthalmologie</a:t>
            </a:r>
            <a:r>
              <a:rPr lang="en-US" sz="1300" dirty="0" smtClean="0">
                <a:latin typeface="TimesNewRomanPS"/>
              </a:rPr>
              <a:t> 1990;228:277-80.</a:t>
            </a:r>
            <a:endParaRPr lang="pt-BR" sz="1300" dirty="0" smtClean="0">
              <a:latin typeface="TimesNewRomanPS"/>
            </a:endParaRPr>
          </a:p>
          <a:p>
            <a:pPr indent="457200">
              <a:lnSpc>
                <a:spcPct val="150000"/>
              </a:lnSpc>
            </a:pPr>
            <a:r>
              <a:rPr lang="en-US" sz="1300" dirty="0" smtClean="0">
                <a:latin typeface="TimesNewRomanPS"/>
              </a:rPr>
              <a:t>6</a:t>
            </a:r>
            <a:r>
              <a:rPr lang="en-US" sz="1300" dirty="0" smtClean="0">
                <a:latin typeface="TimesNewRomanPS"/>
              </a:rPr>
              <a:t>.	</a:t>
            </a:r>
            <a:r>
              <a:rPr lang="en-US" sz="1300" dirty="0" err="1" smtClean="0">
                <a:latin typeface="TimesNewRomanPS"/>
              </a:rPr>
              <a:t>Ohno</a:t>
            </a:r>
            <a:r>
              <a:rPr lang="en-US" sz="1300" dirty="0" smtClean="0">
                <a:latin typeface="TimesNewRomanPS"/>
              </a:rPr>
              <a:t>-Matsui K, Ito M, </a:t>
            </a:r>
            <a:r>
              <a:rPr lang="en-US" sz="1300" dirty="0" err="1" smtClean="0">
                <a:latin typeface="TimesNewRomanPS"/>
              </a:rPr>
              <a:t>Tokoro</a:t>
            </a:r>
            <a:r>
              <a:rPr lang="en-US" sz="1300" dirty="0" smtClean="0">
                <a:latin typeface="TimesNewRomanPS"/>
              </a:rPr>
              <a:t> T. </a:t>
            </a:r>
            <a:r>
              <a:rPr lang="en-US" sz="1300" dirty="0" err="1" smtClean="0">
                <a:latin typeface="TimesNewRomanPS"/>
              </a:rPr>
              <a:t>Subretinal</a:t>
            </a:r>
            <a:r>
              <a:rPr lang="en-US" sz="1300" dirty="0" smtClean="0">
                <a:latin typeface="TimesNewRomanPS"/>
              </a:rPr>
              <a:t> bleeding without </a:t>
            </a:r>
            <a:r>
              <a:rPr lang="en-US" sz="1300" dirty="0" err="1" smtClean="0">
                <a:latin typeface="TimesNewRomanPS"/>
              </a:rPr>
              <a:t>choroidal</a:t>
            </a:r>
            <a:r>
              <a:rPr lang="en-US" sz="1300" dirty="0" smtClean="0">
                <a:latin typeface="TimesNewRomanPS"/>
              </a:rPr>
              <a:t> </a:t>
            </a:r>
            <a:r>
              <a:rPr lang="en-US" sz="1300" dirty="0" err="1" smtClean="0">
                <a:latin typeface="TimesNewRomanPS"/>
              </a:rPr>
              <a:t>neovascularization</a:t>
            </a:r>
            <a:r>
              <a:rPr lang="en-US" sz="1300" dirty="0" smtClean="0">
                <a:latin typeface="TimesNewRomanPS"/>
              </a:rPr>
              <a:t> in pathologic myopia. A sign of new lacquer crack formation. Retina 1996;16:196-202.</a:t>
            </a:r>
            <a:endParaRPr lang="pt-BR" sz="1300" dirty="0" smtClean="0">
              <a:latin typeface="TimesNewRomanPS"/>
            </a:endParaRPr>
          </a:p>
          <a:p>
            <a:pPr indent="457200">
              <a:lnSpc>
                <a:spcPct val="150000"/>
              </a:lnSpc>
            </a:pPr>
            <a:r>
              <a:rPr lang="en-US" sz="1300" dirty="0" smtClean="0">
                <a:latin typeface="TimesNewRomanPS"/>
              </a:rPr>
              <a:t>7</a:t>
            </a:r>
            <a:r>
              <a:rPr lang="en-US" sz="1300" dirty="0" smtClean="0">
                <a:latin typeface="TimesNewRomanPS"/>
              </a:rPr>
              <a:t>.</a:t>
            </a:r>
            <a:r>
              <a:rPr lang="en-US" sz="1300" dirty="0" smtClean="0">
                <a:latin typeface="TimesNewRomanPS"/>
              </a:rPr>
              <a:t>	Cheung CMG, Arnold JJ, </a:t>
            </a:r>
            <a:r>
              <a:rPr lang="en-US" sz="1300" dirty="0" err="1" smtClean="0">
                <a:latin typeface="TimesNewRomanPS"/>
              </a:rPr>
              <a:t>Holz</a:t>
            </a:r>
            <a:r>
              <a:rPr lang="en-US" sz="1300" dirty="0" smtClean="0">
                <a:latin typeface="TimesNewRomanPS"/>
              </a:rPr>
              <a:t> FG, et al. Myopic </a:t>
            </a:r>
            <a:r>
              <a:rPr lang="en-US" sz="1300" dirty="0" err="1" smtClean="0">
                <a:latin typeface="TimesNewRomanPS"/>
              </a:rPr>
              <a:t>Choroidal</a:t>
            </a:r>
            <a:r>
              <a:rPr lang="en-US" sz="1300" dirty="0" smtClean="0">
                <a:latin typeface="TimesNewRomanPS"/>
              </a:rPr>
              <a:t> </a:t>
            </a:r>
            <a:r>
              <a:rPr lang="en-US" sz="1300" dirty="0" err="1" smtClean="0">
                <a:latin typeface="TimesNewRomanPS"/>
              </a:rPr>
              <a:t>Neovascularization</a:t>
            </a:r>
            <a:r>
              <a:rPr lang="en-US" sz="1300" dirty="0" smtClean="0">
                <a:latin typeface="TimesNewRomanPS"/>
              </a:rPr>
              <a:t>: Review, Guidance, and Consensus Statement on Management. Ophthalmology 2017;124:1690-711.</a:t>
            </a:r>
            <a:endParaRPr lang="pt-BR" sz="1300" dirty="0" smtClean="0">
              <a:latin typeface="TimesNewRomanPS"/>
            </a:endParaRPr>
          </a:p>
          <a:p>
            <a:pPr indent="457200">
              <a:lnSpc>
                <a:spcPct val="150000"/>
              </a:lnSpc>
            </a:pPr>
            <a:r>
              <a:rPr lang="en-US" sz="1300" dirty="0" smtClean="0">
                <a:latin typeface="TimesNewRomanPS"/>
              </a:rPr>
              <a:t>8</a:t>
            </a:r>
            <a:r>
              <a:rPr lang="en-US" sz="1300" dirty="0" smtClean="0">
                <a:latin typeface="TimesNewRomanPS"/>
              </a:rPr>
              <a:t>.</a:t>
            </a:r>
            <a:r>
              <a:rPr lang="en-US" sz="1300" dirty="0" smtClean="0">
                <a:latin typeface="TimesNewRomanPS"/>
              </a:rPr>
              <a:t>	</a:t>
            </a:r>
            <a:r>
              <a:rPr lang="en-US" sz="1300" dirty="0" err="1" smtClean="0">
                <a:latin typeface="TimesNewRomanPS"/>
              </a:rPr>
              <a:t>Ohno</a:t>
            </a:r>
            <a:r>
              <a:rPr lang="en-US" sz="1300" dirty="0" smtClean="0">
                <a:latin typeface="TimesNewRomanPS"/>
              </a:rPr>
              <a:t>-Matsui K, Ikuno Y, Lai TYY, Gemmy Cheung CM. Diagnosis and treatment guideline for myopic </a:t>
            </a:r>
            <a:r>
              <a:rPr lang="en-US" sz="1300" dirty="0" err="1" smtClean="0">
                <a:latin typeface="TimesNewRomanPS"/>
              </a:rPr>
              <a:t>choroidal</a:t>
            </a:r>
            <a:r>
              <a:rPr lang="en-US" sz="1300" dirty="0" smtClean="0">
                <a:latin typeface="TimesNewRomanPS"/>
              </a:rPr>
              <a:t> </a:t>
            </a:r>
            <a:r>
              <a:rPr lang="en-US" sz="1300" dirty="0" err="1" smtClean="0">
                <a:latin typeface="TimesNewRomanPS"/>
              </a:rPr>
              <a:t>neovascularization</a:t>
            </a:r>
            <a:r>
              <a:rPr lang="en-US" sz="1300" dirty="0" smtClean="0">
                <a:latin typeface="TimesNewRomanPS"/>
              </a:rPr>
              <a:t> due to pathologic myopia. Progress in retinal and eye research 2018;63:92-106.</a:t>
            </a:r>
            <a:endParaRPr lang="pt-BR" sz="1300" dirty="0" smtClean="0">
              <a:latin typeface="TimesNewRomanPS"/>
            </a:endParaRPr>
          </a:p>
          <a:p>
            <a:pPr indent="457200">
              <a:lnSpc>
                <a:spcPct val="150000"/>
              </a:lnSpc>
            </a:pPr>
            <a:r>
              <a:rPr lang="en-US" sz="1300" dirty="0" smtClean="0">
                <a:latin typeface="TimesNewRomanPS"/>
              </a:rPr>
              <a:t>9</a:t>
            </a:r>
            <a:r>
              <a:rPr lang="en-US" sz="1300" dirty="0" smtClean="0">
                <a:latin typeface="TimesNewRomanPS"/>
              </a:rPr>
              <a:t>.</a:t>
            </a:r>
            <a:r>
              <a:rPr lang="en-US" sz="1300" dirty="0" smtClean="0">
                <a:latin typeface="TimesNewRomanPS"/>
              </a:rPr>
              <a:t>	</a:t>
            </a:r>
            <a:r>
              <a:rPr lang="en-US" sz="1300" dirty="0" err="1" smtClean="0">
                <a:latin typeface="TimesNewRomanPS"/>
              </a:rPr>
              <a:t>Bruyere</a:t>
            </a:r>
            <a:r>
              <a:rPr lang="en-US" sz="1300" dirty="0" smtClean="0">
                <a:latin typeface="TimesNewRomanPS"/>
              </a:rPr>
              <a:t> E, </a:t>
            </a:r>
            <a:r>
              <a:rPr lang="en-US" sz="1300" dirty="0" err="1" smtClean="0">
                <a:latin typeface="TimesNewRomanPS"/>
              </a:rPr>
              <a:t>Miere</a:t>
            </a:r>
            <a:r>
              <a:rPr lang="en-US" sz="1300" dirty="0" smtClean="0">
                <a:latin typeface="TimesNewRomanPS"/>
              </a:rPr>
              <a:t> A, Cohen SY, et al. </a:t>
            </a:r>
            <a:r>
              <a:rPr lang="en-US" sz="1300" dirty="0" err="1" smtClean="0">
                <a:latin typeface="TimesNewRomanPS"/>
              </a:rPr>
              <a:t>Neovascularization</a:t>
            </a:r>
            <a:r>
              <a:rPr lang="en-US" sz="1300" dirty="0" smtClean="0">
                <a:latin typeface="TimesNewRomanPS"/>
              </a:rPr>
              <a:t> Secondary to High Myopia Imaged by Optical Coherence Tomography Angiography. Retina 2017;37:2095-101.</a:t>
            </a:r>
            <a:endParaRPr lang="pt-BR" sz="1300" dirty="0" smtClean="0">
              <a:latin typeface="TimesNewRomanPS"/>
            </a:endParaRPr>
          </a:p>
          <a:p>
            <a:pPr indent="457200">
              <a:lnSpc>
                <a:spcPct val="150000"/>
              </a:lnSpc>
            </a:pPr>
            <a:r>
              <a:rPr lang="en-US" sz="1300" dirty="0" smtClean="0">
                <a:latin typeface="TimesNewRomanPS"/>
              </a:rPr>
              <a:t>10.</a:t>
            </a:r>
            <a:r>
              <a:rPr lang="en-US" sz="1300" dirty="0" smtClean="0">
                <a:latin typeface="TimesNewRomanPS"/>
              </a:rPr>
              <a:t>	Miyata M, </a:t>
            </a:r>
            <a:r>
              <a:rPr lang="en-US" sz="1300" dirty="0" err="1" smtClean="0">
                <a:latin typeface="TimesNewRomanPS"/>
              </a:rPr>
              <a:t>Ooto</a:t>
            </a:r>
            <a:r>
              <a:rPr lang="en-US" sz="1300" dirty="0" smtClean="0">
                <a:latin typeface="TimesNewRomanPS"/>
              </a:rPr>
              <a:t> S, </a:t>
            </a:r>
            <a:r>
              <a:rPr lang="en-US" sz="1300" dirty="0" err="1" smtClean="0">
                <a:latin typeface="TimesNewRomanPS"/>
              </a:rPr>
              <a:t>Hata</a:t>
            </a:r>
            <a:r>
              <a:rPr lang="en-US" sz="1300" dirty="0" smtClean="0">
                <a:latin typeface="TimesNewRomanPS"/>
              </a:rPr>
              <a:t> M, et al. Detection of Myopic </a:t>
            </a:r>
            <a:r>
              <a:rPr lang="en-US" sz="1300" dirty="0" err="1" smtClean="0">
                <a:latin typeface="TimesNewRomanPS"/>
              </a:rPr>
              <a:t>Choroidal</a:t>
            </a:r>
            <a:r>
              <a:rPr lang="en-US" sz="1300" dirty="0" smtClean="0">
                <a:latin typeface="TimesNewRomanPS"/>
              </a:rPr>
              <a:t> </a:t>
            </a:r>
            <a:r>
              <a:rPr lang="en-US" sz="1300" dirty="0" err="1" smtClean="0">
                <a:latin typeface="TimesNewRomanPS"/>
              </a:rPr>
              <a:t>Neovascularization</a:t>
            </a:r>
            <a:r>
              <a:rPr lang="en-US" sz="1300" dirty="0" smtClean="0">
                <a:latin typeface="TimesNewRomanPS"/>
              </a:rPr>
              <a:t> Using Optical Coherence Tomography Angiography. American journal of ophthalmology 2016;165:108-14</a:t>
            </a:r>
            <a:r>
              <a:rPr lang="en-US" sz="1300" dirty="0" smtClean="0">
                <a:latin typeface="TimesNewRomanPS"/>
              </a:rPr>
              <a:t>.</a:t>
            </a:r>
            <a:endParaRPr lang="pt-BR" sz="1300" dirty="0" smtClean="0">
              <a:latin typeface="TimesNewRomanPS"/>
            </a:endParaRPr>
          </a:p>
        </p:txBody>
      </p:sp>
      <p:pic>
        <p:nvPicPr>
          <p:cNvPr id="2050" name="Picture 2"/>
          <p:cNvPicPr>
            <a:picLocks noChangeAspect="1" noChangeArrowheads="1"/>
          </p:cNvPicPr>
          <p:nvPr/>
        </p:nvPicPr>
        <p:blipFill>
          <a:blip r:embed="rId4"/>
          <a:srcRect/>
          <a:stretch>
            <a:fillRect/>
          </a:stretch>
        </p:blipFill>
        <p:spPr bwMode="auto">
          <a:xfrm>
            <a:off x="5878286" y="11989796"/>
            <a:ext cx="3701143" cy="3328428"/>
          </a:xfrm>
          <a:prstGeom prst="rect">
            <a:avLst/>
          </a:prstGeom>
          <a:noFill/>
          <a:ln w="9525">
            <a:noFill/>
            <a:miter lim="800000"/>
            <a:headEnd/>
            <a:tailEnd/>
          </a:ln>
          <a:effectLst/>
        </p:spPr>
      </p:pic>
      <p:sp>
        <p:nvSpPr>
          <p:cNvPr id="29" name="CaixaDeTexto 28"/>
          <p:cNvSpPr txBox="1"/>
          <p:nvPr/>
        </p:nvSpPr>
        <p:spPr>
          <a:xfrm>
            <a:off x="5878286" y="15647396"/>
            <a:ext cx="1850571" cy="369332"/>
          </a:xfrm>
          <a:prstGeom prst="rect">
            <a:avLst/>
          </a:prstGeom>
          <a:noFill/>
        </p:spPr>
        <p:txBody>
          <a:bodyPr wrap="square" rtlCol="0">
            <a:spAutoFit/>
          </a:bodyPr>
          <a:lstStyle/>
          <a:p>
            <a:r>
              <a:rPr lang="pt-BR" dirty="0" smtClean="0"/>
              <a:t>Fig.1</a:t>
            </a:r>
            <a:endParaRPr lang="pt-BR" dirty="0"/>
          </a:p>
        </p:txBody>
      </p:sp>
      <p:pic>
        <p:nvPicPr>
          <p:cNvPr id="2051" name="Picture 3"/>
          <p:cNvPicPr>
            <a:picLocks noChangeAspect="1" noChangeArrowheads="1"/>
          </p:cNvPicPr>
          <p:nvPr/>
        </p:nvPicPr>
        <p:blipFill>
          <a:blip r:embed="rId5"/>
          <a:srcRect/>
          <a:stretch>
            <a:fillRect/>
          </a:stretch>
        </p:blipFill>
        <p:spPr bwMode="auto">
          <a:xfrm>
            <a:off x="9579429" y="11989796"/>
            <a:ext cx="3725080" cy="3328428"/>
          </a:xfrm>
          <a:prstGeom prst="rect">
            <a:avLst/>
          </a:prstGeom>
          <a:noFill/>
          <a:ln w="9525">
            <a:noFill/>
            <a:miter lim="800000"/>
            <a:headEnd/>
            <a:tailEnd/>
          </a:ln>
          <a:effectLst/>
        </p:spPr>
      </p:pic>
      <p:sp>
        <p:nvSpPr>
          <p:cNvPr id="31" name="CaixaDeTexto 30"/>
          <p:cNvSpPr txBox="1"/>
          <p:nvPr/>
        </p:nvSpPr>
        <p:spPr>
          <a:xfrm>
            <a:off x="13528675" y="15647396"/>
            <a:ext cx="1850571" cy="369332"/>
          </a:xfrm>
          <a:prstGeom prst="rect">
            <a:avLst/>
          </a:prstGeom>
          <a:noFill/>
        </p:spPr>
        <p:txBody>
          <a:bodyPr wrap="square" rtlCol="0">
            <a:spAutoFit/>
          </a:bodyPr>
          <a:lstStyle/>
          <a:p>
            <a:r>
              <a:rPr lang="pt-BR" dirty="0" smtClean="0"/>
              <a:t>Fig.3</a:t>
            </a:r>
            <a:endParaRPr lang="pt-BR" dirty="0"/>
          </a:p>
        </p:txBody>
      </p:sp>
      <p:pic>
        <p:nvPicPr>
          <p:cNvPr id="2052" name="Picture 4"/>
          <p:cNvPicPr>
            <a:picLocks noChangeAspect="1" noChangeArrowheads="1"/>
          </p:cNvPicPr>
          <p:nvPr/>
        </p:nvPicPr>
        <p:blipFill>
          <a:blip r:embed="rId6"/>
          <a:srcRect/>
          <a:stretch>
            <a:fillRect/>
          </a:stretch>
        </p:blipFill>
        <p:spPr bwMode="auto">
          <a:xfrm>
            <a:off x="13528675" y="11989280"/>
            <a:ext cx="2512705" cy="1661406"/>
          </a:xfrm>
          <a:prstGeom prst="rect">
            <a:avLst/>
          </a:prstGeom>
          <a:noFill/>
          <a:ln w="9525">
            <a:noFill/>
            <a:miter lim="800000"/>
            <a:headEnd/>
            <a:tailEnd/>
          </a:ln>
          <a:effectLst/>
        </p:spPr>
      </p:pic>
      <p:pic>
        <p:nvPicPr>
          <p:cNvPr id="2053" name="Picture 5"/>
          <p:cNvPicPr>
            <a:picLocks noChangeAspect="1" noChangeArrowheads="1"/>
          </p:cNvPicPr>
          <p:nvPr/>
        </p:nvPicPr>
        <p:blipFill>
          <a:blip r:embed="rId7"/>
          <a:srcRect/>
          <a:stretch>
            <a:fillRect/>
          </a:stretch>
        </p:blipFill>
        <p:spPr bwMode="auto">
          <a:xfrm>
            <a:off x="13528675" y="13650686"/>
            <a:ext cx="2512705" cy="1939632"/>
          </a:xfrm>
          <a:prstGeom prst="rect">
            <a:avLst/>
          </a:prstGeom>
          <a:noFill/>
          <a:ln w="9525">
            <a:noFill/>
            <a:miter lim="800000"/>
            <a:headEnd/>
            <a:tailEnd/>
          </a:ln>
          <a:effectLst/>
        </p:spPr>
      </p:pic>
      <p:sp>
        <p:nvSpPr>
          <p:cNvPr id="33" name="CaixaDeTexto 32"/>
          <p:cNvSpPr txBox="1"/>
          <p:nvPr/>
        </p:nvSpPr>
        <p:spPr>
          <a:xfrm>
            <a:off x="9731828" y="15799796"/>
            <a:ext cx="1850571" cy="369332"/>
          </a:xfrm>
          <a:prstGeom prst="rect">
            <a:avLst/>
          </a:prstGeom>
          <a:noFill/>
        </p:spPr>
        <p:txBody>
          <a:bodyPr wrap="square" rtlCol="0">
            <a:spAutoFit/>
          </a:bodyPr>
          <a:lstStyle/>
          <a:p>
            <a:r>
              <a:rPr lang="pt-BR" dirty="0" smtClean="0"/>
              <a:t>Fig.2</a:t>
            </a:r>
            <a:endParaRPr lang="pt-BR" dirty="0"/>
          </a:p>
        </p:txBody>
      </p:sp>
    </p:spTree>
    <p:extLst>
      <p:ext uri="{BB962C8B-B14F-4D97-AF65-F5344CB8AC3E}">
        <p14:creationId xmlns:p14="http://schemas.microsoft.com/office/powerpoint/2010/main" xmlns="" val="241224402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639</Words>
  <Application>Microsoft Macintosh PowerPoint</Application>
  <PresentationFormat>Personalizar</PresentationFormat>
  <Paragraphs>35</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irineu ribeiro</dc:creator>
  <cp:lastModifiedBy>sebastiao.curado</cp:lastModifiedBy>
  <cp:revision>24</cp:revision>
  <dcterms:created xsi:type="dcterms:W3CDTF">2020-02-03T19:23:30Z</dcterms:created>
  <dcterms:modified xsi:type="dcterms:W3CDTF">2020-02-03T23:59:49Z</dcterms:modified>
</cp:coreProperties>
</file>