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4" r:id="rId8"/>
    <p:sldId id="265" r:id="rId9"/>
    <p:sldId id="266" r:id="rId10"/>
    <p:sldId id="267" r:id="rId11"/>
    <p:sldId id="268" r:id="rId12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643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60EA0AC-0CE8-4538-A00D-5DEE0B68CA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EE1D7A5-0712-4229-B6A1-534AD37247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801D056-E0B6-46BC-9F90-7F2F4465BE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F4AB9-468B-4833-87D7-7A3553F519B2}" type="datetimeFigureOut">
              <a:rPr lang="pt-BR" smtClean="0"/>
              <a:t>26/01/2020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4D39992-990C-45CA-A907-DB348C56D1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8BAB340-2057-4076-824A-ED5A783AC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8B034-48FE-4F9A-B9EB-717A35E8F53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410391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7BFB310-6EB8-414C-9F8E-3A1B998BFB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0FF71FBF-7F61-4615-9662-206D98D944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49F6706-558E-4EE0-BBA7-6224FD9F5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F4AB9-468B-4833-87D7-7A3553F519B2}" type="datetimeFigureOut">
              <a:rPr lang="pt-BR" smtClean="0"/>
              <a:t>26/01/2020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4B945E0-128D-4347-B8CD-4DDB99E37F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020A8A1-4D1E-480A-9F36-93A72F526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8B034-48FE-4F9A-B9EB-717A35E8F53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084840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16394A8-0E31-4A09-9A1E-68013951395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7D17E97B-A008-4F9D-8BEC-476C04EFB4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4B1D3F4-0D2F-42BA-8B47-7BEB966B5D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F4AB9-468B-4833-87D7-7A3553F519B2}" type="datetimeFigureOut">
              <a:rPr lang="pt-BR" smtClean="0"/>
              <a:t>26/01/2020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0F9A6F3-E62F-4779-9EA3-81249F64C7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E18569B-60E9-4055-B1FF-C8C5A1637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8B034-48FE-4F9A-B9EB-717A35E8F53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936067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BB0C5A9-808C-4289-97BA-894D780CB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BCACB87-5958-4210-AC7B-0A7C3BB39D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47118D6-E095-4ABF-AABE-7FBF337B6A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F4AB9-468B-4833-87D7-7A3553F519B2}" type="datetimeFigureOut">
              <a:rPr lang="pt-BR" smtClean="0"/>
              <a:t>26/01/2020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F3408A9-3FAC-41E1-90BA-03A7729D6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9D7A254-9EA7-4DA4-917A-D44115A726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8B034-48FE-4F9A-B9EB-717A35E8F53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123475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BBFDFF3-DABF-4595-AAF6-DBC86FE12D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E9799CB-5E1A-435E-B7F0-66C1398177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708196C-71F4-4D82-B630-96CCE2A9EE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F4AB9-468B-4833-87D7-7A3553F519B2}" type="datetimeFigureOut">
              <a:rPr lang="pt-BR" smtClean="0"/>
              <a:t>26/01/2020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B6561C4-D962-4D5E-8F4C-804B61CD16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37A65ED-4E13-4580-9154-F08A69DC6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8B034-48FE-4F9A-B9EB-717A35E8F53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210605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06D628-D4D1-4A19-A804-1A622B4667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F1682CD-1256-4059-B14E-DC440975F1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98B9968F-48A1-4604-A956-D9FD8FC201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B1B512F8-8464-4387-B54B-5637E71335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F4AB9-468B-4833-87D7-7A3553F519B2}" type="datetimeFigureOut">
              <a:rPr lang="pt-BR" smtClean="0"/>
              <a:t>26/01/2020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098675BC-DD63-4B99-A694-4137BCC580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D0D3EE58-C3D7-4682-929D-A9CF641E2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8B034-48FE-4F9A-B9EB-717A35E8F53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398383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EBA7468-445F-4216-B187-14CA618A7D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FC9A05B-93FA-4B06-8BED-C76C3C75E0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E2797F21-12B4-48BF-83A8-D3F03EF9D3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EAF5FF3C-14E7-4043-9D90-D32F7FEA11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4DB36E95-88F1-4009-9024-155ED82280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C13DDAFE-10BD-41E5-95A0-DEC953677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F4AB9-468B-4833-87D7-7A3553F519B2}" type="datetimeFigureOut">
              <a:rPr lang="pt-BR" smtClean="0"/>
              <a:t>26/01/2020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0FADD2E3-90E9-47B5-BFCE-15282E4A7B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297762F5-6F10-4454-A825-FD172D5AA4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8B034-48FE-4F9A-B9EB-717A35E8F53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239835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1600903-7EEC-4E4A-9AA7-FCCCA744C2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33B89AD8-4163-4FA6-9853-134040F7EA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F4AB9-468B-4833-87D7-7A3553F519B2}" type="datetimeFigureOut">
              <a:rPr lang="pt-BR" smtClean="0"/>
              <a:t>26/01/2020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906B5F41-9AA6-4CE3-B08B-E1FA07F40F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9E8D091D-67F6-4D1C-91E3-12DAC01B5D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8B034-48FE-4F9A-B9EB-717A35E8F53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636805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F1765FEB-624D-42D7-B804-60BC46CD7E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F4AB9-468B-4833-87D7-7A3553F519B2}" type="datetimeFigureOut">
              <a:rPr lang="pt-BR" smtClean="0"/>
              <a:t>26/01/2020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9F8B17FB-30BA-4744-B7FD-6DEACE2BBB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99DC4050-F6BD-4FD3-B54A-A3F1F4567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8B034-48FE-4F9A-B9EB-717A35E8F53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890517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62FBE4-8C77-431E-A907-82B6590D5B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FCF16B2-A706-4F95-A50F-B7D8D7573D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F7F5631A-5BCF-4471-9804-D3E930FA7D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C83BB22B-AB33-49FE-A90A-5528E3C321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F4AB9-468B-4833-87D7-7A3553F519B2}" type="datetimeFigureOut">
              <a:rPr lang="pt-BR" smtClean="0"/>
              <a:t>26/01/2020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2BCC9AA5-ABA6-4810-A695-3620B26A4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0A54BC4A-1895-44B3-AB12-72F674B30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8B034-48FE-4F9A-B9EB-717A35E8F53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71894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419FFA3-BBF5-48EE-8317-D686C27311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BEC86E58-8E69-4340-B611-F7E7F47881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806FCE55-60B8-46A6-B98D-1EBD98B6F3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E5BDA14F-0C5C-45D9-AEEB-8B03DF0B26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F4AB9-468B-4833-87D7-7A3553F519B2}" type="datetimeFigureOut">
              <a:rPr lang="pt-BR" smtClean="0"/>
              <a:t>26/01/2020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C3046A5-CE85-4310-84E9-456C5AAAB3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7C9E3D61-756B-4192-9EC2-1236F1AC2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8B034-48FE-4F9A-B9EB-717A35E8F53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016126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FC7AE776-098D-4A3D-A09B-FFC2547B6C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310A149-0B0D-4686-B4A0-FFBC05C730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999096D-BA90-4A8C-B152-AFC6E840E5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5F4AB9-468B-4833-87D7-7A3553F519B2}" type="datetimeFigureOut">
              <a:rPr lang="pt-BR" smtClean="0"/>
              <a:t>26/01/2020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926DF95-63F9-4136-A257-34473653C4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A6DE27D-989A-4253-B601-4DDFF2B5BF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28B034-48FE-4F9A-B9EB-717A35E8F53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73740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FE0565-F0AA-4475-B823-D4A15FA648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429208"/>
            <a:ext cx="9144000" cy="3939171"/>
          </a:xfrm>
        </p:spPr>
        <p:txBody>
          <a:bodyPr>
            <a:noAutofit/>
          </a:bodyPr>
          <a:lstStyle/>
          <a:p>
            <a:r>
              <a:rPr lang="pt-BR" sz="6600" dirty="0"/>
              <a:t>CLINICAL CASE</a:t>
            </a:r>
            <a:br>
              <a:rPr lang="pt-BR" sz="6600" dirty="0"/>
            </a:br>
            <a:r>
              <a:rPr lang="pt-BR" sz="6600" dirty="0"/>
              <a:t>A multimodal </a:t>
            </a:r>
            <a:r>
              <a:rPr lang="pt-BR" sz="6600" dirty="0" err="1"/>
              <a:t>analysis</a:t>
            </a:r>
            <a:r>
              <a:rPr lang="pt-BR" sz="6600" dirty="0"/>
              <a:t> </a:t>
            </a:r>
            <a:r>
              <a:rPr lang="pt-BR" sz="6600" dirty="0" err="1"/>
              <a:t>of</a:t>
            </a:r>
            <a:r>
              <a:rPr lang="pt-BR" sz="6600" dirty="0"/>
              <a:t> </a:t>
            </a:r>
            <a:r>
              <a:rPr lang="pt-BR" sz="6600" dirty="0" err="1"/>
              <a:t>retinal</a:t>
            </a:r>
            <a:r>
              <a:rPr lang="pt-BR" sz="6600" dirty="0"/>
              <a:t> arteriolar </a:t>
            </a:r>
            <a:r>
              <a:rPr lang="pt-BR" sz="6600" dirty="0" err="1"/>
              <a:t>emboli</a:t>
            </a:r>
            <a:endParaRPr lang="pt-BR" sz="6600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03B0DEA-26A2-480F-8F44-9F1BB3DDE6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/>
          <a:p>
            <a:r>
              <a:rPr lang="pt-BR" dirty="0"/>
              <a:t>Delma Regina Gomes Huarachi</a:t>
            </a:r>
          </a:p>
          <a:p>
            <a:r>
              <a:rPr lang="pt-BR" dirty="0"/>
              <a:t>Fellow Retina </a:t>
            </a:r>
            <a:r>
              <a:rPr lang="pt-BR" dirty="0" err="1"/>
              <a:t>and</a:t>
            </a:r>
            <a:r>
              <a:rPr lang="pt-BR" dirty="0"/>
              <a:t> </a:t>
            </a:r>
            <a:r>
              <a:rPr lang="pt-BR" dirty="0" err="1"/>
              <a:t>Vitreous</a:t>
            </a:r>
            <a:r>
              <a:rPr lang="pt-BR" dirty="0"/>
              <a:t> - Unicamp</a:t>
            </a:r>
          </a:p>
        </p:txBody>
      </p:sp>
    </p:spTree>
    <p:extLst>
      <p:ext uri="{BB962C8B-B14F-4D97-AF65-F5344CB8AC3E}">
        <p14:creationId xmlns:p14="http://schemas.microsoft.com/office/powerpoint/2010/main" val="4391975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computador&#10;&#10;Descrição gerada automaticamente">
            <a:extLst>
              <a:ext uri="{FF2B5EF4-FFF2-40B4-BE49-F238E27FC236}">
                <a16:creationId xmlns:a16="http://schemas.microsoft.com/office/drawing/2014/main" id="{DAC432E0-3AFC-41F3-AD83-303E9304DF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10" t="7865" b="13878"/>
          <a:stretch/>
        </p:blipFill>
        <p:spPr>
          <a:xfrm>
            <a:off x="179965" y="762777"/>
            <a:ext cx="12012035" cy="5332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9499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F8E7ABA-769B-4C3E-81F9-FEE35BF44D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/>
              <a:t>Diagnosis</a:t>
            </a: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8521356-246C-4A6E-BB70-8C931FB074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err="1"/>
              <a:t>Retinal</a:t>
            </a:r>
            <a:r>
              <a:rPr lang="pt-BR" dirty="0"/>
              <a:t> Arteriolar </a:t>
            </a:r>
            <a:r>
              <a:rPr lang="pt-BR" dirty="0" err="1"/>
              <a:t>Emboli</a:t>
            </a:r>
            <a:endParaRPr lang="pt-BR" dirty="0"/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r>
              <a:rPr lang="pt-BR" sz="4400" dirty="0">
                <a:latin typeface="+mj-lt"/>
              </a:rPr>
              <a:t>Management</a:t>
            </a:r>
            <a:endParaRPr lang="pt-BR" dirty="0"/>
          </a:p>
          <a:p>
            <a:r>
              <a:rPr lang="pt-BR" dirty="0" err="1"/>
              <a:t>An</a:t>
            </a:r>
            <a:r>
              <a:rPr lang="pt-BR" dirty="0"/>
              <a:t> </a:t>
            </a:r>
            <a:r>
              <a:rPr lang="pt-BR" dirty="0" err="1"/>
              <a:t>echocardiogram</a:t>
            </a:r>
            <a:r>
              <a:rPr lang="pt-BR" dirty="0"/>
              <a:t> </a:t>
            </a:r>
            <a:r>
              <a:rPr lang="pt-BR" dirty="0" err="1"/>
              <a:t>and</a:t>
            </a:r>
            <a:r>
              <a:rPr lang="pt-BR" dirty="0"/>
              <a:t> a </a:t>
            </a:r>
            <a:r>
              <a:rPr lang="pt-BR" dirty="0" err="1"/>
              <a:t>carotid</a:t>
            </a:r>
            <a:r>
              <a:rPr lang="pt-BR" dirty="0"/>
              <a:t> doppler </a:t>
            </a:r>
            <a:r>
              <a:rPr lang="pt-BR" dirty="0" err="1"/>
              <a:t>ultrasonography</a:t>
            </a:r>
            <a:r>
              <a:rPr lang="pt-BR" dirty="0"/>
              <a:t> </a:t>
            </a:r>
            <a:r>
              <a:rPr lang="pt-BR" dirty="0" err="1"/>
              <a:t>was</a:t>
            </a:r>
            <a:r>
              <a:rPr lang="pt-BR" dirty="0"/>
              <a:t> </a:t>
            </a:r>
            <a:r>
              <a:rPr lang="pt-BR" dirty="0" err="1"/>
              <a:t>requested</a:t>
            </a:r>
            <a:r>
              <a:rPr lang="pt-BR" dirty="0"/>
              <a:t>.</a:t>
            </a:r>
          </a:p>
          <a:p>
            <a:r>
              <a:rPr lang="pt-BR" dirty="0"/>
              <a:t>The </a:t>
            </a:r>
            <a:r>
              <a:rPr lang="pt-BR" dirty="0" err="1"/>
              <a:t>patient</a:t>
            </a:r>
            <a:r>
              <a:rPr lang="pt-BR" dirty="0"/>
              <a:t> </a:t>
            </a:r>
            <a:r>
              <a:rPr lang="pt-BR" dirty="0" err="1"/>
              <a:t>was</a:t>
            </a:r>
            <a:r>
              <a:rPr lang="pt-BR" dirty="0"/>
              <a:t> </a:t>
            </a:r>
            <a:r>
              <a:rPr lang="pt-BR" dirty="0" err="1"/>
              <a:t>referred</a:t>
            </a:r>
            <a:r>
              <a:rPr lang="pt-BR" dirty="0"/>
              <a:t> </a:t>
            </a:r>
            <a:r>
              <a:rPr lang="pt-BR" dirty="0" err="1"/>
              <a:t>to</a:t>
            </a:r>
            <a:r>
              <a:rPr lang="pt-BR" dirty="0"/>
              <a:t> cardiovascular </a:t>
            </a:r>
            <a:r>
              <a:rPr lang="pt-BR" dirty="0" err="1"/>
              <a:t>evaluation</a:t>
            </a:r>
            <a:r>
              <a:rPr lang="pt-BR" dirty="0"/>
              <a:t>.</a:t>
            </a:r>
          </a:p>
          <a:p>
            <a:r>
              <a:rPr lang="pt-BR" dirty="0" err="1"/>
              <a:t>Maintain</a:t>
            </a:r>
            <a:r>
              <a:rPr lang="pt-BR" dirty="0"/>
              <a:t> regular follow </a:t>
            </a:r>
            <a:r>
              <a:rPr lang="pt-BR" dirty="0" err="1"/>
              <a:t>up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3519122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6BC7A38-61DF-4CC8-965B-59C2DBE07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Case </a:t>
            </a:r>
            <a:r>
              <a:rPr lang="pt-BR" dirty="0" err="1"/>
              <a:t>presentation</a:t>
            </a:r>
            <a:r>
              <a:rPr lang="pt-BR" dirty="0"/>
              <a:t> - </a:t>
            </a:r>
            <a:r>
              <a:rPr lang="pt-BR" dirty="0" err="1"/>
              <a:t>History</a:t>
            </a: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1951A4F-6CAA-448E-9F88-284D019746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pt-BR" sz="2400" dirty="0"/>
              <a:t> 65 </a:t>
            </a:r>
            <a:r>
              <a:rPr lang="pt-BR" sz="2400" dirty="0" err="1"/>
              <a:t>years</a:t>
            </a:r>
            <a:r>
              <a:rPr lang="pt-BR" sz="2400" dirty="0"/>
              <a:t> </a:t>
            </a:r>
            <a:r>
              <a:rPr lang="pt-BR" sz="2400" dirty="0" err="1"/>
              <a:t>old</a:t>
            </a:r>
            <a:r>
              <a:rPr lang="pt-BR" sz="2400" dirty="0"/>
              <a:t>, </a:t>
            </a:r>
            <a:r>
              <a:rPr lang="pt-BR" sz="2400" dirty="0" err="1"/>
              <a:t>white</a:t>
            </a:r>
            <a:r>
              <a:rPr lang="pt-BR" sz="2400" dirty="0"/>
              <a:t>, </a:t>
            </a:r>
            <a:r>
              <a:rPr lang="pt-BR" sz="2400" dirty="0" err="1"/>
              <a:t>female</a:t>
            </a:r>
            <a:r>
              <a:rPr lang="pt-BR" sz="2400" dirty="0"/>
              <a:t>.</a:t>
            </a:r>
          </a:p>
          <a:p>
            <a:r>
              <a:rPr lang="pt-BR" sz="2400" dirty="0"/>
              <a:t> </a:t>
            </a:r>
            <a:r>
              <a:rPr lang="pt-BR" sz="2400" dirty="0" err="1"/>
              <a:t>Complaint</a:t>
            </a:r>
            <a:r>
              <a:rPr lang="pt-BR" sz="2400" dirty="0"/>
              <a:t> </a:t>
            </a:r>
            <a:r>
              <a:rPr lang="pt-BR" sz="2400" dirty="0" err="1"/>
              <a:t>of</a:t>
            </a:r>
            <a:r>
              <a:rPr lang="pt-BR" sz="2400" dirty="0"/>
              <a:t> </a:t>
            </a:r>
            <a:r>
              <a:rPr lang="pt-BR" sz="2400" dirty="0" err="1"/>
              <a:t>sudden</a:t>
            </a:r>
            <a:r>
              <a:rPr lang="pt-BR" sz="2400" dirty="0"/>
              <a:t> </a:t>
            </a:r>
            <a:r>
              <a:rPr lang="pt-BR" sz="2400" dirty="0" err="1"/>
              <a:t>low</a:t>
            </a:r>
            <a:r>
              <a:rPr lang="pt-BR" sz="2400" dirty="0"/>
              <a:t> </a:t>
            </a:r>
            <a:r>
              <a:rPr lang="pt-BR" sz="2400" dirty="0" err="1"/>
              <a:t>vision</a:t>
            </a:r>
            <a:r>
              <a:rPr lang="pt-BR" sz="2400" dirty="0"/>
              <a:t> in </a:t>
            </a:r>
            <a:r>
              <a:rPr lang="pt-BR" sz="2400" dirty="0" err="1"/>
              <a:t>the</a:t>
            </a:r>
            <a:r>
              <a:rPr lang="pt-BR" sz="2400" dirty="0"/>
              <a:t> </a:t>
            </a:r>
            <a:r>
              <a:rPr lang="pt-BR" sz="2400" dirty="0" err="1"/>
              <a:t>left</a:t>
            </a:r>
            <a:r>
              <a:rPr lang="pt-BR" sz="2400" dirty="0"/>
              <a:t> </a:t>
            </a:r>
            <a:r>
              <a:rPr lang="pt-BR" sz="2400" dirty="0" err="1"/>
              <a:t>eye</a:t>
            </a:r>
            <a:r>
              <a:rPr lang="pt-BR" sz="2400" dirty="0"/>
              <a:t> 4 </a:t>
            </a:r>
            <a:r>
              <a:rPr lang="pt-BR" sz="2400" dirty="0" err="1"/>
              <a:t>months</a:t>
            </a:r>
            <a:r>
              <a:rPr lang="pt-BR" sz="2400" dirty="0"/>
              <a:t> ago. </a:t>
            </a:r>
          </a:p>
          <a:p>
            <a:endParaRPr lang="pt-BR" sz="2400" dirty="0"/>
          </a:p>
          <a:p>
            <a:r>
              <a:rPr lang="pt-BR" sz="2400" dirty="0"/>
              <a:t> </a:t>
            </a:r>
            <a:r>
              <a:rPr lang="pt-BR" sz="2400" dirty="0" err="1"/>
              <a:t>Past</a:t>
            </a:r>
            <a:r>
              <a:rPr lang="pt-BR" sz="2400" dirty="0"/>
              <a:t> </a:t>
            </a:r>
            <a:r>
              <a:rPr lang="pt-BR" sz="2400" dirty="0" err="1"/>
              <a:t>ophthalmic</a:t>
            </a:r>
            <a:r>
              <a:rPr lang="pt-BR" sz="2400" dirty="0"/>
              <a:t> </a:t>
            </a:r>
            <a:r>
              <a:rPr lang="pt-BR" sz="2400" dirty="0" err="1"/>
              <a:t>history</a:t>
            </a:r>
            <a:r>
              <a:rPr lang="pt-BR" sz="2400" dirty="0"/>
              <a:t>: </a:t>
            </a:r>
          </a:p>
          <a:p>
            <a:pPr lvl="1"/>
            <a:r>
              <a:rPr lang="pt-BR" sz="2000" dirty="0" err="1"/>
              <a:t>None</a:t>
            </a:r>
            <a:endParaRPr lang="pt-BR" sz="2000" dirty="0"/>
          </a:p>
          <a:p>
            <a:endParaRPr lang="pt-BR" sz="2400" dirty="0"/>
          </a:p>
          <a:p>
            <a:r>
              <a:rPr lang="pt-BR" sz="2400" dirty="0"/>
              <a:t> </a:t>
            </a:r>
            <a:r>
              <a:rPr lang="pt-BR" sz="2400" dirty="0" err="1"/>
              <a:t>Past</a:t>
            </a:r>
            <a:r>
              <a:rPr lang="pt-BR" sz="2400" dirty="0"/>
              <a:t> medical </a:t>
            </a:r>
            <a:r>
              <a:rPr lang="pt-BR" sz="2400" dirty="0" err="1"/>
              <a:t>history</a:t>
            </a:r>
            <a:r>
              <a:rPr lang="pt-BR" sz="2400" dirty="0"/>
              <a:t>: </a:t>
            </a:r>
          </a:p>
          <a:p>
            <a:pPr lvl="1"/>
            <a:r>
              <a:rPr lang="pt-BR" sz="2000" dirty="0" err="1"/>
              <a:t>Epilepsy</a:t>
            </a:r>
            <a:endParaRPr lang="pt-BR" sz="2000" dirty="0"/>
          </a:p>
          <a:p>
            <a:pPr lvl="1"/>
            <a:endParaRPr lang="pt-BR" sz="2000" dirty="0"/>
          </a:p>
          <a:p>
            <a:r>
              <a:rPr lang="pt-BR" sz="2400" dirty="0"/>
              <a:t> </a:t>
            </a:r>
            <a:r>
              <a:rPr lang="pt-BR" sz="2400" dirty="0" err="1"/>
              <a:t>Medications</a:t>
            </a:r>
            <a:r>
              <a:rPr lang="pt-BR" sz="2400" dirty="0"/>
              <a:t>:</a:t>
            </a:r>
          </a:p>
          <a:p>
            <a:pPr lvl="1"/>
            <a:r>
              <a:rPr lang="pt-BR" sz="2000" dirty="0"/>
              <a:t>Gardenal</a:t>
            </a:r>
          </a:p>
        </p:txBody>
      </p:sp>
    </p:spTree>
    <p:extLst>
      <p:ext uri="{BB962C8B-B14F-4D97-AF65-F5344CB8AC3E}">
        <p14:creationId xmlns:p14="http://schemas.microsoft.com/office/powerpoint/2010/main" val="24336656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FB2A165-0323-4E04-89EF-E37A347A3C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Ocular </a:t>
            </a:r>
            <a:r>
              <a:rPr lang="pt-BR" dirty="0" err="1"/>
              <a:t>Examination</a:t>
            </a: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DB13D21-C836-479B-9E44-768DCB77AB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Visual </a:t>
            </a:r>
            <a:r>
              <a:rPr lang="pt-BR" dirty="0" err="1"/>
              <a:t>Acuity</a:t>
            </a:r>
            <a:endParaRPr lang="pt-BR" dirty="0"/>
          </a:p>
          <a:p>
            <a:pPr lvl="1"/>
            <a:r>
              <a:rPr lang="pt-BR" dirty="0"/>
              <a:t>BCVA</a:t>
            </a:r>
          </a:p>
          <a:p>
            <a:pPr lvl="2"/>
            <a:r>
              <a:rPr lang="pt-BR" dirty="0" err="1"/>
              <a:t>Right</a:t>
            </a:r>
            <a:r>
              <a:rPr lang="pt-BR" dirty="0"/>
              <a:t> </a:t>
            </a:r>
            <a:r>
              <a:rPr lang="pt-BR" dirty="0" err="1"/>
              <a:t>Eye</a:t>
            </a:r>
            <a:r>
              <a:rPr lang="pt-BR" dirty="0"/>
              <a:t>: 20/20 J1	</a:t>
            </a:r>
          </a:p>
          <a:p>
            <a:pPr lvl="2"/>
            <a:r>
              <a:rPr lang="pt-BR" dirty="0" err="1"/>
              <a:t>Left</a:t>
            </a:r>
            <a:r>
              <a:rPr lang="pt-BR" dirty="0"/>
              <a:t> </a:t>
            </a:r>
            <a:r>
              <a:rPr lang="pt-BR" dirty="0" err="1"/>
              <a:t>Eye</a:t>
            </a:r>
            <a:r>
              <a:rPr lang="pt-BR" dirty="0"/>
              <a:t>:   20/80 J2</a:t>
            </a:r>
          </a:p>
          <a:p>
            <a:pPr marL="914400" lvl="2" indent="0">
              <a:buNone/>
            </a:pPr>
            <a:endParaRPr lang="pt-BR" dirty="0"/>
          </a:p>
          <a:p>
            <a:pPr lvl="1"/>
            <a:r>
              <a:rPr lang="pt-BR" dirty="0"/>
              <a:t>Anterior </a:t>
            </a:r>
            <a:r>
              <a:rPr lang="pt-BR" dirty="0" err="1"/>
              <a:t>segment</a:t>
            </a:r>
            <a:r>
              <a:rPr lang="pt-BR" dirty="0"/>
              <a:t> </a:t>
            </a:r>
            <a:r>
              <a:rPr lang="pt-BR" dirty="0" err="1"/>
              <a:t>examination</a:t>
            </a:r>
            <a:endParaRPr lang="pt-BR" dirty="0"/>
          </a:p>
          <a:p>
            <a:pPr lvl="2"/>
            <a:r>
              <a:rPr lang="pt-BR" dirty="0"/>
              <a:t>Normal in </a:t>
            </a:r>
            <a:r>
              <a:rPr lang="pt-BR" dirty="0" err="1"/>
              <a:t>both</a:t>
            </a:r>
            <a:r>
              <a:rPr lang="pt-BR" dirty="0"/>
              <a:t> </a:t>
            </a:r>
            <a:r>
              <a:rPr lang="pt-BR" dirty="0" err="1"/>
              <a:t>eyes</a:t>
            </a:r>
            <a:endParaRPr lang="pt-BR" dirty="0"/>
          </a:p>
          <a:p>
            <a:pPr lvl="2"/>
            <a:endParaRPr lang="pt-BR" dirty="0"/>
          </a:p>
          <a:p>
            <a:pPr lvl="1"/>
            <a:r>
              <a:rPr lang="pt-BR" dirty="0"/>
              <a:t>Intraocular </a:t>
            </a:r>
            <a:r>
              <a:rPr lang="pt-BR" dirty="0" err="1"/>
              <a:t>pressure</a:t>
            </a:r>
            <a:endParaRPr lang="pt-BR" dirty="0"/>
          </a:p>
          <a:p>
            <a:pPr lvl="2"/>
            <a:r>
              <a:rPr lang="pt-BR" dirty="0" err="1"/>
              <a:t>Right</a:t>
            </a:r>
            <a:r>
              <a:rPr lang="pt-BR" dirty="0"/>
              <a:t> </a:t>
            </a:r>
            <a:r>
              <a:rPr lang="pt-BR" dirty="0" err="1"/>
              <a:t>eye</a:t>
            </a:r>
            <a:r>
              <a:rPr lang="pt-BR" dirty="0"/>
              <a:t>: 12</a:t>
            </a:r>
          </a:p>
          <a:p>
            <a:pPr lvl="2"/>
            <a:r>
              <a:rPr lang="pt-BR" dirty="0" err="1"/>
              <a:t>Left</a:t>
            </a:r>
            <a:r>
              <a:rPr lang="pt-BR" dirty="0"/>
              <a:t> </a:t>
            </a:r>
            <a:r>
              <a:rPr lang="pt-BR" dirty="0" err="1"/>
              <a:t>eye</a:t>
            </a:r>
            <a:r>
              <a:rPr lang="pt-BR" dirty="0"/>
              <a:t>: 11</a:t>
            </a:r>
          </a:p>
        </p:txBody>
      </p:sp>
    </p:spTree>
    <p:extLst>
      <p:ext uri="{BB962C8B-B14F-4D97-AF65-F5344CB8AC3E}">
        <p14:creationId xmlns:p14="http://schemas.microsoft.com/office/powerpoint/2010/main" val="19238864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Uma imagem contendo luz, escuro, aceso, abajur&#10;&#10;Descrição gerada automaticamente">
            <a:extLst>
              <a:ext uri="{FF2B5EF4-FFF2-40B4-BE49-F238E27FC236}">
                <a16:creationId xmlns:a16="http://schemas.microsoft.com/office/drawing/2014/main" id="{B6190B97-34A9-44C9-BBA4-FE4A7904E6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97" r="3453" b="-2"/>
          <a:stretch/>
        </p:blipFill>
        <p:spPr>
          <a:xfrm>
            <a:off x="373627" y="442997"/>
            <a:ext cx="5565408" cy="5771535"/>
          </a:xfrm>
          <a:prstGeom prst="rect">
            <a:avLst/>
          </a:prstGeom>
        </p:spPr>
      </p:pic>
      <p:pic>
        <p:nvPicPr>
          <p:cNvPr id="6" name="Imagem 5" descr="Uma imagem contendo luz, escuro, monitor, aceso&#10;&#10;Descrição gerada automaticamente">
            <a:extLst>
              <a:ext uri="{FF2B5EF4-FFF2-40B4-BE49-F238E27FC236}">
                <a16:creationId xmlns:a16="http://schemas.microsoft.com/office/drawing/2014/main" id="{A75851AA-A6BF-44C9-82B3-A248721E1A8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" r="4597"/>
          <a:stretch/>
        </p:blipFill>
        <p:spPr>
          <a:xfrm>
            <a:off x="6252967" y="442997"/>
            <a:ext cx="5565408" cy="5771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6128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no interior, branco, preto, foto&#10;&#10;Descrição gerada automaticamente">
            <a:extLst>
              <a:ext uri="{FF2B5EF4-FFF2-40B4-BE49-F238E27FC236}">
                <a16:creationId xmlns:a16="http://schemas.microsoft.com/office/drawing/2014/main" id="{3E78BB27-5727-4EEA-874B-5D36167DEE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99" r="-1" b="-1"/>
          <a:stretch/>
        </p:blipFill>
        <p:spPr>
          <a:xfrm>
            <a:off x="321731" y="321732"/>
            <a:ext cx="5728548" cy="6214533"/>
          </a:xfrm>
          <a:prstGeom prst="rect">
            <a:avLst/>
          </a:prstGeom>
        </p:spPr>
      </p:pic>
      <p:pic>
        <p:nvPicPr>
          <p:cNvPr id="5" name="Imagem 4" descr="Foto em preto e branco&#10;&#10;Descrição gerada automaticamente">
            <a:extLst>
              <a:ext uri="{FF2B5EF4-FFF2-40B4-BE49-F238E27FC236}">
                <a16:creationId xmlns:a16="http://schemas.microsoft.com/office/drawing/2014/main" id="{E1D80C13-AC83-4898-8D5F-91F7626BDF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2" r="9426" b="-1"/>
          <a:stretch/>
        </p:blipFill>
        <p:spPr>
          <a:xfrm>
            <a:off x="6141721" y="321732"/>
            <a:ext cx="5728547" cy="6214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1840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B8589D8F-974F-4708-8479-0FE697D94F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43" t="5735" r="40541" b="35771"/>
          <a:stretch/>
        </p:blipFill>
        <p:spPr>
          <a:xfrm>
            <a:off x="4984952" y="220566"/>
            <a:ext cx="6685937" cy="3043600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B4C386F0-5C15-4514-AB5E-809C0EC4ED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591" t="5878" r="1975" b="43512"/>
          <a:stretch/>
        </p:blipFill>
        <p:spPr>
          <a:xfrm>
            <a:off x="698090" y="220566"/>
            <a:ext cx="3992031" cy="3043600"/>
          </a:xfrm>
          <a:prstGeom prst="rect">
            <a:avLst/>
          </a:prstGeom>
        </p:spPr>
      </p:pic>
      <p:pic>
        <p:nvPicPr>
          <p:cNvPr id="7" name="Imagem 6" descr="Uma imagem contendo screenshot, texto, computador, monitor&#10;&#10;Descrição gerada automaticamente">
            <a:extLst>
              <a:ext uri="{FF2B5EF4-FFF2-40B4-BE49-F238E27FC236}">
                <a16:creationId xmlns:a16="http://schemas.microsoft.com/office/drawing/2014/main" id="{DCFC909F-8562-42B7-B505-94F6BF26D31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" t="6309" r="41106" b="43127"/>
          <a:stretch/>
        </p:blipFill>
        <p:spPr>
          <a:xfrm>
            <a:off x="4984953" y="3429000"/>
            <a:ext cx="6685936" cy="3043600"/>
          </a:xfrm>
          <a:prstGeom prst="rect">
            <a:avLst/>
          </a:prstGeom>
        </p:spPr>
      </p:pic>
      <p:pic>
        <p:nvPicPr>
          <p:cNvPr id="10" name="Imagem 9" descr="Uma imagem contendo screenshot, texto, computador, monitor&#10;&#10;Descrição gerada automaticamente">
            <a:extLst>
              <a:ext uri="{FF2B5EF4-FFF2-40B4-BE49-F238E27FC236}">
                <a16:creationId xmlns:a16="http://schemas.microsoft.com/office/drawing/2014/main" id="{3E19B8CE-E382-4DE9-AEE6-B5DC698CD1E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12" t="5618" r="2621" b="43944"/>
          <a:stretch/>
        </p:blipFill>
        <p:spPr>
          <a:xfrm>
            <a:off x="698090" y="3398987"/>
            <a:ext cx="3992031" cy="3079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5910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Foto em preto e branco&#10;&#10;Descrição gerada automaticamente">
            <a:extLst>
              <a:ext uri="{FF2B5EF4-FFF2-40B4-BE49-F238E27FC236}">
                <a16:creationId xmlns:a16="http://schemas.microsoft.com/office/drawing/2014/main" id="{FF7CA9D0-1968-4B62-998F-B526BEF025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44" r="1574" b="-2"/>
          <a:stretch/>
        </p:blipFill>
        <p:spPr>
          <a:xfrm>
            <a:off x="321731" y="321732"/>
            <a:ext cx="5728548" cy="6214533"/>
          </a:xfrm>
          <a:prstGeom prst="rect">
            <a:avLst/>
          </a:prstGeom>
        </p:spPr>
      </p:pic>
      <p:pic>
        <p:nvPicPr>
          <p:cNvPr id="3" name="Imagem 2" descr="Foto em preto e branco&#10;&#10;Descrição gerada automaticamente">
            <a:extLst>
              <a:ext uri="{FF2B5EF4-FFF2-40B4-BE49-F238E27FC236}">
                <a16:creationId xmlns:a16="http://schemas.microsoft.com/office/drawing/2014/main" id="{8DC7FA9F-FBBC-4DD4-8278-358640E229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14" r="1904" b="-2"/>
          <a:stretch/>
        </p:blipFill>
        <p:spPr>
          <a:xfrm>
            <a:off x="6141721" y="321732"/>
            <a:ext cx="5728547" cy="6214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7861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Foto em preto e branco&#10;&#10;Descrição gerada automaticamente">
            <a:extLst>
              <a:ext uri="{FF2B5EF4-FFF2-40B4-BE49-F238E27FC236}">
                <a16:creationId xmlns:a16="http://schemas.microsoft.com/office/drawing/2014/main" id="{2C9F0FA1-F337-4A34-8674-226FD34818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18" r="4800" b="-2"/>
          <a:stretch/>
        </p:blipFill>
        <p:spPr>
          <a:xfrm>
            <a:off x="321731" y="321732"/>
            <a:ext cx="5728548" cy="6214533"/>
          </a:xfrm>
          <a:prstGeom prst="rect">
            <a:avLst/>
          </a:prstGeom>
        </p:spPr>
      </p:pic>
      <p:pic>
        <p:nvPicPr>
          <p:cNvPr id="4" name="Imagem 3" descr="Foto em preto e branco&#10;&#10;Descrição gerada automaticamente">
            <a:extLst>
              <a:ext uri="{FF2B5EF4-FFF2-40B4-BE49-F238E27FC236}">
                <a16:creationId xmlns:a16="http://schemas.microsoft.com/office/drawing/2014/main" id="{C8EB0DA6-B499-4078-AD8B-EE7C374C8A6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3" r="3025" b="-2"/>
          <a:stretch/>
        </p:blipFill>
        <p:spPr>
          <a:xfrm>
            <a:off x="6141721" y="321732"/>
            <a:ext cx="5728547" cy="6214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7579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computador&#10;&#10;Descrição gerada automaticamente">
            <a:extLst>
              <a:ext uri="{FF2B5EF4-FFF2-40B4-BE49-F238E27FC236}">
                <a16:creationId xmlns:a16="http://schemas.microsoft.com/office/drawing/2014/main" id="{6EDE43C1-36CC-4099-940F-6E91E7CD974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10" t="8030" b="14208"/>
          <a:stretch/>
        </p:blipFill>
        <p:spPr>
          <a:xfrm>
            <a:off x="122486" y="793954"/>
            <a:ext cx="11947028" cy="5270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39313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123</Words>
  <Application>Microsoft Office PowerPoint</Application>
  <PresentationFormat>Widescreen</PresentationFormat>
  <Paragraphs>35</Paragraphs>
  <Slides>11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Tema do Office</vt:lpstr>
      <vt:lpstr>CLINICAL CASE A multimodal analysis of retinal arteriolar emboli</vt:lpstr>
      <vt:lpstr>Case presentation - History</vt:lpstr>
      <vt:lpstr>Ocular Examination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Diagnosis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CLINICAL CASE</dc:title>
  <dc:creator>Andréia Huarachi</dc:creator>
  <cp:lastModifiedBy> </cp:lastModifiedBy>
  <cp:revision>10</cp:revision>
  <dcterms:created xsi:type="dcterms:W3CDTF">2019-11-20T02:16:22Z</dcterms:created>
  <dcterms:modified xsi:type="dcterms:W3CDTF">2020-01-26T14:16:04Z</dcterms:modified>
</cp:coreProperties>
</file>