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>
        <p:scale>
          <a:sx n="15" d="100"/>
          <a:sy n="15" d="100"/>
        </p:scale>
        <p:origin x="1236" y="-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C0EC-648F-461D-B907-C3BCF00F4839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80A-90AD-431B-8C43-E5D52529E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251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C0EC-648F-461D-B907-C3BCF00F4839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80A-90AD-431B-8C43-E5D52529E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96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C0EC-648F-461D-B907-C3BCF00F4839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80A-90AD-431B-8C43-E5D52529E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02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C0EC-648F-461D-B907-C3BCF00F4839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80A-90AD-431B-8C43-E5D52529E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5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C0EC-648F-461D-B907-C3BCF00F4839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80A-90AD-431B-8C43-E5D52529E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90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C0EC-648F-461D-B907-C3BCF00F4839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80A-90AD-431B-8C43-E5D52529E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554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C0EC-648F-461D-B907-C3BCF00F4839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80A-90AD-431B-8C43-E5D52529E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8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C0EC-648F-461D-B907-C3BCF00F4839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80A-90AD-431B-8C43-E5D52529E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40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C0EC-648F-461D-B907-C3BCF00F4839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80A-90AD-431B-8C43-E5D52529E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55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C0EC-648F-461D-B907-C3BCF00F4839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80A-90AD-431B-8C43-E5D52529E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86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C0EC-648F-461D-B907-C3BCF00F4839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80A-90AD-431B-8C43-E5D52529E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89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FC0EC-648F-461D-B907-C3BCF00F4839}" type="datetimeFigureOut">
              <a:rPr lang="pt-BR" smtClean="0"/>
              <a:t>10/01/2019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AA80A-90AD-431B-8C43-E5D52529E5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44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229C91AF-C88B-4E6B-81A7-D7781F3E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55309" y="1192024"/>
            <a:ext cx="22879151" cy="7308591"/>
          </a:xfrm>
        </p:spPr>
        <p:txBody>
          <a:bodyPr>
            <a:normAutofit fontScale="62500" lnSpcReduction="20000"/>
          </a:bodyPr>
          <a:lstStyle/>
          <a:p>
            <a:r>
              <a:rPr lang="pt-BR" sz="11400" b="1" dirty="0">
                <a:latin typeface="+mj-lt"/>
                <a:cs typeface="Arial" panose="020B0604020202020204" pitchFamily="34" charset="0"/>
              </a:rPr>
              <a:t>DADOS EPIDEMIOLÓGICOS DE PACIENTES ATENDIDOS PELO PROJETO GLAUCOMA EM UMA CIDADE DO INTERIOR DE ALAGOAS</a:t>
            </a:r>
            <a:endParaRPr lang="pt-BR" sz="11400" dirty="0">
              <a:latin typeface="+mj-lt"/>
              <a:cs typeface="Arial" panose="020B0604020202020204" pitchFamily="34" charset="0"/>
            </a:endParaRPr>
          </a:p>
          <a:p>
            <a:r>
              <a:rPr lang="pt-BR" dirty="0"/>
              <a:t>Matheus de Aguiar Madeiro</a:t>
            </a:r>
            <a:r>
              <a:rPr lang="pt-BR" baseline="30000" dirty="0"/>
              <a:t>1 </a:t>
            </a:r>
            <a:r>
              <a:rPr lang="pt-BR" dirty="0"/>
              <a:t>Eduardo Valença Gusmão</a:t>
            </a:r>
            <a:r>
              <a:rPr lang="pt-BR" baseline="30000" dirty="0"/>
              <a:t>1</a:t>
            </a:r>
            <a:r>
              <a:rPr lang="pt-BR" dirty="0"/>
              <a:t> </a:t>
            </a:r>
            <a:r>
              <a:rPr lang="pt-BR" dirty="0" err="1"/>
              <a:t>Theresa</a:t>
            </a:r>
            <a:r>
              <a:rPr lang="pt-BR" dirty="0"/>
              <a:t> Ferro Brandão</a:t>
            </a:r>
            <a:r>
              <a:rPr lang="pt-BR" baseline="30000" dirty="0"/>
              <a:t>2 </a:t>
            </a:r>
            <a:r>
              <a:rPr lang="pt-BR" dirty="0"/>
              <a:t>Mariana Lima Madeiro</a:t>
            </a:r>
            <a:r>
              <a:rPr lang="pt-BR" baseline="30000" dirty="0"/>
              <a:t>3 </a:t>
            </a:r>
            <a:r>
              <a:rPr lang="pt-BR" dirty="0"/>
              <a:t>Hermann Madeiro Neto</a:t>
            </a:r>
            <a:r>
              <a:rPr lang="pt-BR" baseline="30000" dirty="0"/>
              <a:t>4</a:t>
            </a:r>
            <a:endParaRPr lang="pt-BR" dirty="0"/>
          </a:p>
          <a:p>
            <a:r>
              <a:rPr lang="pt-BR" baseline="30000" dirty="0"/>
              <a:t>1</a:t>
            </a:r>
            <a:r>
              <a:rPr lang="pt-BR" dirty="0"/>
              <a:t>Acadêmico da Faculdade de Medicina de Olinda</a:t>
            </a:r>
            <a:r>
              <a:rPr lang="pt-BR" baseline="30000" dirty="0"/>
              <a:t> 2</a:t>
            </a:r>
            <a:r>
              <a:rPr lang="pt-BR" dirty="0"/>
              <a:t> Oftalmologista- Centro Oftalmológico Osório Cardoso (Palmeira dos Índios)</a:t>
            </a:r>
            <a:r>
              <a:rPr lang="pt-BR" baseline="30000" dirty="0"/>
              <a:t> 3</a:t>
            </a:r>
            <a:r>
              <a:rPr lang="pt-BR" dirty="0"/>
              <a:t> Médica- Santa Casa da Misericórdia de Penedo</a:t>
            </a:r>
            <a:r>
              <a:rPr lang="pt-BR" baseline="30000" dirty="0"/>
              <a:t>4</a:t>
            </a:r>
            <a:r>
              <a:rPr lang="pt-BR" dirty="0"/>
              <a:t>Acadêmico da Faculdade de Ciências Médicas de João Pessoa</a:t>
            </a:r>
          </a:p>
          <a:p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34E60F6-CABF-4689-AEC8-8E5561CB5463}"/>
              </a:ext>
            </a:extLst>
          </p:cNvPr>
          <p:cNvSpPr/>
          <p:nvPr/>
        </p:nvSpPr>
        <p:spPr>
          <a:xfrm>
            <a:off x="1623147" y="7798159"/>
            <a:ext cx="7255309" cy="183210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5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100" dirty="0">
                <a:solidFill>
                  <a:schemeClr val="tx1"/>
                </a:solidFill>
              </a:rPr>
              <a:t>Introdução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A3A4593A-8290-4AFC-9461-2993043C39AD}"/>
              </a:ext>
            </a:extLst>
          </p:cNvPr>
          <p:cNvSpPr/>
          <p:nvPr/>
        </p:nvSpPr>
        <p:spPr>
          <a:xfrm>
            <a:off x="1590208" y="21847848"/>
            <a:ext cx="7255309" cy="183210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100" dirty="0">
                <a:solidFill>
                  <a:schemeClr val="tx1"/>
                </a:solidFill>
              </a:rPr>
              <a:t>Métodos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D30B3AF-B944-4578-9649-0E10B85D2430}"/>
              </a:ext>
            </a:extLst>
          </p:cNvPr>
          <p:cNvSpPr/>
          <p:nvPr/>
        </p:nvSpPr>
        <p:spPr>
          <a:xfrm>
            <a:off x="18880803" y="8257618"/>
            <a:ext cx="7346285" cy="161564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100" dirty="0">
                <a:solidFill>
                  <a:schemeClr val="tx1"/>
                </a:solidFill>
              </a:rPr>
              <a:t>Resultados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42EC909-91F1-48F1-9676-C7417EC4982F}"/>
              </a:ext>
            </a:extLst>
          </p:cNvPr>
          <p:cNvSpPr txBox="1"/>
          <p:nvPr/>
        </p:nvSpPr>
        <p:spPr>
          <a:xfrm>
            <a:off x="1590208" y="9780841"/>
            <a:ext cx="14576496" cy="10895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400" dirty="0"/>
              <a:t>O glaucoma vem se mostrando como importante causa de cegueira mundial. Sendo assim, estudos epidemiológicos se tornam necessários ao entendimento de aspectos regionais da afecção. O conhecimento acerca dos fatores determinantes para o desenvolvimento desta condição, bem como as características da população acometida são de grande importância para o entendimento e resolução dos casos. Dessa forma O estudo teve como objetivo realizar levantamento epidemiológico de pacientes atendidos pelo Projeto Glaucoma em uma cidade do interior de Alagoas.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B8A7892-9C01-4A86-89C4-66A9651E9981}"/>
              </a:ext>
            </a:extLst>
          </p:cNvPr>
          <p:cNvSpPr txBox="1"/>
          <p:nvPr/>
        </p:nvSpPr>
        <p:spPr>
          <a:xfrm>
            <a:off x="1623147" y="24513372"/>
            <a:ext cx="12383805" cy="1588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400" dirty="0"/>
              <a:t>Estudo descritivo após coleta de dados dos prontuários de 329 pacientes, como idade, gênero, raça, história familiar de glaucoma, utilização de medicações </a:t>
            </a:r>
            <a:r>
              <a:rPr lang="pt-BR" sz="5400" dirty="0" err="1"/>
              <a:t>antiglaucomatosas</a:t>
            </a:r>
            <a:r>
              <a:rPr lang="pt-BR" sz="5400" dirty="0"/>
              <a:t> tópicas e </a:t>
            </a:r>
            <a:r>
              <a:rPr lang="pt-BR" sz="5400" dirty="0" err="1"/>
              <a:t>tonometria</a:t>
            </a:r>
            <a:r>
              <a:rPr lang="pt-BR" sz="5400" dirty="0"/>
              <a:t> de aplanação dos olhos examinados entre os anos de 2017 e 2018.Os pacientes não estavam sob efeito de </a:t>
            </a:r>
            <a:r>
              <a:rPr lang="pt-BR" sz="5400" dirty="0" err="1"/>
              <a:t>antiglaucomatosos</a:t>
            </a:r>
            <a:r>
              <a:rPr lang="pt-BR" sz="5400" dirty="0"/>
              <a:t> durante a realização do exame .As medidas da pressão intraocular (PIO) foram aferidas em ambos os olhos e categorizadas em &lt;12mmHg, 12-16mmHg e &gt;16mmHg. O diagnóstico do glaucoma foi feito relacionando a PIO com a medida da escavação </a:t>
            </a:r>
            <a:r>
              <a:rPr lang="pt-BR" sz="5400"/>
              <a:t>papilar. Não </a:t>
            </a:r>
            <a:r>
              <a:rPr lang="pt-BR" sz="5400" dirty="0"/>
              <a:t>foram coletados dados de </a:t>
            </a:r>
            <a:r>
              <a:rPr lang="pt-BR" sz="5400" dirty="0" err="1"/>
              <a:t>campimetria</a:t>
            </a:r>
            <a:r>
              <a:rPr lang="pt-BR" sz="5400" dirty="0"/>
              <a:t> computadorizada e a Tomografia de Coerência Óptica (OCT) . Não houve nenhuma particularidade do perfil da amostra..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526AEF8F-A2FA-425E-8EFC-CE33E0B4DD1C}"/>
              </a:ext>
            </a:extLst>
          </p:cNvPr>
          <p:cNvSpPr txBox="1"/>
          <p:nvPr/>
        </p:nvSpPr>
        <p:spPr>
          <a:xfrm>
            <a:off x="18787076" y="9780841"/>
            <a:ext cx="11939499" cy="2585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400" dirty="0"/>
              <a:t> Dos 329 pacientes examinados 283 (86,0%) foram diagnosticados como portadores de glaucoma ,34 (10,3%) como hipertensos oculares, 10 (3,0%) como suspeitos de glaucoma e 2 (0,6%) não portadores de glaucoma.</a:t>
            </a:r>
          </a:p>
          <a:p>
            <a:pPr algn="just"/>
            <a:r>
              <a:rPr lang="pt-BR" sz="5400" dirty="0"/>
              <a:t>Neste grupo 205 (62,3%) foram mulheres. A faixa-etária predominante foi de 40-59 anos e 82% dos pacientes tinham 40 anos ou mais. Quanto a história familiar de glaucoma, 197 (59,9%) relataram ter antecedentes na família, 89 (27,1%) negaram e 43 (13,1%) não sabiam informar. Em relação a cor 188 (57,1%) foram pardos, 97 (29,5%) foram brancos e 44(13,4%) foram negros. No que se faz referência a medicação </a:t>
            </a:r>
            <a:r>
              <a:rPr lang="pt-BR" sz="5400" dirty="0" err="1"/>
              <a:t>antiglaucomatosa</a:t>
            </a:r>
            <a:r>
              <a:rPr lang="pt-BR" sz="5400" dirty="0"/>
              <a:t> tópica, 218 (66,3%) relataram fazer uso de maleato de timolol. As medidas da pressão intraocular (PIO) foram aferidas em ambos os olhos e categorizadas &lt;12mmHg, 12-16mmHg e &gt;16mmHg.  Os resultados obtidos para o olho direito (OD) foram: 19 (5,77%) com PIO &lt;12mmHg, 234 (71,12%) apresentaram PIO entre 12-16mmHg e 76 (23,11%) apresentaram PIO &gt;16mmHg. Os resultados obtidos para o OE foram: 63 (19,14%) com PIO&lt;12mmHg, 181 (55,01%) com PIO entre 12-16mmHg e 85 (25,85%) com PIO&gt;16mmHg.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C53107F5-D1D9-4C98-A402-100AD4A97DA2}"/>
              </a:ext>
            </a:extLst>
          </p:cNvPr>
          <p:cNvSpPr/>
          <p:nvPr/>
        </p:nvSpPr>
        <p:spPr>
          <a:xfrm>
            <a:off x="18694884" y="35634072"/>
            <a:ext cx="7255309" cy="173970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100" dirty="0">
                <a:solidFill>
                  <a:schemeClr val="tx1"/>
                </a:solidFill>
              </a:rPr>
              <a:t>Conclusões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94272E9-E2E5-4E2B-9E6B-6EEB33DB0DD3}"/>
              </a:ext>
            </a:extLst>
          </p:cNvPr>
          <p:cNvSpPr txBox="1"/>
          <p:nvPr/>
        </p:nvSpPr>
        <p:spPr>
          <a:xfrm>
            <a:off x="18791169" y="37712550"/>
            <a:ext cx="117520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400" dirty="0"/>
              <a:t>Nesta amostra ficou evidente que a grande maioria dos pacientes era portadora de glaucoma (86%), e que a prevalência ocorreu no sexo feminino (62,3%) e em pessoas da cor parda (57,1%) sob forte influência genética.</a:t>
            </a: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EE636774-75CD-4F6E-90BA-44F405CE61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24799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4859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562</Words>
  <Application>Microsoft Office PowerPoint</Application>
  <PresentationFormat>Personalizar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Matheus Madeiro</dc:creator>
  <cp:lastModifiedBy>Matheus Madeiro</cp:lastModifiedBy>
  <cp:revision>11</cp:revision>
  <dcterms:created xsi:type="dcterms:W3CDTF">2019-01-10T19:24:07Z</dcterms:created>
  <dcterms:modified xsi:type="dcterms:W3CDTF">2019-01-10T21:57:48Z</dcterms:modified>
</cp:coreProperties>
</file>