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343" autoAdjust="0"/>
  </p:normalViewPr>
  <p:slideViewPr>
    <p:cSldViewPr snapToGrid="0">
      <p:cViewPr varScale="1">
        <p:scale>
          <a:sx n="46" d="100"/>
          <a:sy n="46" d="100"/>
        </p:scale>
        <p:origin x="7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30/01/2020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30/01/2020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30/01/2020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30/01/2020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30/01/2020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9214492" y="1304653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19190028" y="9783867"/>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722827" y="12706406"/>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722827" y="11485373"/>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712636" y="654529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656062"/>
            <a:ext cx="24178421" cy="397469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Arial" panose="020B0604020202020204" pitchFamily="34" charset="0"/>
                <a:cs typeface="Arial" panose="020B0604020202020204" pitchFamily="34" charset="0"/>
              </a:rPr>
              <a:t>Retinal capillary hemangioma with serous retina detachment: A Case Report.</a:t>
            </a:r>
            <a:endParaRPr lang="pt-BR" sz="4400" b="1" dirty="0">
              <a:latin typeface="Arial" panose="020B0604020202020204" pitchFamily="34" charset="0"/>
              <a:cs typeface="Arial" panose="020B0604020202020204" pitchFamily="34" charset="0"/>
            </a:endParaRPr>
          </a:p>
          <a:p>
            <a:pPr algn="just"/>
            <a:r>
              <a:rPr lang="pt-BR" sz="3200" dirty="0" err="1">
                <a:latin typeface="Arial" panose="020B0604020202020204" pitchFamily="34" charset="0"/>
                <a:cs typeface="Arial" panose="020B0604020202020204" pitchFamily="34" charset="0"/>
              </a:rPr>
              <a:t>Beatriz Mello Mencaroni</a:t>
            </a:r>
            <a:r>
              <a:rPr lang="pt-BR" sz="3200" dirty="0">
                <a:latin typeface="Arial" panose="020B0604020202020204" pitchFamily="34" charset="0"/>
                <a:cs typeface="Arial" panose="020B0604020202020204" pitchFamily="34" charset="0"/>
              </a:rPr>
              <a:t>¹, Paulo Henrique Horizonte², Leandro Pocay Alves da Silva</a:t>
            </a:r>
            <a:r>
              <a:rPr lang="pt-BR" sz="3200" baseline="30000" dirty="0">
                <a:latin typeface="Arial" panose="020B0604020202020204" pitchFamily="34" charset="0"/>
                <a:cs typeface="Arial" panose="020B0604020202020204" pitchFamily="34" charset="0"/>
              </a:rPr>
              <a:t>4</a:t>
            </a:r>
            <a:r>
              <a:rPr lang="pt-BR" sz="3200" dirty="0">
                <a:latin typeface="Arial" panose="020B0604020202020204" pitchFamily="34" charset="0"/>
                <a:cs typeface="Arial" panose="020B0604020202020204" pitchFamily="34" charset="0"/>
              </a:rPr>
              <a:t>, Raimunda Cristina Mendonça Freire de Oliveira², Carolina Maria Barbosa Lemos</a:t>
            </a:r>
            <a:r>
              <a:rPr lang="pt-BR" sz="3200" baseline="30000" dirty="0">
                <a:latin typeface="Arial" panose="020B0604020202020204" pitchFamily="34" charset="0"/>
                <a:cs typeface="Arial" panose="020B0604020202020204" pitchFamily="34" charset="0"/>
              </a:rPr>
              <a:t>3</a:t>
            </a:r>
            <a:r>
              <a:rPr lang="pt-BR" sz="3200" dirty="0">
                <a:latin typeface="Arial" panose="020B0604020202020204" pitchFamily="34" charset="0"/>
                <a:cs typeface="Arial" panose="020B0604020202020204" pitchFamily="34" charset="0"/>
              </a:rPr>
              <a:t>, Nathália Nishiyama Tondelli</a:t>
            </a:r>
            <a:r>
              <a:rPr lang="pt-BR"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Gabriella Marranghello Mingione</a:t>
            </a:r>
            <a:r>
              <a:rPr lang="pt-BR" sz="3200" baseline="30000" dirty="0">
                <a:latin typeface="Arial" panose="020B0604020202020204" pitchFamily="34" charset="0"/>
                <a:cs typeface="Arial" panose="020B0604020202020204" pitchFamily="34" charset="0"/>
              </a:rPr>
              <a:t>1</a:t>
            </a:r>
            <a:r>
              <a:rPr lang="pt-BR" sz="3200" dirty="0">
                <a:latin typeface="Arial" panose="020B0604020202020204" pitchFamily="34" charset="0"/>
                <a:cs typeface="Arial" panose="020B0604020202020204" pitchFamily="34" charset="0"/>
              </a:rPr>
              <a:t>, André Marcelo </a:t>
            </a:r>
            <a:r>
              <a:rPr lang="pt-BR" sz="3200" dirty="0">
                <a:solidFill>
                  <a:schemeClr val="bg1"/>
                </a:solidFill>
                <a:latin typeface="Arial" panose="020B0604020202020204" pitchFamily="34" charset="0"/>
                <a:cs typeface="Arial" panose="020B0604020202020204" pitchFamily="34" charset="0"/>
              </a:rPr>
              <a:t>Vieira Gomes</a:t>
            </a:r>
            <a:r>
              <a:rPr lang="en-US" sz="3200" baseline="30000" dirty="0">
                <a:solidFill>
                  <a:schemeClr val="bg1"/>
                </a:solidFill>
              </a:rPr>
              <a:t> 4</a:t>
            </a:r>
          </a:p>
          <a:p>
            <a:pPr algn="ct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55406" y="5711758"/>
            <a:ext cx="8667006" cy="78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retinal capillary hemangioma with serous retina detachment.</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23727724" y="4949055"/>
            <a:ext cx="4193276" cy="44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a:cs typeface="Arial" panose="020B0604020202020204" pitchFamily="34" charset="0"/>
              </a:rPr>
              <a:t>Argon laser photocoagulation was performed on the left eye, in order to seal tumor nourishing vessels. After 60 days os argon laser treatment, visual acuity improved to 20/100. In addition, the patient is currently waiting an application of bevacizumab. Other therapeutic modalities are also possible, such as</a:t>
            </a:r>
            <a:endParaRPr lang="pt-BR" sz="2400"/>
          </a:p>
        </p:txBody>
      </p:sp>
      <p:sp>
        <p:nvSpPr>
          <p:cNvPr id="21" name="Text Box 526"/>
          <p:cNvSpPr txBox="1">
            <a:spLocks noChangeArrowheads="1"/>
          </p:cNvSpPr>
          <p:nvPr/>
        </p:nvSpPr>
        <p:spPr bwMode="auto">
          <a:xfrm>
            <a:off x="722827" y="7315868"/>
            <a:ext cx="8667006" cy="411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a:t>Retinal hemangioblastoma (capillary hemangioma) is a rare tumor, stimulated by vascular endothelial growth factor (VEGF) secreted by stromal tumor cells and with a more common presentation in young adults. It may appear as an isolated tumor or as part of von Hippel-Lindau's disease (VHL), described in 1904. It presents, initially, as a small, well-defined reddish lesion. The well-established tumor, on the other hand, appears as a round orange-reddish mass, followed by dilatation and tortuosity of vessels, usually superotemporal or inferotemporal. Angiofluoresceinography shows early hyperfluorescence, with late leakage.</a:t>
            </a:r>
            <a:endParaRPr lang="pt-BR" sz="2400"/>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2827" y="6646252"/>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721020" y="12233729"/>
            <a:ext cx="8522015"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Medical records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11552445"/>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12752041"/>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232798" y="9872936"/>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9232798" y="10466880"/>
            <a:ext cx="8667006" cy="26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a:cs typeface="Arial" panose="020B0604020202020204" pitchFamily="34" charset="0"/>
              </a:rPr>
              <a:t>Hemangioblastomas should be investigated in patients with risk factors or who present with retinal detachment. The low visual acuity can be justified by the formation of exudates around the tumor or in the macula. Other common complications are bleeding and leakage, mainly due to major macular edema and retinal detachment, which, in most cases, is rhegmatogenic or traction.</a:t>
            </a:r>
            <a:endParaRPr lang="pt-BR" sz="2400">
              <a:cs typeface="Arial" panose="020B0604020202020204" pitchFamily="34" charset="0"/>
            </a:endParaRP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232798" y="13136035"/>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9161791" y="13757436"/>
            <a:ext cx="8667006" cy="13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1400" dirty="0"/>
              <a:t>1-Ophthalmic Pathology and Intraocular Tumors.” Basic and Clinical Science Course. American Academy of Ophthalmology. 2010-2011.</a:t>
            </a:r>
          </a:p>
          <a:p>
            <a:pPr algn="just">
              <a:spcBef>
                <a:spcPct val="0"/>
              </a:spcBef>
              <a:buNone/>
            </a:pPr>
            <a:r>
              <a:rPr lang="en-US" altLang="pt-BR" sz="1400" dirty="0"/>
              <a:t>2- </a:t>
            </a:r>
            <a:r>
              <a:rPr lang="en-US" sz="1400" dirty="0">
                <a:cs typeface="Arial" panose="020B0604020202020204" pitchFamily="34" charset="0"/>
              </a:rPr>
              <a:t>Basic and Clinical Science Course 2016-2017 American Academy of Ophthalmology. </a:t>
            </a:r>
          </a:p>
          <a:p>
            <a:pPr algn="just">
              <a:spcBef>
                <a:spcPct val="0"/>
              </a:spcBef>
              <a:buNone/>
            </a:pPr>
            <a:r>
              <a:rPr lang="en-US" altLang="pt-BR" sz="1400" dirty="0"/>
              <a:t>3-”Pediatric Ophthalmology and Strabismus.” Basic and Clinical Science Course. American Academy of Ophthalmology. 2010-2011.</a:t>
            </a:r>
          </a:p>
          <a:p>
            <a:pPr algn="just">
              <a:spcBef>
                <a:spcPct val="0"/>
              </a:spcBef>
              <a:buNone/>
            </a:pPr>
            <a:r>
              <a:rPr lang="en-US" altLang="pt-BR" sz="1400" dirty="0"/>
              <a:t>4-Drolet, B.A. et al. “Hemangiomas in Children.” N Eng J Med 1999;341:173-181.</a:t>
            </a:r>
            <a:endParaRPr lang="en-US" sz="1400" dirty="0">
              <a:cs typeface="Arial" panose="020B0604020202020204" pitchFamily="34" charset="0"/>
            </a:endParaRPr>
          </a:p>
        </p:txBody>
      </p:sp>
      <p:sp>
        <p:nvSpPr>
          <p:cNvPr id="36" name="CaixaDeTexto 35"/>
          <p:cNvSpPr txBox="1"/>
          <p:nvPr/>
        </p:nvSpPr>
        <p:spPr>
          <a:xfrm>
            <a:off x="3922023" y="3385946"/>
            <a:ext cx="23395560" cy="1354217"/>
          </a:xfrm>
          <a:prstGeom prst="rect">
            <a:avLst/>
          </a:prstGeom>
          <a:noFill/>
        </p:spPr>
        <p:txBody>
          <a:bodyPr wrap="square" rtlCol="0">
            <a:spAutoFit/>
          </a:bodyPr>
          <a:lstStyle/>
          <a:p>
            <a:pPr algn="just"/>
            <a:r>
              <a:rPr lang="en-US" sz="2700" baseline="30000" dirty="0">
                <a:solidFill>
                  <a:schemeClr val="bg1"/>
                </a:solidFill>
              </a:rPr>
              <a:t>(1)</a:t>
            </a:r>
            <a:r>
              <a:rPr lang="pt-BR" sz="2700" dirty="0">
                <a:solidFill>
                  <a:schemeClr val="bg1"/>
                </a:solidFill>
              </a:rPr>
              <a:t> </a:t>
            </a:r>
            <a:r>
              <a:rPr lang="pt-BR" sz="2700" dirty="0" err="1">
                <a:solidFill>
                  <a:schemeClr val="bg1"/>
                </a:solidFill>
              </a:rPr>
              <a:t>First</a:t>
            </a:r>
            <a:r>
              <a:rPr lang="pt-BR" sz="2700" dirty="0">
                <a:solidFill>
                  <a:schemeClr val="bg1"/>
                </a:solidFill>
              </a:rPr>
              <a:t> </a:t>
            </a:r>
            <a:r>
              <a:rPr lang="pt-BR" sz="2700" dirty="0" err="1">
                <a:solidFill>
                  <a:schemeClr val="bg1"/>
                </a:solidFill>
              </a:rPr>
              <a:t>year</a:t>
            </a:r>
            <a:r>
              <a:rPr lang="pt-BR" sz="2700" dirty="0">
                <a:solidFill>
                  <a:schemeClr val="bg1"/>
                </a:solidFill>
              </a:rPr>
              <a:t> </a:t>
            </a:r>
            <a:r>
              <a:rPr lang="pt-BR" sz="2700" dirty="0" err="1">
                <a:solidFill>
                  <a:schemeClr val="bg1"/>
                </a:solidFill>
              </a:rPr>
              <a:t>resident</a:t>
            </a:r>
            <a:r>
              <a:rPr lang="pt-BR" sz="2700" dirty="0">
                <a:solidFill>
                  <a:schemeClr val="bg1"/>
                </a:solidFill>
              </a:rPr>
              <a:t> </a:t>
            </a:r>
            <a:r>
              <a:rPr lang="pt-BR" sz="2700" dirty="0" err="1">
                <a:solidFill>
                  <a:schemeClr val="bg1"/>
                </a:solidFill>
              </a:rPr>
              <a:t>of</a:t>
            </a:r>
            <a:r>
              <a:rPr lang="pt-BR" sz="2700" dirty="0">
                <a:solidFill>
                  <a:schemeClr val="bg1"/>
                </a:solidFill>
              </a:rPr>
              <a:t> Instituto Suel Abujamra; </a:t>
            </a:r>
            <a:r>
              <a:rPr lang="en-US" sz="2700" baseline="30000" dirty="0">
                <a:solidFill>
                  <a:schemeClr val="bg1"/>
                </a:solidFill>
              </a:rPr>
              <a:t>(2)</a:t>
            </a:r>
            <a:r>
              <a:rPr lang="pt-BR" sz="2700" dirty="0">
                <a:solidFill>
                  <a:schemeClr val="bg1"/>
                </a:solidFill>
              </a:rPr>
              <a:t> </a:t>
            </a:r>
            <a:r>
              <a:rPr lang="pt-BR" sz="2700" dirty="0" err="1">
                <a:solidFill>
                  <a:schemeClr val="bg1"/>
                </a:solidFill>
              </a:rPr>
              <a:t>First</a:t>
            </a:r>
            <a:r>
              <a:rPr lang="pt-BR" sz="2700" dirty="0">
                <a:solidFill>
                  <a:schemeClr val="bg1"/>
                </a:solidFill>
              </a:rPr>
              <a:t> </a:t>
            </a:r>
            <a:r>
              <a:rPr lang="pt-BR" sz="2700" dirty="0" err="1">
                <a:solidFill>
                  <a:schemeClr val="bg1"/>
                </a:solidFill>
              </a:rPr>
              <a:t>year</a:t>
            </a:r>
            <a:r>
              <a:rPr lang="pt-BR" sz="2700" dirty="0">
                <a:solidFill>
                  <a:schemeClr val="bg1"/>
                </a:solidFill>
              </a:rPr>
              <a:t> Retina </a:t>
            </a:r>
            <a:r>
              <a:rPr lang="pt-BR" sz="2700" dirty="0" err="1">
                <a:solidFill>
                  <a:schemeClr val="bg1"/>
                </a:solidFill>
              </a:rPr>
              <a:t>and</a:t>
            </a:r>
            <a:r>
              <a:rPr lang="pt-BR" sz="2700" dirty="0">
                <a:solidFill>
                  <a:schemeClr val="bg1"/>
                </a:solidFill>
              </a:rPr>
              <a:t> </a:t>
            </a:r>
            <a:r>
              <a:rPr lang="pt-BR" sz="2700" dirty="0" err="1">
                <a:solidFill>
                  <a:schemeClr val="bg1"/>
                </a:solidFill>
              </a:rPr>
              <a:t>Vitreous</a:t>
            </a:r>
            <a:r>
              <a:rPr lang="pt-BR" sz="2700" dirty="0">
                <a:solidFill>
                  <a:schemeClr val="bg1"/>
                </a:solidFill>
              </a:rPr>
              <a:t> </a:t>
            </a:r>
            <a:r>
              <a:rPr lang="pt-BR" sz="2700" dirty="0" err="1">
                <a:solidFill>
                  <a:schemeClr val="bg1"/>
                </a:solidFill>
              </a:rPr>
              <a:t>fellowship</a:t>
            </a:r>
            <a:r>
              <a:rPr lang="pt-BR" sz="2700" dirty="0">
                <a:solidFill>
                  <a:schemeClr val="bg1"/>
                </a:solidFill>
              </a:rPr>
              <a:t> </a:t>
            </a:r>
            <a:r>
              <a:rPr lang="pt-BR" sz="2700" dirty="0" err="1">
                <a:solidFill>
                  <a:schemeClr val="bg1"/>
                </a:solidFill>
              </a:rPr>
              <a:t>student</a:t>
            </a:r>
            <a:r>
              <a:rPr lang="pt-BR" sz="2700" dirty="0">
                <a:solidFill>
                  <a:schemeClr val="bg1"/>
                </a:solidFill>
              </a:rPr>
              <a:t> </a:t>
            </a:r>
            <a:r>
              <a:rPr lang="pt-BR" sz="2700" dirty="0" err="1">
                <a:solidFill>
                  <a:schemeClr val="bg1"/>
                </a:solidFill>
              </a:rPr>
              <a:t>of</a:t>
            </a:r>
            <a:r>
              <a:rPr lang="pt-BR" sz="2700" dirty="0">
                <a:solidFill>
                  <a:schemeClr val="bg1"/>
                </a:solidFill>
              </a:rPr>
              <a:t> </a:t>
            </a:r>
            <a:r>
              <a:rPr lang="pt-BR" sz="2700" dirty="0" err="1">
                <a:solidFill>
                  <a:schemeClr val="bg1"/>
                </a:solidFill>
              </a:rPr>
              <a:t>Insituto</a:t>
            </a:r>
            <a:r>
              <a:rPr lang="pt-BR" sz="2700" dirty="0">
                <a:solidFill>
                  <a:schemeClr val="bg1"/>
                </a:solidFill>
              </a:rPr>
              <a:t> Suel Abujamra; </a:t>
            </a:r>
            <a:r>
              <a:rPr lang="en-US" sz="2700" baseline="30000" dirty="0">
                <a:solidFill>
                  <a:schemeClr val="bg1"/>
                </a:solidFill>
              </a:rPr>
              <a:t>(3) </a:t>
            </a:r>
            <a:r>
              <a:rPr lang="pt-BR" sz="2700" dirty="0" err="1">
                <a:solidFill>
                  <a:schemeClr val="bg1"/>
                </a:solidFill>
              </a:rPr>
              <a:t>Second</a:t>
            </a:r>
            <a:r>
              <a:rPr lang="pt-BR" sz="2700" dirty="0">
                <a:solidFill>
                  <a:schemeClr val="bg1"/>
                </a:solidFill>
              </a:rPr>
              <a:t> </a:t>
            </a:r>
            <a:r>
              <a:rPr lang="pt-BR" sz="2700" dirty="0" err="1">
                <a:solidFill>
                  <a:schemeClr val="bg1"/>
                </a:solidFill>
              </a:rPr>
              <a:t>year</a:t>
            </a:r>
            <a:r>
              <a:rPr lang="pt-BR" sz="2700" dirty="0">
                <a:solidFill>
                  <a:schemeClr val="bg1"/>
                </a:solidFill>
              </a:rPr>
              <a:t> </a:t>
            </a:r>
            <a:r>
              <a:rPr lang="pt-BR" sz="2700" dirty="0" err="1">
                <a:solidFill>
                  <a:schemeClr val="bg1"/>
                </a:solidFill>
              </a:rPr>
              <a:t>resident</a:t>
            </a:r>
            <a:r>
              <a:rPr lang="pt-BR" sz="2700" dirty="0">
                <a:solidFill>
                  <a:schemeClr val="bg1"/>
                </a:solidFill>
              </a:rPr>
              <a:t> </a:t>
            </a:r>
            <a:r>
              <a:rPr lang="pt-BR" sz="2700" dirty="0" err="1">
                <a:solidFill>
                  <a:schemeClr val="bg1"/>
                </a:solidFill>
              </a:rPr>
              <a:t>of</a:t>
            </a:r>
            <a:r>
              <a:rPr lang="pt-BR" sz="2700" dirty="0">
                <a:solidFill>
                  <a:schemeClr val="bg1"/>
                </a:solidFill>
              </a:rPr>
              <a:t> Instituto Suel Abujamra; </a:t>
            </a:r>
            <a:r>
              <a:rPr lang="pt-BR" sz="2700" baseline="30000" dirty="0">
                <a:solidFill>
                  <a:schemeClr val="bg1"/>
                </a:solidFill>
              </a:rPr>
              <a:t>(</a:t>
            </a:r>
            <a:r>
              <a:rPr lang="en-US" sz="2700" baseline="30000" dirty="0">
                <a:solidFill>
                  <a:schemeClr val="bg1"/>
                </a:solidFill>
              </a:rPr>
              <a:t>4)</a:t>
            </a:r>
            <a:r>
              <a:rPr lang="pt-BR" sz="2700" dirty="0">
                <a:solidFill>
                  <a:schemeClr val="bg1"/>
                </a:solidFill>
              </a:rPr>
              <a:t> </a:t>
            </a:r>
            <a:r>
              <a:rPr lang="pt-BR" sz="2700" dirty="0" err="1">
                <a:solidFill>
                  <a:schemeClr val="bg1"/>
                </a:solidFill>
              </a:rPr>
              <a:t>Second</a:t>
            </a:r>
            <a:r>
              <a:rPr lang="pt-BR" sz="2700" dirty="0">
                <a:solidFill>
                  <a:schemeClr val="bg1"/>
                </a:solidFill>
              </a:rPr>
              <a:t> </a:t>
            </a:r>
            <a:r>
              <a:rPr lang="pt-BR" sz="2700" dirty="0" err="1">
                <a:solidFill>
                  <a:schemeClr val="bg1"/>
                </a:solidFill>
              </a:rPr>
              <a:t>year</a:t>
            </a:r>
            <a:r>
              <a:rPr lang="pt-BR" sz="2700" dirty="0">
                <a:solidFill>
                  <a:schemeClr val="bg1"/>
                </a:solidFill>
              </a:rPr>
              <a:t> Retina </a:t>
            </a:r>
            <a:r>
              <a:rPr lang="pt-BR" sz="2700" dirty="0" err="1">
                <a:solidFill>
                  <a:schemeClr val="bg1"/>
                </a:solidFill>
              </a:rPr>
              <a:t>and</a:t>
            </a:r>
            <a:r>
              <a:rPr lang="pt-BR" sz="2700" dirty="0">
                <a:solidFill>
                  <a:schemeClr val="bg1"/>
                </a:solidFill>
              </a:rPr>
              <a:t> </a:t>
            </a:r>
            <a:r>
              <a:rPr lang="pt-BR" sz="2700" dirty="0" err="1">
                <a:solidFill>
                  <a:schemeClr val="bg1"/>
                </a:solidFill>
              </a:rPr>
              <a:t>Vitreous</a:t>
            </a:r>
            <a:r>
              <a:rPr lang="pt-BR" sz="2700" dirty="0">
                <a:solidFill>
                  <a:schemeClr val="bg1"/>
                </a:solidFill>
              </a:rPr>
              <a:t> </a:t>
            </a:r>
            <a:r>
              <a:rPr lang="pt-BR" sz="2700" dirty="0" err="1">
                <a:solidFill>
                  <a:schemeClr val="bg1"/>
                </a:solidFill>
              </a:rPr>
              <a:t>fellowship</a:t>
            </a:r>
            <a:r>
              <a:rPr lang="pt-BR" sz="2700" dirty="0">
                <a:solidFill>
                  <a:schemeClr val="bg1"/>
                </a:solidFill>
              </a:rPr>
              <a:t> </a:t>
            </a:r>
            <a:r>
              <a:rPr lang="pt-BR" sz="2700" dirty="0" err="1">
                <a:solidFill>
                  <a:schemeClr val="bg1"/>
                </a:solidFill>
              </a:rPr>
              <a:t>student</a:t>
            </a:r>
            <a:r>
              <a:rPr lang="pt-BR" sz="2700" dirty="0">
                <a:solidFill>
                  <a:schemeClr val="bg1"/>
                </a:solidFill>
              </a:rPr>
              <a:t> </a:t>
            </a:r>
            <a:r>
              <a:rPr lang="pt-BR" sz="2700" dirty="0" err="1">
                <a:solidFill>
                  <a:schemeClr val="bg1"/>
                </a:solidFill>
              </a:rPr>
              <a:t>of</a:t>
            </a:r>
            <a:r>
              <a:rPr lang="pt-BR" sz="2700" dirty="0">
                <a:solidFill>
                  <a:schemeClr val="bg1"/>
                </a:solidFill>
              </a:rPr>
              <a:t> </a:t>
            </a:r>
            <a:r>
              <a:rPr lang="pt-BR" sz="2700" dirty="0" err="1">
                <a:solidFill>
                  <a:schemeClr val="bg1"/>
                </a:solidFill>
              </a:rPr>
              <a:t>Insituto</a:t>
            </a:r>
            <a:r>
              <a:rPr lang="pt-BR" sz="2700" dirty="0">
                <a:solidFill>
                  <a:schemeClr val="bg1"/>
                </a:solidFill>
              </a:rPr>
              <a:t> Suel Abujamra;  </a:t>
            </a:r>
            <a:r>
              <a:rPr lang="en-US" sz="2700" baseline="30000" dirty="0">
                <a:solidFill>
                  <a:schemeClr val="bg1"/>
                </a:solidFill>
              </a:rPr>
              <a:t>(5)  </a:t>
            </a:r>
            <a:r>
              <a:rPr lang="pt-BR" sz="2700" dirty="0" err="1">
                <a:solidFill>
                  <a:schemeClr val="bg1"/>
                </a:solidFill>
              </a:rPr>
              <a:t>Chief</a:t>
            </a:r>
            <a:r>
              <a:rPr lang="pt-BR" sz="2700" dirty="0">
                <a:solidFill>
                  <a:schemeClr val="bg1"/>
                </a:solidFill>
              </a:rPr>
              <a:t> </a:t>
            </a:r>
            <a:r>
              <a:rPr lang="pt-BR" sz="2700" dirty="0" err="1">
                <a:solidFill>
                  <a:schemeClr val="bg1"/>
                </a:solidFill>
              </a:rPr>
              <a:t>of</a:t>
            </a:r>
            <a:r>
              <a:rPr lang="pt-BR" sz="2700" dirty="0">
                <a:solidFill>
                  <a:schemeClr val="bg1"/>
                </a:solidFill>
              </a:rPr>
              <a:t> Retina </a:t>
            </a:r>
            <a:r>
              <a:rPr lang="pt-BR" sz="2700" dirty="0" err="1">
                <a:solidFill>
                  <a:schemeClr val="bg1"/>
                </a:solidFill>
              </a:rPr>
              <a:t>and</a:t>
            </a:r>
            <a:r>
              <a:rPr lang="pt-BR" sz="2700" dirty="0">
                <a:solidFill>
                  <a:schemeClr val="bg1"/>
                </a:solidFill>
              </a:rPr>
              <a:t> </a:t>
            </a:r>
            <a:r>
              <a:rPr lang="pt-BR" sz="2700" dirty="0" err="1">
                <a:solidFill>
                  <a:schemeClr val="bg1"/>
                </a:solidFill>
              </a:rPr>
              <a:t>Vitreous</a:t>
            </a:r>
            <a:r>
              <a:rPr lang="pt-BR" sz="2700" dirty="0">
                <a:solidFill>
                  <a:schemeClr val="bg1"/>
                </a:solidFill>
              </a:rPr>
              <a:t> </a:t>
            </a:r>
            <a:r>
              <a:rPr lang="pt-BR" sz="2700" dirty="0" err="1">
                <a:solidFill>
                  <a:schemeClr val="bg1"/>
                </a:solidFill>
              </a:rPr>
              <a:t>Fellowship</a:t>
            </a:r>
            <a:r>
              <a:rPr lang="pt-BR" sz="2700" dirty="0">
                <a:solidFill>
                  <a:schemeClr val="bg1"/>
                </a:solidFill>
              </a:rPr>
              <a:t> </a:t>
            </a:r>
            <a:r>
              <a:rPr lang="pt-BR" sz="2700" dirty="0" err="1">
                <a:solidFill>
                  <a:schemeClr val="bg1"/>
                </a:solidFill>
              </a:rPr>
              <a:t>program</a:t>
            </a:r>
            <a:r>
              <a:rPr lang="pt-BR" sz="2700" dirty="0">
                <a:solidFill>
                  <a:schemeClr val="bg1"/>
                </a:solidFill>
              </a:rPr>
              <a:t> </a:t>
            </a:r>
            <a:r>
              <a:rPr lang="pt-BR" sz="2700" dirty="0" err="1">
                <a:solidFill>
                  <a:schemeClr val="bg1"/>
                </a:solidFill>
              </a:rPr>
              <a:t>of</a:t>
            </a:r>
            <a:r>
              <a:rPr lang="pt-BR" sz="2700" dirty="0">
                <a:solidFill>
                  <a:schemeClr val="bg1"/>
                </a:solidFill>
              </a:rPr>
              <a:t> Instituto Suel Abujamra</a:t>
            </a:r>
            <a:r>
              <a:rPr lang="pt-BR" sz="2800" dirty="0">
                <a:solidFill>
                  <a:schemeClr val="bg1"/>
                </a:solidFill>
              </a:rPr>
              <a:t>. </a:t>
            </a:r>
          </a:p>
        </p:txBody>
      </p:sp>
      <p:sp>
        <p:nvSpPr>
          <p:cNvPr id="3" name="CaixaDeTexto 2"/>
          <p:cNvSpPr txBox="1"/>
          <p:nvPr/>
        </p:nvSpPr>
        <p:spPr>
          <a:xfrm>
            <a:off x="693416" y="13420765"/>
            <a:ext cx="8660942" cy="193899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 </a:t>
            </a:r>
            <a:r>
              <a:rPr lang="en-US" sz="2400" dirty="0"/>
              <a:t> </a:t>
            </a:r>
            <a:r>
              <a:rPr lang="en-US" sz="2400" dirty="0">
                <a:latin typeface="Arial" panose="020B0604020202020204" pitchFamily="34" charset="0"/>
                <a:cs typeface="Arial" panose="020B0604020202020204" pitchFamily="34" charset="0"/>
              </a:rPr>
              <a:t>31-year-old patient presented with </a:t>
            </a:r>
            <a:r>
              <a:rPr lang="en-US" sz="2400">
                <a:latin typeface="Arial" panose="020B0604020202020204" pitchFamily="34" charset="0"/>
                <a:cs typeface="Arial" panose="020B0604020202020204" pitchFamily="34" charset="0"/>
              </a:rPr>
              <a:t>the complaint of low visual acuity in the left eye (20/400) for 15 days.The initial fundscopy of the pacient showed hard peripheral exudates, detachment of the macular serous retina and vasoproliferative lesion at the end of the superior temporal arch.</a:t>
            </a:r>
            <a:endParaRPr lang="pt-BR" sz="2400" dirty="0">
              <a:latin typeface="Arial" panose="020B0604020202020204" pitchFamily="34" charset="0"/>
              <a:cs typeface="Arial" panose="020B0604020202020204" pitchFamily="34" charset="0"/>
            </a:endParaRPr>
          </a:p>
        </p:txBody>
      </p:sp>
      <p:sp>
        <p:nvSpPr>
          <p:cNvPr id="10" name="CaixaDeTexto 9"/>
          <p:cNvSpPr txBox="1"/>
          <p:nvPr/>
        </p:nvSpPr>
        <p:spPr>
          <a:xfrm>
            <a:off x="9709858" y="8372789"/>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of the left eye</a:t>
            </a:r>
          </a:p>
        </p:txBody>
      </p:sp>
      <p:sp>
        <p:nvSpPr>
          <p:cNvPr id="14" name="CaixaDeTexto 13"/>
          <p:cNvSpPr txBox="1"/>
          <p:nvPr/>
        </p:nvSpPr>
        <p:spPr>
          <a:xfrm>
            <a:off x="9688798" y="11320295"/>
            <a:ext cx="5891356" cy="369332"/>
          </a:xfrm>
          <a:prstGeom prst="rect">
            <a:avLst/>
          </a:prstGeom>
          <a:noFill/>
        </p:spPr>
        <p:txBody>
          <a:bodyPr wrap="none" rtlCol="0">
            <a:spAutoFit/>
          </a:bodyPr>
          <a:lstStyle/>
          <a:p>
            <a:r>
              <a:rPr lang="pt-BR" dirty="0" err="1">
                <a:latin typeface="Arial" panose="020B0604020202020204" pitchFamily="34" charset="0"/>
                <a:cs typeface="Arial" panose="020B0604020202020204" pitchFamily="34" charset="0"/>
              </a:rPr>
              <a:t>Fig</a:t>
            </a:r>
            <a:r>
              <a:rPr lang="pt-BR" dirty="0">
                <a:latin typeface="Arial" panose="020B0604020202020204" pitchFamily="34" charset="0"/>
                <a:cs typeface="Arial" panose="020B0604020202020204" pitchFamily="34" charset="0"/>
              </a:rPr>
              <a:t> 3, 4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5: </a:t>
            </a:r>
            <a:r>
              <a:rPr lang="pt-BR" dirty="0" err="1">
                <a:latin typeface="Arial" panose="020B0604020202020204" pitchFamily="34" charset="0"/>
                <a:cs typeface="Arial" panose="020B0604020202020204" pitchFamily="34" charset="0"/>
              </a:rPr>
              <a:t>Fluorescence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angiography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left </a:t>
            </a:r>
            <a:r>
              <a:rPr lang="pt-BR" dirty="0" err="1">
                <a:latin typeface="Arial" panose="020B0604020202020204" pitchFamily="34" charset="0"/>
                <a:cs typeface="Arial" panose="020B0604020202020204" pitchFamily="34" charset="0"/>
              </a:rPr>
              <a:t>eye</a:t>
            </a:r>
            <a:endParaRPr lang="en-US" dirty="0">
              <a:latin typeface="Arial" panose="020B0604020202020204" pitchFamily="34" charset="0"/>
              <a:cs typeface="Arial" panose="020B0604020202020204" pitchFamily="34" charset="0"/>
            </a:endParaRPr>
          </a:p>
        </p:txBody>
      </p:sp>
      <p:pic>
        <p:nvPicPr>
          <p:cNvPr id="16" name="Imagem 15">
            <a:extLst>
              <a:ext uri="{FF2B5EF4-FFF2-40B4-BE49-F238E27FC236}">
                <a16:creationId xmlns:a16="http://schemas.microsoft.com/office/drawing/2014/main" id="{3ECC27AF-11D4-E74E-BB8D-EA13DA9C3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7677" y="5018176"/>
            <a:ext cx="4543304" cy="3332940"/>
          </a:xfrm>
          <a:prstGeom prst="rect">
            <a:avLst/>
          </a:prstGeom>
        </p:spPr>
      </p:pic>
      <p:pic>
        <p:nvPicPr>
          <p:cNvPr id="34" name="Imagem 33">
            <a:extLst>
              <a:ext uri="{FF2B5EF4-FFF2-40B4-BE49-F238E27FC236}">
                <a16:creationId xmlns:a16="http://schemas.microsoft.com/office/drawing/2014/main" id="{06383707-13AC-A343-9B6F-B059AF19D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0906" y="5001974"/>
            <a:ext cx="4675319" cy="3331454"/>
          </a:xfrm>
          <a:prstGeom prst="rect">
            <a:avLst/>
          </a:prstGeom>
        </p:spPr>
      </p:pic>
      <p:sp>
        <p:nvSpPr>
          <p:cNvPr id="35" name="CaixaDeTexto 34">
            <a:extLst>
              <a:ext uri="{FF2B5EF4-FFF2-40B4-BE49-F238E27FC236}">
                <a16:creationId xmlns:a16="http://schemas.microsoft.com/office/drawing/2014/main" id="{813142B6-AA97-4C4C-ACEC-AEFB785C5D0E}"/>
              </a:ext>
            </a:extLst>
          </p:cNvPr>
          <p:cNvSpPr txBox="1"/>
          <p:nvPr/>
        </p:nvSpPr>
        <p:spPr>
          <a:xfrm>
            <a:off x="9727677" y="5002022"/>
            <a:ext cx="301686" cy="369332"/>
          </a:xfrm>
          <a:prstGeom prst="rect">
            <a:avLst/>
          </a:prstGeom>
          <a:noFill/>
        </p:spPr>
        <p:txBody>
          <a:bodyPr wrap="none" rtlCol="0">
            <a:spAutoFit/>
          </a:bodyPr>
          <a:lstStyle/>
          <a:p>
            <a:r>
              <a:rPr lang="pt-BR">
                <a:solidFill>
                  <a:schemeClr val="bg1"/>
                </a:solidFill>
              </a:rPr>
              <a:t>1</a:t>
            </a:r>
          </a:p>
        </p:txBody>
      </p:sp>
      <p:sp>
        <p:nvSpPr>
          <p:cNvPr id="37" name="CaixaDeTexto 36">
            <a:extLst>
              <a:ext uri="{FF2B5EF4-FFF2-40B4-BE49-F238E27FC236}">
                <a16:creationId xmlns:a16="http://schemas.microsoft.com/office/drawing/2014/main" id="{ECDFB7FC-69DF-E64B-972A-157CCCE99394}"/>
              </a:ext>
            </a:extLst>
          </p:cNvPr>
          <p:cNvSpPr txBox="1"/>
          <p:nvPr/>
        </p:nvSpPr>
        <p:spPr>
          <a:xfrm>
            <a:off x="14457982" y="5000379"/>
            <a:ext cx="301686" cy="369332"/>
          </a:xfrm>
          <a:prstGeom prst="rect">
            <a:avLst/>
          </a:prstGeom>
          <a:noFill/>
        </p:spPr>
        <p:txBody>
          <a:bodyPr wrap="none" rtlCol="0">
            <a:spAutoFit/>
          </a:bodyPr>
          <a:lstStyle/>
          <a:p>
            <a:r>
              <a:rPr lang="pt-BR">
                <a:solidFill>
                  <a:schemeClr val="bg1"/>
                </a:solidFill>
              </a:rPr>
              <a:t>2</a:t>
            </a:r>
          </a:p>
        </p:txBody>
      </p:sp>
      <p:pic>
        <p:nvPicPr>
          <p:cNvPr id="39" name="Imagem 38">
            <a:extLst>
              <a:ext uri="{FF2B5EF4-FFF2-40B4-BE49-F238E27FC236}">
                <a16:creationId xmlns:a16="http://schemas.microsoft.com/office/drawing/2014/main" id="{E4439623-10A7-BF4B-BD03-3A2B9E7475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242" y="8739008"/>
            <a:ext cx="3039921" cy="2531684"/>
          </a:xfrm>
          <a:prstGeom prst="rect">
            <a:avLst/>
          </a:prstGeom>
        </p:spPr>
      </p:pic>
      <p:pic>
        <p:nvPicPr>
          <p:cNvPr id="41" name="Imagem 40">
            <a:extLst>
              <a:ext uri="{FF2B5EF4-FFF2-40B4-BE49-F238E27FC236}">
                <a16:creationId xmlns:a16="http://schemas.microsoft.com/office/drawing/2014/main" id="{48DE996C-AB90-DD48-ADBA-C127DD1CF8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49498" y="8763794"/>
            <a:ext cx="3090386" cy="2531684"/>
          </a:xfrm>
          <a:prstGeom prst="rect">
            <a:avLst/>
          </a:prstGeom>
        </p:spPr>
      </p:pic>
      <p:pic>
        <p:nvPicPr>
          <p:cNvPr id="43" name="Imagem 42">
            <a:extLst>
              <a:ext uri="{FF2B5EF4-FFF2-40B4-BE49-F238E27FC236}">
                <a16:creationId xmlns:a16="http://schemas.microsoft.com/office/drawing/2014/main" id="{1532CE83-B44D-534D-981A-64979AC275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29947" y="8762846"/>
            <a:ext cx="3014565" cy="2531035"/>
          </a:xfrm>
          <a:prstGeom prst="rect">
            <a:avLst/>
          </a:prstGeom>
        </p:spPr>
      </p:pic>
      <p:sp>
        <p:nvSpPr>
          <p:cNvPr id="44" name="CaixaDeTexto 43">
            <a:extLst>
              <a:ext uri="{FF2B5EF4-FFF2-40B4-BE49-F238E27FC236}">
                <a16:creationId xmlns:a16="http://schemas.microsoft.com/office/drawing/2014/main" id="{EB436358-468C-BC43-82D3-91DCFD8B1AD2}"/>
              </a:ext>
            </a:extLst>
          </p:cNvPr>
          <p:cNvSpPr txBox="1"/>
          <p:nvPr/>
        </p:nvSpPr>
        <p:spPr>
          <a:xfrm>
            <a:off x="9774033" y="8737665"/>
            <a:ext cx="301686" cy="369332"/>
          </a:xfrm>
          <a:prstGeom prst="rect">
            <a:avLst/>
          </a:prstGeom>
          <a:noFill/>
        </p:spPr>
        <p:txBody>
          <a:bodyPr wrap="none" rtlCol="0">
            <a:spAutoFit/>
          </a:bodyPr>
          <a:lstStyle/>
          <a:p>
            <a:r>
              <a:rPr lang="pt-BR">
                <a:solidFill>
                  <a:schemeClr val="bg1"/>
                </a:solidFill>
              </a:rPr>
              <a:t>3</a:t>
            </a:r>
          </a:p>
        </p:txBody>
      </p:sp>
      <p:sp>
        <p:nvSpPr>
          <p:cNvPr id="45" name="CaixaDeTexto 44">
            <a:extLst>
              <a:ext uri="{FF2B5EF4-FFF2-40B4-BE49-F238E27FC236}">
                <a16:creationId xmlns:a16="http://schemas.microsoft.com/office/drawing/2014/main" id="{23F663F6-C82C-CF40-8566-3603DF107831}"/>
              </a:ext>
            </a:extLst>
          </p:cNvPr>
          <p:cNvSpPr txBox="1"/>
          <p:nvPr/>
        </p:nvSpPr>
        <p:spPr>
          <a:xfrm>
            <a:off x="12881106" y="8747380"/>
            <a:ext cx="301686" cy="369332"/>
          </a:xfrm>
          <a:prstGeom prst="rect">
            <a:avLst/>
          </a:prstGeom>
          <a:noFill/>
        </p:spPr>
        <p:txBody>
          <a:bodyPr wrap="none" rtlCol="0">
            <a:spAutoFit/>
          </a:bodyPr>
          <a:lstStyle/>
          <a:p>
            <a:r>
              <a:rPr lang="pt-BR">
                <a:solidFill>
                  <a:schemeClr val="bg1"/>
                </a:solidFill>
              </a:rPr>
              <a:t>4</a:t>
            </a:r>
          </a:p>
        </p:txBody>
      </p:sp>
      <p:sp>
        <p:nvSpPr>
          <p:cNvPr id="46" name="CaixaDeTexto 45">
            <a:extLst>
              <a:ext uri="{FF2B5EF4-FFF2-40B4-BE49-F238E27FC236}">
                <a16:creationId xmlns:a16="http://schemas.microsoft.com/office/drawing/2014/main" id="{E1B3A042-6C53-9B42-AB78-F40EA459C5A4}"/>
              </a:ext>
            </a:extLst>
          </p:cNvPr>
          <p:cNvSpPr txBox="1"/>
          <p:nvPr/>
        </p:nvSpPr>
        <p:spPr>
          <a:xfrm>
            <a:off x="16082077" y="8737665"/>
            <a:ext cx="301686" cy="369332"/>
          </a:xfrm>
          <a:prstGeom prst="rect">
            <a:avLst/>
          </a:prstGeom>
          <a:noFill/>
        </p:spPr>
        <p:txBody>
          <a:bodyPr wrap="none" rtlCol="0">
            <a:spAutoFit/>
          </a:bodyPr>
          <a:lstStyle/>
          <a:p>
            <a:r>
              <a:rPr lang="pt-BR">
                <a:solidFill>
                  <a:schemeClr val="bg1"/>
                </a:solidFill>
              </a:rPr>
              <a:t>5</a:t>
            </a:r>
          </a:p>
        </p:txBody>
      </p:sp>
      <p:pic>
        <p:nvPicPr>
          <p:cNvPr id="48" name="Imagem 47">
            <a:extLst>
              <a:ext uri="{FF2B5EF4-FFF2-40B4-BE49-F238E27FC236}">
                <a16:creationId xmlns:a16="http://schemas.microsoft.com/office/drawing/2014/main" id="{234C97E1-C41A-474A-A11F-0198BFFB8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677" y="11710824"/>
            <a:ext cx="4499783" cy="2777625"/>
          </a:xfrm>
          <a:prstGeom prst="rect">
            <a:avLst/>
          </a:prstGeom>
        </p:spPr>
      </p:pic>
      <p:sp>
        <p:nvSpPr>
          <p:cNvPr id="50" name="CaixaDeTexto 49">
            <a:extLst>
              <a:ext uri="{FF2B5EF4-FFF2-40B4-BE49-F238E27FC236}">
                <a16:creationId xmlns:a16="http://schemas.microsoft.com/office/drawing/2014/main" id="{058F88D2-7358-0048-A220-935A66919B98}"/>
              </a:ext>
            </a:extLst>
          </p:cNvPr>
          <p:cNvSpPr txBox="1"/>
          <p:nvPr/>
        </p:nvSpPr>
        <p:spPr>
          <a:xfrm>
            <a:off x="9687822" y="14470781"/>
            <a:ext cx="2489399" cy="369332"/>
          </a:xfrm>
          <a:prstGeom prst="rect">
            <a:avLst/>
          </a:prstGeom>
          <a:noFill/>
        </p:spPr>
        <p:txBody>
          <a:bodyPr wrap="none" rtlCol="0">
            <a:spAutoFit/>
          </a:bodyPr>
          <a:lstStyle/>
          <a:p>
            <a:r>
              <a:rPr lang="pt-BR"/>
              <a:t>Fig 6: OCT of the left eye</a:t>
            </a:r>
          </a:p>
        </p:txBody>
      </p:sp>
      <p:sp>
        <p:nvSpPr>
          <p:cNvPr id="53" name="CaixaDeTexto 52">
            <a:extLst>
              <a:ext uri="{FF2B5EF4-FFF2-40B4-BE49-F238E27FC236}">
                <a16:creationId xmlns:a16="http://schemas.microsoft.com/office/drawing/2014/main" id="{C0B9F9BB-3422-DC4C-A8CF-11B9BA813768}"/>
              </a:ext>
            </a:extLst>
          </p:cNvPr>
          <p:cNvSpPr txBox="1"/>
          <p:nvPr/>
        </p:nvSpPr>
        <p:spPr>
          <a:xfrm>
            <a:off x="9848691" y="11811580"/>
            <a:ext cx="301686" cy="369332"/>
          </a:xfrm>
          <a:prstGeom prst="rect">
            <a:avLst/>
          </a:prstGeom>
          <a:noFill/>
        </p:spPr>
        <p:txBody>
          <a:bodyPr wrap="square" rtlCol="0">
            <a:spAutoFit/>
          </a:bodyPr>
          <a:lstStyle/>
          <a:p>
            <a:r>
              <a:rPr lang="pt-BR">
                <a:solidFill>
                  <a:schemeClr val="bg1"/>
                </a:solidFill>
              </a:rPr>
              <a:t>6</a:t>
            </a:r>
          </a:p>
        </p:txBody>
      </p:sp>
      <p:pic>
        <p:nvPicPr>
          <p:cNvPr id="4" name="Imagem 3">
            <a:extLst>
              <a:ext uri="{FF2B5EF4-FFF2-40B4-BE49-F238E27FC236}">
                <a16:creationId xmlns:a16="http://schemas.microsoft.com/office/drawing/2014/main" id="{09816744-E26E-7B4F-AC31-34F17CCDBD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55689" y="11693156"/>
            <a:ext cx="4410805" cy="2777625"/>
          </a:xfrm>
          <a:prstGeom prst="rect">
            <a:avLst/>
          </a:prstGeom>
        </p:spPr>
      </p:pic>
      <p:sp>
        <p:nvSpPr>
          <p:cNvPr id="42" name="CaixaDeTexto 41">
            <a:extLst>
              <a:ext uri="{FF2B5EF4-FFF2-40B4-BE49-F238E27FC236}">
                <a16:creationId xmlns:a16="http://schemas.microsoft.com/office/drawing/2014/main" id="{DEC7610D-4D76-B34A-A5CB-C8729E5F24C0}"/>
              </a:ext>
            </a:extLst>
          </p:cNvPr>
          <p:cNvSpPr txBox="1"/>
          <p:nvPr/>
        </p:nvSpPr>
        <p:spPr>
          <a:xfrm>
            <a:off x="14479765" y="14470781"/>
            <a:ext cx="4812051" cy="369332"/>
          </a:xfrm>
          <a:prstGeom prst="rect">
            <a:avLst/>
          </a:prstGeom>
          <a:noFill/>
        </p:spPr>
        <p:txBody>
          <a:bodyPr wrap="square" rtlCol="0">
            <a:spAutoFit/>
          </a:bodyPr>
          <a:lstStyle/>
          <a:p>
            <a:r>
              <a:rPr lang="pt-BR"/>
              <a:t>Fig 7: OCT of the left eye after photocoagulation</a:t>
            </a:r>
          </a:p>
        </p:txBody>
      </p:sp>
      <p:pic>
        <p:nvPicPr>
          <p:cNvPr id="12" name="Imagem 11">
            <a:extLst>
              <a:ext uri="{FF2B5EF4-FFF2-40B4-BE49-F238E27FC236}">
                <a16:creationId xmlns:a16="http://schemas.microsoft.com/office/drawing/2014/main" id="{6A63F6E4-CCF1-E243-BE1B-B7B154056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14492" y="5020320"/>
            <a:ext cx="4435908" cy="3677997"/>
          </a:xfrm>
          <a:prstGeom prst="rect">
            <a:avLst/>
          </a:prstGeom>
        </p:spPr>
      </p:pic>
      <p:sp>
        <p:nvSpPr>
          <p:cNvPr id="47" name="CaixaDeTexto 46">
            <a:extLst>
              <a:ext uri="{FF2B5EF4-FFF2-40B4-BE49-F238E27FC236}">
                <a16:creationId xmlns:a16="http://schemas.microsoft.com/office/drawing/2014/main" id="{3839C7E0-793A-4A45-8500-BBB6A8906A2B}"/>
              </a:ext>
            </a:extLst>
          </p:cNvPr>
          <p:cNvSpPr txBox="1"/>
          <p:nvPr/>
        </p:nvSpPr>
        <p:spPr>
          <a:xfrm>
            <a:off x="19214492" y="8807719"/>
            <a:ext cx="4812051"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8: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after photocoagulation</a:t>
            </a:r>
          </a:p>
        </p:txBody>
      </p:sp>
      <p:sp>
        <p:nvSpPr>
          <p:cNvPr id="15" name="CaixaDeTexto 14">
            <a:extLst>
              <a:ext uri="{FF2B5EF4-FFF2-40B4-BE49-F238E27FC236}">
                <a16:creationId xmlns:a16="http://schemas.microsoft.com/office/drawing/2014/main" id="{3250594A-434E-4F4F-9E97-7696FFE8E46C}"/>
              </a:ext>
            </a:extLst>
          </p:cNvPr>
          <p:cNvSpPr txBox="1"/>
          <p:nvPr/>
        </p:nvSpPr>
        <p:spPr>
          <a:xfrm>
            <a:off x="19291816" y="5088733"/>
            <a:ext cx="387662" cy="369332"/>
          </a:xfrm>
          <a:prstGeom prst="rect">
            <a:avLst/>
          </a:prstGeom>
          <a:noFill/>
        </p:spPr>
        <p:txBody>
          <a:bodyPr wrap="square" rtlCol="0">
            <a:spAutoFit/>
          </a:bodyPr>
          <a:lstStyle/>
          <a:p>
            <a:r>
              <a:rPr lang="pt-BR">
                <a:solidFill>
                  <a:schemeClr val="bg1"/>
                </a:solidFill>
                <a:latin typeface="Arial" panose="020B0604020202020204" pitchFamily="34" charset="0"/>
                <a:cs typeface="Arial" panose="020B0604020202020204" pitchFamily="34" charset="0"/>
              </a:rPr>
              <a:t>8</a:t>
            </a:r>
          </a:p>
        </p:txBody>
      </p:sp>
      <p:sp>
        <p:nvSpPr>
          <p:cNvPr id="11" name="CaixaDeTexto 10">
            <a:extLst>
              <a:ext uri="{FF2B5EF4-FFF2-40B4-BE49-F238E27FC236}">
                <a16:creationId xmlns:a16="http://schemas.microsoft.com/office/drawing/2014/main" id="{C33C1D07-2085-BE43-B02C-5479B9E87B93}"/>
              </a:ext>
            </a:extLst>
          </p:cNvPr>
          <p:cNvSpPr txBox="1"/>
          <p:nvPr/>
        </p:nvSpPr>
        <p:spPr>
          <a:xfrm>
            <a:off x="19161791" y="9289398"/>
            <a:ext cx="8805246" cy="459261"/>
          </a:xfrm>
          <a:prstGeom prst="rect">
            <a:avLst/>
          </a:prstGeom>
          <a:noFill/>
        </p:spPr>
        <p:txBody>
          <a:bodyPr wrap="square" rtlCol="0">
            <a:spAutoFit/>
          </a:bodyPr>
          <a:lstStyle/>
          <a:p>
            <a:r>
              <a:rPr lang="pt-BR" sz="2400">
                <a:latin typeface="Arial" panose="020B0604020202020204" pitchFamily="34" charset="0"/>
                <a:cs typeface="Arial" panose="020B0604020202020204" pitchFamily="34" charset="0"/>
              </a:rPr>
              <a:t>cryotherapy, brachytherapy and vitreoretinal surgery.</a:t>
            </a:r>
          </a:p>
        </p:txBody>
      </p:sp>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560</Words>
  <Application>Microsoft Macintosh PowerPoint</Application>
  <PresentationFormat>Personalizar</PresentationFormat>
  <Paragraphs>34</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Tahoma</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Beatriz MM</cp:lastModifiedBy>
  <cp:revision>39</cp:revision>
  <dcterms:created xsi:type="dcterms:W3CDTF">2020-01-26T21:00:22Z</dcterms:created>
  <dcterms:modified xsi:type="dcterms:W3CDTF">2020-01-31T00:29:34Z</dcterms:modified>
</cp:coreProperties>
</file>