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03144" indent="539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807876" indent="10634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212607" indent="15871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617339" indent="21109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543" algn="l" defTabSz="91421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651" algn="l" defTabSz="91421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760" algn="l" defTabSz="91421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6868" algn="l" defTabSz="91421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91398" autoAdjust="0"/>
  </p:normalViewPr>
  <p:slideViewPr>
    <p:cSldViewPr>
      <p:cViewPr varScale="1">
        <p:scale>
          <a:sx n="18" d="100"/>
          <a:sy n="18" d="100"/>
        </p:scale>
        <p:origin x="3528" y="96"/>
      </p:cViewPr>
      <p:guideLst>
        <p:guide orient="horz" pos="13607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509797-1D38-475A-B927-C5BC5B0E059F}" type="datetimeFigureOut">
              <a:rPr lang="pt-BR"/>
              <a:pPr>
                <a:defRPr/>
              </a:pPr>
              <a:t>20/01/2020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40E890-5A5B-4A3B-A1FA-BA95336DD62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314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787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2607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17339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23162" algn="l" defTabSz="8092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27795" algn="l" defTabSz="8092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2427" algn="l" defTabSz="8092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37060" algn="l" defTabSz="8092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2903CA-500F-4BDD-A464-A0BCFDD2721F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8" y="13420209"/>
            <a:ext cx="27539395" cy="926013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5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4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9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4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8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3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28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37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02211-E70A-4B9C-A813-EF43D3E9F219}" type="datetimeFigureOut">
              <a:rPr lang="pt-BR"/>
              <a:pPr>
                <a:defRPr/>
              </a:pPr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CF138-32B3-4710-89BA-0EDCA1338DC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E8B9A-45FA-456A-8162-6BB21339E056}" type="datetimeFigureOut">
              <a:rPr lang="pt-BR"/>
              <a:pPr>
                <a:defRPr/>
              </a:pPr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FD98-E77B-4928-9BE2-A8C1D6EDC60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42548" y="1730039"/>
            <a:ext cx="25829433" cy="3686054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004" y="1730039"/>
            <a:ext cx="76959559" cy="3686054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D9BF4-B6E4-4536-B6A6-5613B02D2716}" type="datetimeFigureOut">
              <a:rPr lang="pt-BR"/>
              <a:pPr>
                <a:defRPr/>
              </a:pPr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D26CA-F786-4EB3-8540-C6F491C6A48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22664-8C92-4C9D-9362-AA5DA996DDE4}" type="datetimeFigureOut">
              <a:rPr lang="pt-BR"/>
              <a:pPr>
                <a:defRPr/>
              </a:pPr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2311A-52EB-4528-BBEC-F9479116D21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1" y="27760421"/>
            <a:ext cx="27539395" cy="858012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1" y="18310277"/>
            <a:ext cx="27539395" cy="9450136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4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9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40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186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233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280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3271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3738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DA72A-B01E-4B66-9A8F-48877E16229E}" type="datetimeFigureOut">
              <a:rPr lang="pt-BR"/>
              <a:pPr>
                <a:defRPr/>
              </a:pPr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CDCF-6BFE-4BFF-AC2E-D02A27CDEB1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003" y="10080160"/>
            <a:ext cx="51394494" cy="2851042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77485" y="10080160"/>
            <a:ext cx="51394497" cy="2851042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76622-F5B5-42A6-8C86-9B216FA24D05}" type="datetimeFigureOut">
              <a:rPr lang="pt-BR"/>
              <a:pPr>
                <a:defRPr/>
              </a:pPr>
              <a:t>20/01/2020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1F093-DD0F-4CDB-919B-2803934C21E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6" y="1730028"/>
            <a:ext cx="29159359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9670146"/>
            <a:ext cx="14315312" cy="403005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673" indent="0">
              <a:buNone/>
              <a:defRPr sz="1800" b="1"/>
            </a:lvl2pPr>
            <a:lvl3pPr marL="809346" indent="0">
              <a:buNone/>
              <a:defRPr sz="1600" b="1"/>
            </a:lvl3pPr>
            <a:lvl4pPr marL="1214019" indent="0">
              <a:buNone/>
              <a:defRPr sz="1400" b="1"/>
            </a:lvl4pPr>
            <a:lvl5pPr marL="1618692" indent="0">
              <a:buNone/>
              <a:defRPr sz="1400" b="1"/>
            </a:lvl5pPr>
            <a:lvl6pPr marL="2023365" indent="0">
              <a:buNone/>
              <a:defRPr sz="1400" b="1"/>
            </a:lvl6pPr>
            <a:lvl7pPr marL="2428038" indent="0">
              <a:buNone/>
              <a:defRPr sz="1400" b="1"/>
            </a:lvl7pPr>
            <a:lvl8pPr marL="2832711" indent="0">
              <a:buNone/>
              <a:defRPr sz="1400" b="1"/>
            </a:lvl8pPr>
            <a:lvl9pPr marL="3237384" indent="0">
              <a:buNone/>
              <a:defRPr sz="1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5" y="13700203"/>
            <a:ext cx="14315312" cy="2489037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0" y="9670146"/>
            <a:ext cx="14320935" cy="403005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673" indent="0">
              <a:buNone/>
              <a:defRPr sz="1800" b="1"/>
            </a:lvl2pPr>
            <a:lvl3pPr marL="809346" indent="0">
              <a:buNone/>
              <a:defRPr sz="1600" b="1"/>
            </a:lvl3pPr>
            <a:lvl4pPr marL="1214019" indent="0">
              <a:buNone/>
              <a:defRPr sz="1400" b="1"/>
            </a:lvl4pPr>
            <a:lvl5pPr marL="1618692" indent="0">
              <a:buNone/>
              <a:defRPr sz="1400" b="1"/>
            </a:lvl5pPr>
            <a:lvl6pPr marL="2023365" indent="0">
              <a:buNone/>
              <a:defRPr sz="1400" b="1"/>
            </a:lvl6pPr>
            <a:lvl7pPr marL="2428038" indent="0">
              <a:buNone/>
              <a:defRPr sz="1400" b="1"/>
            </a:lvl7pPr>
            <a:lvl8pPr marL="2832711" indent="0">
              <a:buNone/>
              <a:defRPr sz="1400" b="1"/>
            </a:lvl8pPr>
            <a:lvl9pPr marL="3237384" indent="0">
              <a:buNone/>
              <a:defRPr sz="1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0" y="13700203"/>
            <a:ext cx="14320935" cy="2489037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D820-7707-4732-B22E-2A526B357092}" type="datetimeFigureOut">
              <a:rPr lang="pt-BR"/>
              <a:pPr>
                <a:defRPr/>
              </a:pPr>
              <a:t>20/01/2020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69670-394F-4B1D-BBCC-9810FA52761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A4E4-34CC-4275-849B-264430DEC0B2}" type="datetimeFigureOut">
              <a:rPr lang="pt-BR"/>
              <a:pPr>
                <a:defRPr/>
              </a:pPr>
              <a:t>20/01/2020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8E724-E551-44E5-8D14-9B1249A493E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9089E-A6E7-41B1-B73C-864DBBCDD279}" type="datetimeFigureOut">
              <a:rPr lang="pt-BR"/>
              <a:pPr>
                <a:defRPr/>
              </a:pPr>
              <a:t>20/01/2020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10ABC-FD30-41CD-B666-4E9B5559712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9" y="1720026"/>
            <a:ext cx="10659142" cy="732010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1" y="1720034"/>
            <a:ext cx="18112102" cy="36870548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9" y="9040143"/>
            <a:ext cx="10659142" cy="29550440"/>
          </a:xfrm>
        </p:spPr>
        <p:txBody>
          <a:bodyPr/>
          <a:lstStyle>
            <a:lvl1pPr marL="0" indent="0">
              <a:buNone/>
              <a:defRPr sz="1200"/>
            </a:lvl1pPr>
            <a:lvl2pPr marL="404673" indent="0">
              <a:buNone/>
              <a:defRPr sz="1100"/>
            </a:lvl2pPr>
            <a:lvl3pPr marL="809346" indent="0">
              <a:buNone/>
              <a:defRPr sz="900"/>
            </a:lvl3pPr>
            <a:lvl4pPr marL="1214019" indent="0">
              <a:buNone/>
              <a:defRPr sz="800"/>
            </a:lvl4pPr>
            <a:lvl5pPr marL="1618692" indent="0">
              <a:buNone/>
              <a:defRPr sz="800"/>
            </a:lvl5pPr>
            <a:lvl6pPr marL="2023365" indent="0">
              <a:buNone/>
              <a:defRPr sz="800"/>
            </a:lvl6pPr>
            <a:lvl7pPr marL="2428038" indent="0">
              <a:buNone/>
              <a:defRPr sz="800"/>
            </a:lvl7pPr>
            <a:lvl8pPr marL="2832711" indent="0">
              <a:buNone/>
              <a:defRPr sz="800"/>
            </a:lvl8pPr>
            <a:lvl9pPr marL="3237384" indent="0">
              <a:buNone/>
              <a:defRPr sz="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7968F-4089-4EB7-8947-A7A077A8439A}" type="datetimeFigureOut">
              <a:rPr lang="pt-BR"/>
              <a:pPr>
                <a:defRPr/>
              </a:pPr>
              <a:t>20/01/2020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CE627-EDB2-4E44-810D-C5603EC018B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9" y="30240447"/>
            <a:ext cx="19439573" cy="357005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9" y="3860057"/>
            <a:ext cx="19439573" cy="25920383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04673" indent="0">
              <a:buNone/>
              <a:defRPr sz="2500"/>
            </a:lvl2pPr>
            <a:lvl3pPr marL="809346" indent="0">
              <a:buNone/>
              <a:defRPr sz="2100"/>
            </a:lvl3pPr>
            <a:lvl4pPr marL="1214019" indent="0">
              <a:buNone/>
              <a:defRPr sz="1800"/>
            </a:lvl4pPr>
            <a:lvl5pPr marL="1618692" indent="0">
              <a:buNone/>
              <a:defRPr sz="1800"/>
            </a:lvl5pPr>
            <a:lvl6pPr marL="2023365" indent="0">
              <a:buNone/>
              <a:defRPr sz="1800"/>
            </a:lvl6pPr>
            <a:lvl7pPr marL="2428038" indent="0">
              <a:buNone/>
              <a:defRPr sz="1800"/>
            </a:lvl7pPr>
            <a:lvl8pPr marL="2832711" indent="0">
              <a:buNone/>
              <a:defRPr sz="1800"/>
            </a:lvl8pPr>
            <a:lvl9pPr marL="3237384" indent="0">
              <a:buNone/>
              <a:defRPr sz="18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9" y="33810503"/>
            <a:ext cx="19439573" cy="5070071"/>
          </a:xfrm>
        </p:spPr>
        <p:txBody>
          <a:bodyPr/>
          <a:lstStyle>
            <a:lvl1pPr marL="0" indent="0">
              <a:buNone/>
              <a:defRPr sz="1200"/>
            </a:lvl1pPr>
            <a:lvl2pPr marL="404673" indent="0">
              <a:buNone/>
              <a:defRPr sz="1100"/>
            </a:lvl2pPr>
            <a:lvl3pPr marL="809346" indent="0">
              <a:buNone/>
              <a:defRPr sz="900"/>
            </a:lvl3pPr>
            <a:lvl4pPr marL="1214019" indent="0">
              <a:buNone/>
              <a:defRPr sz="800"/>
            </a:lvl4pPr>
            <a:lvl5pPr marL="1618692" indent="0">
              <a:buNone/>
              <a:defRPr sz="800"/>
            </a:lvl5pPr>
            <a:lvl6pPr marL="2023365" indent="0">
              <a:buNone/>
              <a:defRPr sz="800"/>
            </a:lvl6pPr>
            <a:lvl7pPr marL="2428038" indent="0">
              <a:buNone/>
              <a:defRPr sz="800"/>
            </a:lvl7pPr>
            <a:lvl8pPr marL="2832711" indent="0">
              <a:buNone/>
              <a:defRPr sz="800"/>
            </a:lvl8pPr>
            <a:lvl9pPr marL="3237384" indent="0">
              <a:buNone/>
              <a:defRPr sz="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F6CBE-5221-4FFF-9EA1-FA2E813FE182}" type="datetimeFigureOut">
              <a:rPr lang="pt-BR"/>
              <a:pPr>
                <a:defRPr/>
              </a:pPr>
              <a:t>20/01/2020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DE737-AC84-4DAD-80B6-C8163D0D936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0600" y="1730184"/>
            <a:ext cx="29158089" cy="72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943" tIns="40471" rIns="80943" bIns="4047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0600" y="10079515"/>
            <a:ext cx="29158089" cy="28511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943" tIns="40471" rIns="80943" bIns="404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600" y="40041861"/>
            <a:ext cx="7558564" cy="2298447"/>
          </a:xfrm>
          <a:prstGeom prst="rect">
            <a:avLst/>
          </a:prstGeom>
        </p:spPr>
        <p:txBody>
          <a:bodyPr vert="horz" lIns="80943" tIns="40471" rIns="80943" bIns="4047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5B145F-4B26-434D-8264-F533750C0436}" type="datetimeFigureOut">
              <a:rPr lang="pt-BR"/>
              <a:pPr>
                <a:defRPr/>
              </a:pPr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598" y="40041861"/>
            <a:ext cx="10260092" cy="2298447"/>
          </a:xfrm>
          <a:prstGeom prst="rect">
            <a:avLst/>
          </a:prstGeom>
        </p:spPr>
        <p:txBody>
          <a:bodyPr vert="horz" lIns="80943" tIns="40471" rIns="80943" bIns="4047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0126" y="40041861"/>
            <a:ext cx="7558564" cy="2298447"/>
          </a:xfrm>
          <a:prstGeom prst="rect">
            <a:avLst/>
          </a:prstGeom>
        </p:spPr>
        <p:txBody>
          <a:bodyPr vert="horz" lIns="80943" tIns="40471" rIns="80943" bIns="4047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4ED3F0-264D-4A4E-A478-175D23BBD85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04673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809346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214019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618692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3183" indent="-30318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159" indent="-2523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1137" indent="-20159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5908" indent="-20159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0681" indent="-20159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25701" indent="-202337" algn="l" defTabSz="80934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0374" indent="-202337" algn="l" defTabSz="80934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5047" indent="-202337" algn="l" defTabSz="80934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39720" indent="-202337" algn="l" defTabSz="80934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809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4673" algn="l" defTabSz="809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346" algn="l" defTabSz="809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4019" algn="l" defTabSz="809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8692" algn="l" defTabSz="809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3365" algn="l" defTabSz="809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8038" algn="l" defTabSz="809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2711" algn="l" defTabSz="809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37384" algn="l" defTabSz="8093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526"/>
          <p:cNvSpPr>
            <a:spLocks noChangeArrowheads="1"/>
          </p:cNvSpPr>
          <p:nvPr/>
        </p:nvSpPr>
        <p:spPr bwMode="auto">
          <a:xfrm>
            <a:off x="-101584" y="-230946"/>
            <a:ext cx="163489" cy="35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931" tIns="40465" rIns="80931" bIns="40465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5" name="Retângulo 6"/>
          <p:cNvSpPr>
            <a:spLocks noChangeArrowheads="1"/>
          </p:cNvSpPr>
          <p:nvPr/>
        </p:nvSpPr>
        <p:spPr bwMode="auto">
          <a:xfrm>
            <a:off x="36683321" y="20547961"/>
            <a:ext cx="8655365" cy="186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931" tIns="40465" rIns="80931" bIns="40465">
            <a:spAutoFit/>
          </a:bodyPr>
          <a:lstStyle/>
          <a:p>
            <a:pPr defTabSz="4368363">
              <a:buFont typeface="Arial" charset="0"/>
              <a:buChar char="•"/>
            </a:pPr>
            <a:endParaRPr lang="en-US" sz="2800">
              <a:latin typeface="Calibri" pitchFamily="34" charset="0"/>
            </a:endParaRPr>
          </a:p>
          <a:p>
            <a:pPr defTabSz="4368363">
              <a:buFont typeface="Arial" charset="0"/>
              <a:buChar char="•"/>
            </a:pPr>
            <a:endParaRPr lang="en-US" sz="2800">
              <a:latin typeface="Calibri" pitchFamily="34" charset="0"/>
            </a:endParaRPr>
          </a:p>
          <a:p>
            <a:pPr defTabSz="4368363">
              <a:buFont typeface="Arial" charset="0"/>
              <a:buChar char="•"/>
            </a:pPr>
            <a:endParaRPr lang="en-US" sz="2800">
              <a:latin typeface="Calibri" pitchFamily="34" charset="0"/>
            </a:endParaRPr>
          </a:p>
          <a:p>
            <a:pPr defTabSz="4368363">
              <a:buFont typeface="Arial" charset="0"/>
              <a:buChar char="•"/>
            </a:pPr>
            <a:endParaRPr lang="en-US" sz="2800">
              <a:latin typeface="Calibri" pitchFamily="34" charset="0"/>
            </a:endParaRPr>
          </a:p>
        </p:txBody>
      </p:sp>
      <p:sp>
        <p:nvSpPr>
          <p:cNvPr id="73" name="Rectangle 1"/>
          <p:cNvSpPr/>
          <p:nvPr/>
        </p:nvSpPr>
        <p:spPr>
          <a:xfrm>
            <a:off x="360594" y="6273431"/>
            <a:ext cx="31750095" cy="304755"/>
          </a:xfrm>
          <a:prstGeom prst="rect">
            <a:avLst/>
          </a:prstGeom>
          <a:solidFill>
            <a:srgbClr val="005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931" tIns="40465" rIns="80931" bIns="4046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74" name="Rectangle 1"/>
          <p:cNvSpPr/>
          <p:nvPr/>
        </p:nvSpPr>
        <p:spPr>
          <a:xfrm>
            <a:off x="431737" y="42498272"/>
            <a:ext cx="31751683" cy="242852"/>
          </a:xfrm>
          <a:prstGeom prst="rect">
            <a:avLst/>
          </a:prstGeom>
          <a:solidFill>
            <a:srgbClr val="005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931" tIns="40465" rIns="80931" bIns="4046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059" name="Rectangle 16"/>
          <p:cNvSpPr>
            <a:spLocks noChangeArrowheads="1"/>
          </p:cNvSpPr>
          <p:nvPr/>
        </p:nvSpPr>
        <p:spPr bwMode="auto">
          <a:xfrm>
            <a:off x="332019" y="6741316"/>
            <a:ext cx="31635060" cy="7235685"/>
          </a:xfrm>
          <a:prstGeom prst="rect">
            <a:avLst/>
          </a:prstGeom>
          <a:solidFill>
            <a:schemeClr val="bg1"/>
          </a:solidFill>
          <a:ln w="9525">
            <a:solidFill>
              <a:srgbClr val="A78109"/>
            </a:solidFill>
            <a:miter lim="800000"/>
            <a:headEnd/>
            <a:tailEnd/>
          </a:ln>
          <a:effectLst/>
        </p:spPr>
        <p:txBody>
          <a:bodyPr lIns="232814" tIns="232814" rIns="232814" bIns="232814"/>
          <a:lstStyle/>
          <a:p>
            <a:pPr algn="just">
              <a:lnSpc>
                <a:spcPct val="150000"/>
              </a:lnSpc>
            </a:pPr>
            <a:r>
              <a:rPr lang="en-GB" sz="4400" b="1" dirty="0" err="1"/>
              <a:t>Introdu</a:t>
            </a:r>
            <a:r>
              <a:rPr lang="pt-BR" sz="4400" b="1" dirty="0"/>
              <a:t>ção</a:t>
            </a:r>
            <a:r>
              <a:rPr lang="en-GB" sz="4400" b="1" dirty="0" smtClean="0"/>
              <a:t>:</a:t>
            </a:r>
            <a:r>
              <a:rPr lang="pt-BR" sz="4400" b="1" dirty="0"/>
              <a:t>A Doença do olho seco (DOS) é uma doença da superfície ocular e do filme lacrimal, de etiologia multifatorial,  com sintomas que impactam a qualidade de vida do paciente. Pode ser dividida em dois grandes grupos: deficiência aquosa (DOS- DA) e olho seco evaporativo (DOS-E). Os sintomas de DOS variam entre os pacientes, chegando em casos severos a afetar a qualidade de vida do paciente. Diversos estudos demonstraram a capacidade do hialuronato de sódio (HS) se ligar às células da superfície ocular e suas potenciais propriedades cicatrizantes. O HS é utilizado em uma variedade de suplementos lacrimais para aumentar a viscosidade e fornecer lubrificação aprimorada. Determinar a eficácia da colírio hialuronato de sódio em maior concentração, de 0,4% (Adaptis Fresh®) no tratamento da DOS- DA ou DOS- E, em comparação a outros colírios contendo hialuronato sódico em outras concentrações. </a:t>
            </a:r>
          </a:p>
          <a:p>
            <a:pPr algn="just">
              <a:lnSpc>
                <a:spcPct val="150000"/>
              </a:lnSpc>
            </a:pPr>
            <a:endParaRPr lang="pt-BR" sz="4400" b="1" dirty="0"/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2060" name="Rectangle 49"/>
          <p:cNvSpPr>
            <a:spLocks noChangeArrowheads="1"/>
          </p:cNvSpPr>
          <p:nvPr/>
        </p:nvSpPr>
        <p:spPr bwMode="auto">
          <a:xfrm>
            <a:off x="504751" y="14256582"/>
            <a:ext cx="31423119" cy="7469029"/>
          </a:xfrm>
          <a:prstGeom prst="rect">
            <a:avLst/>
          </a:prstGeom>
          <a:solidFill>
            <a:schemeClr val="bg1"/>
          </a:solidFill>
          <a:ln w="9525">
            <a:solidFill>
              <a:srgbClr val="A78109"/>
            </a:solidFill>
            <a:miter lim="800000"/>
            <a:headEnd/>
            <a:tailEnd/>
          </a:ln>
          <a:effectLst/>
        </p:spPr>
        <p:txBody>
          <a:bodyPr lIns="232814" tIns="232814" rIns="232814" bIns="232814"/>
          <a:lstStyle/>
          <a:p>
            <a:pPr algn="just" defTabSz="592079">
              <a:lnSpc>
                <a:spcPct val="150000"/>
              </a:lnSpc>
            </a:pPr>
            <a:r>
              <a:rPr lang="pt-BR" sz="4400" b="1" dirty="0"/>
              <a:t>Métodos:Este estudo foi realizado no Hospital de Olhos–CRO, Guarulhos, SP, Brasil. 48 pacientes portadores de DOS (24 de DOS-DA e 24 de DOS-E) em uso prévio de colírios contendo hialuronato de sódio em concentrações menores do que 0,4%. Foi um estudo prospectivo prospectivo de segurança e eficácia clínica para determinar a eficácia. . Foi feita a troca do tratamento, com wash-out com colírio à base de carmelose sódica durante 2 semanas. Em seguda uso de Adatpis Fresh® (hialuronato de sódio 0,4%) cada 12 horas em ambos olhos durante 30 dias. Os exames oftalmológicos realizados do tratamento foram: questionário OSDI eDEQ-5, Acuidade visual, osmolaridade do filme lacrimal, NBUT,  meibografia, graduação de MGD, FBUT,  e coloração de fluoresceína e lissamina verde. </a:t>
            </a:r>
          </a:p>
          <a:p>
            <a:pPr algn="just" defTabSz="592079">
              <a:lnSpc>
                <a:spcPct val="150000"/>
              </a:lnSpc>
            </a:pPr>
            <a:r>
              <a:rPr lang="pt-BR" sz="4400" b="1" dirty="0"/>
              <a:t> </a:t>
            </a:r>
            <a:endParaRPr lang="pt-BR" sz="3600" dirty="0"/>
          </a:p>
        </p:txBody>
      </p:sp>
      <p:sp>
        <p:nvSpPr>
          <p:cNvPr id="2061" name="Rectangle 18"/>
          <p:cNvSpPr>
            <a:spLocks noChangeArrowheads="1"/>
          </p:cNvSpPr>
          <p:nvPr/>
        </p:nvSpPr>
        <p:spPr bwMode="auto">
          <a:xfrm>
            <a:off x="504751" y="27297059"/>
            <a:ext cx="18071157" cy="14660405"/>
          </a:xfrm>
          <a:prstGeom prst="rect">
            <a:avLst/>
          </a:prstGeom>
          <a:solidFill>
            <a:schemeClr val="bg1"/>
          </a:solidFill>
          <a:ln w="9525">
            <a:solidFill>
              <a:srgbClr val="A78109"/>
            </a:solidFill>
            <a:miter lim="800000"/>
            <a:headEnd/>
            <a:tailEnd/>
          </a:ln>
          <a:effectLst/>
        </p:spPr>
        <p:txBody>
          <a:bodyPr lIns="232814" tIns="232814" rIns="232814" bIns="232814"/>
          <a:lstStyle/>
          <a:p>
            <a:pPr algn="just" defTabSz="592079">
              <a:spcBef>
                <a:spcPct val="50000"/>
              </a:spcBef>
            </a:pPr>
            <a:endParaRPr lang="pt-BR" sz="3600" b="1" dirty="0">
              <a:solidFill>
                <a:srgbClr val="006699"/>
              </a:solidFill>
            </a:endParaRPr>
          </a:p>
          <a:p>
            <a:pPr algn="just" defTabSz="592079">
              <a:spcBef>
                <a:spcPct val="50000"/>
              </a:spcBef>
            </a:pPr>
            <a:endParaRPr lang="pt-BR" sz="3600" b="1" dirty="0">
              <a:solidFill>
                <a:srgbClr val="006699"/>
              </a:solidFill>
            </a:endParaRPr>
          </a:p>
          <a:p>
            <a:pPr algn="just" defTabSz="592079">
              <a:spcBef>
                <a:spcPct val="50000"/>
              </a:spcBef>
            </a:pPr>
            <a:endParaRPr lang="pt-BR" sz="3600" b="1" dirty="0">
              <a:solidFill>
                <a:srgbClr val="006699"/>
              </a:solidFill>
            </a:endParaRPr>
          </a:p>
          <a:p>
            <a:pPr algn="just" defTabSz="592079">
              <a:spcBef>
                <a:spcPct val="50000"/>
              </a:spcBef>
            </a:pPr>
            <a:endParaRPr lang="pt-BR" sz="3600" b="1" dirty="0">
              <a:solidFill>
                <a:srgbClr val="006699"/>
              </a:solidFill>
            </a:endParaRPr>
          </a:p>
          <a:p>
            <a:pPr algn="just" defTabSz="592079">
              <a:spcBef>
                <a:spcPct val="50000"/>
              </a:spcBef>
            </a:pPr>
            <a:endParaRPr lang="pt-BR" sz="3600" b="1" dirty="0">
              <a:solidFill>
                <a:srgbClr val="006699"/>
              </a:solidFill>
            </a:endParaRPr>
          </a:p>
          <a:p>
            <a:pPr algn="just" defTabSz="592079">
              <a:spcBef>
                <a:spcPct val="50000"/>
              </a:spcBef>
            </a:pPr>
            <a:endParaRPr lang="pt-BR" sz="3600" b="1" dirty="0">
              <a:solidFill>
                <a:srgbClr val="006699"/>
              </a:solidFill>
            </a:endParaRPr>
          </a:p>
          <a:p>
            <a:pPr algn="just" defTabSz="592079">
              <a:spcBef>
                <a:spcPct val="50000"/>
              </a:spcBef>
            </a:pPr>
            <a:endParaRPr lang="pt-BR" sz="3600" b="1" dirty="0">
              <a:solidFill>
                <a:srgbClr val="006699"/>
              </a:solidFill>
            </a:endParaRPr>
          </a:p>
          <a:p>
            <a:pPr algn="just" defTabSz="592079">
              <a:spcBef>
                <a:spcPct val="50000"/>
              </a:spcBef>
            </a:pPr>
            <a:endParaRPr lang="pt-BR" sz="3600" b="1" dirty="0">
              <a:solidFill>
                <a:srgbClr val="006699"/>
              </a:solidFill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9611905" y="27059685"/>
            <a:ext cx="11849726" cy="7142034"/>
          </a:xfrm>
          <a:prstGeom prst="rect">
            <a:avLst/>
          </a:prstGeom>
          <a:solidFill>
            <a:srgbClr val="0B4881"/>
          </a:solidFill>
          <a:ln w="9525">
            <a:noFill/>
            <a:miter lim="800000"/>
            <a:headEnd/>
            <a:tailEnd/>
          </a:ln>
          <a:effectLst/>
        </p:spPr>
        <p:txBody>
          <a:bodyPr lIns="232814" tIns="232814" rIns="232814" bIns="232814"/>
          <a:lstStyle/>
          <a:p>
            <a:pPr algn="just" defTabSz="592079">
              <a:lnSpc>
                <a:spcPct val="150000"/>
              </a:lnSpc>
            </a:pPr>
            <a:r>
              <a:rPr lang="pt-BR" sz="4400" b="1" dirty="0">
                <a:solidFill>
                  <a:schemeClr val="bg1"/>
                </a:solidFill>
              </a:rPr>
              <a:t>Conclusões: </a:t>
            </a:r>
            <a:r>
              <a:rPr lang="pt-BR" sz="3600" dirty="0">
                <a:solidFill>
                  <a:schemeClr val="bg1"/>
                </a:solidFill>
              </a:rPr>
              <a:t>O estudo demonstra benefícios de um colírio à base de hialuronato de sódio em maior concentração , nos pacientes triados do ambulatório de DOS no período de seguimento de 30 dias.  Adaptis Fresh® foi bem tolerado e eficaz durante este estudo clínico, em consideração aos sintomas reduzindo escore do OSDI e DEQ-5 e sinais clinicos como NBUT e osmolaridade de filme lacrimal. </a:t>
            </a:r>
            <a:endParaRPr lang="en-US" sz="3600" dirty="0"/>
          </a:p>
        </p:txBody>
      </p:sp>
      <p:sp>
        <p:nvSpPr>
          <p:cNvPr id="2063" name="Rectangle 13"/>
          <p:cNvSpPr>
            <a:spLocks noChangeArrowheads="1"/>
          </p:cNvSpPr>
          <p:nvPr/>
        </p:nvSpPr>
        <p:spPr bwMode="auto">
          <a:xfrm>
            <a:off x="19385396" y="34242538"/>
            <a:ext cx="12311558" cy="7985330"/>
          </a:xfrm>
          <a:prstGeom prst="rect">
            <a:avLst/>
          </a:prstGeom>
          <a:solidFill>
            <a:schemeClr val="bg1"/>
          </a:solidFill>
          <a:ln w="9525">
            <a:solidFill>
              <a:srgbClr val="A78109"/>
            </a:solidFill>
            <a:miter lim="800000"/>
            <a:headEnd/>
            <a:tailEnd/>
          </a:ln>
          <a:effectLst/>
        </p:spPr>
        <p:txBody>
          <a:bodyPr lIns="232814" tIns="232814" rIns="232814" bIns="232814"/>
          <a:lstStyle/>
          <a:p>
            <a:pPr marL="457154" indent="-457154" algn="just" defTabSz="592079">
              <a:spcBef>
                <a:spcPct val="50000"/>
              </a:spcBef>
            </a:pPr>
            <a:r>
              <a:rPr lang="en-GB" sz="4000" b="1" dirty="0" err="1"/>
              <a:t>Palavras</a:t>
            </a:r>
            <a:r>
              <a:rPr lang="en-GB" sz="4000" b="1" dirty="0"/>
              <a:t> </a:t>
            </a:r>
            <a:r>
              <a:rPr lang="en-GB" sz="4000" b="1" dirty="0" err="1"/>
              <a:t>chave</a:t>
            </a:r>
            <a:r>
              <a:rPr lang="en-GB" sz="4000" b="1" dirty="0"/>
              <a:t>:  </a:t>
            </a:r>
            <a:r>
              <a:rPr lang="pt-BR" sz="4000" dirty="0"/>
              <a:t>hialuronato de sódio, olho seco evaporativo e por deficiência aquosa</a:t>
            </a:r>
            <a:endParaRPr lang="en-GB" sz="4000" dirty="0" smtClean="0"/>
          </a:p>
          <a:p>
            <a:pPr marL="457154" indent="-457154" algn="just" defTabSz="592079">
              <a:spcBef>
                <a:spcPct val="50000"/>
              </a:spcBef>
            </a:pPr>
            <a:r>
              <a:rPr lang="en-GB" sz="4000" b="1" dirty="0" err="1" smtClean="0"/>
              <a:t>Referências</a:t>
            </a:r>
            <a:r>
              <a:rPr lang="en-GB" sz="4000" b="1" dirty="0"/>
              <a:t>:</a:t>
            </a:r>
          </a:p>
          <a:p>
            <a:pPr marL="457154" indent="-457154" algn="just" defTabSz="592079">
              <a:spcBef>
                <a:spcPct val="50000"/>
              </a:spcBef>
            </a:pPr>
            <a:r>
              <a:rPr lang="en-GB" sz="2400" dirty="0" smtClean="0"/>
              <a:t>1</a:t>
            </a:r>
            <a:r>
              <a:rPr lang="en-GB" sz="3200" dirty="0"/>
              <a:t>TFOS DEWS II Report Executive Summary. </a:t>
            </a:r>
            <a:r>
              <a:rPr lang="en-GB" sz="3200" dirty="0" err="1"/>
              <a:t>Ocul</a:t>
            </a:r>
            <a:r>
              <a:rPr lang="en-GB" sz="3200" dirty="0"/>
              <a:t> Surf. 2017 Oct;15(4):802-812. </a:t>
            </a:r>
            <a:r>
              <a:rPr lang="en-GB" sz="3200" dirty="0" err="1"/>
              <a:t>Epub</a:t>
            </a:r>
            <a:r>
              <a:rPr lang="en-GB" sz="3200" dirty="0"/>
              <a:t> 2017 Aug 8.</a:t>
            </a:r>
          </a:p>
          <a:p>
            <a:pPr marL="457154" indent="-457154" algn="just" defTabSz="592079">
              <a:spcBef>
                <a:spcPct val="50000"/>
              </a:spcBef>
            </a:pPr>
            <a:r>
              <a:rPr lang="en-GB" sz="3200" dirty="0"/>
              <a:t>   Nichols KK. Patient-reported symptoms in dry eye disease. </a:t>
            </a:r>
            <a:r>
              <a:rPr lang="en-GB" sz="3200" dirty="0" err="1"/>
              <a:t>Ocul</a:t>
            </a:r>
            <a:r>
              <a:rPr lang="en-GB" sz="3200" dirty="0"/>
              <a:t> Surf. 2006;4:137–145. </a:t>
            </a:r>
          </a:p>
          <a:p>
            <a:pPr marL="457154" indent="-457154" algn="just" defTabSz="592079">
              <a:spcBef>
                <a:spcPct val="50000"/>
              </a:spcBef>
            </a:pPr>
            <a:r>
              <a:rPr lang="en-GB" sz="3200" dirty="0"/>
              <a:t>   </a:t>
            </a:r>
            <a:r>
              <a:rPr lang="en-GB" sz="3200" dirty="0" err="1"/>
              <a:t>Miljanovic</a:t>
            </a:r>
            <a:r>
              <a:rPr lang="en-GB" sz="3200" dirty="0"/>
              <a:t>´ B, Dana R, Sullivan DA, Schaumberg DA. Impact of dry eye syndrome on vision-related quality of life. AJO 2007;143(3):409–415.</a:t>
            </a:r>
          </a:p>
          <a:p>
            <a:pPr marL="457154" indent="-457154" algn="just" defTabSz="592079">
              <a:spcBef>
                <a:spcPct val="50000"/>
              </a:spcBef>
            </a:pPr>
            <a:r>
              <a:rPr lang="en-GB" sz="3200" dirty="0"/>
              <a:t>   Li M, Gong L, Sun X, Chapin WJ. Anxiety and depression in patients with dry eye syndrome. </a:t>
            </a:r>
            <a:r>
              <a:rPr lang="en-GB" sz="3200" dirty="0" err="1"/>
              <a:t>Curr</a:t>
            </a:r>
            <a:r>
              <a:rPr lang="en-GB" sz="3200" dirty="0"/>
              <a:t> Eye Res. 2011;36(1):1–7.</a:t>
            </a:r>
          </a:p>
        </p:txBody>
      </p:sp>
      <p:sp>
        <p:nvSpPr>
          <p:cNvPr id="2072" name="Rectangle 49"/>
          <p:cNvSpPr>
            <a:spLocks noChangeArrowheads="1"/>
          </p:cNvSpPr>
          <p:nvPr/>
        </p:nvSpPr>
        <p:spPr bwMode="auto">
          <a:xfrm>
            <a:off x="332019" y="22096974"/>
            <a:ext cx="31462871" cy="4733126"/>
          </a:xfrm>
          <a:prstGeom prst="rect">
            <a:avLst/>
          </a:prstGeom>
          <a:solidFill>
            <a:schemeClr val="bg1"/>
          </a:solidFill>
          <a:ln w="9525">
            <a:solidFill>
              <a:srgbClr val="A78109"/>
            </a:solidFill>
            <a:miter lim="800000"/>
            <a:headEnd/>
            <a:tailEnd/>
          </a:ln>
          <a:effectLst/>
        </p:spPr>
        <p:txBody>
          <a:bodyPr lIns="232814" tIns="232814" rIns="232814" bIns="232814"/>
          <a:lstStyle/>
          <a:p>
            <a:pPr algn="just" defTabSz="592079">
              <a:lnSpc>
                <a:spcPct val="150000"/>
              </a:lnSpc>
            </a:pPr>
            <a:r>
              <a:rPr lang="pt-BR" sz="4400" b="1" dirty="0"/>
              <a:t>Resultados:O colírio AHS melhorou significativamente os sintomas de DOS, porém sem alteração de sinais. Houve diminuição significativa do  escore de OSDI  e DEQ-5 em T1 em comparação a T0 (teste t pareado, P &lt; 0,01.No NBUT e osmolaride do filme lacrimal,  houve diferença estatisticamente significativa entre os valores encontrados em T1 em comparação com T0 (teste t pareado, P&lt; 0.05), conforme demonstrado na Figura 1.</a:t>
            </a:r>
            <a:endParaRPr lang="pt-BR" sz="3600" dirty="0"/>
          </a:p>
        </p:txBody>
      </p:sp>
      <p:pic>
        <p:nvPicPr>
          <p:cNvPr id="39" name="Picture 38" descr="logo cro gr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30598" y="-481153"/>
            <a:ext cx="10913610" cy="2447912"/>
          </a:xfrm>
          <a:prstGeom prst="rect">
            <a:avLst/>
          </a:prstGeom>
        </p:spPr>
      </p:pic>
      <p:sp>
        <p:nvSpPr>
          <p:cNvPr id="40" name="CaixaDeTexto 1"/>
          <p:cNvSpPr txBox="1">
            <a:spLocks noChangeArrowheads="1"/>
          </p:cNvSpPr>
          <p:nvPr/>
        </p:nvSpPr>
        <p:spPr bwMode="auto">
          <a:xfrm>
            <a:off x="2955159" y="1851769"/>
            <a:ext cx="28510879" cy="420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931" tIns="40465" rIns="80931" bIns="4046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200000"/>
              </a:lnSpc>
              <a:defRPr/>
            </a:pPr>
            <a:r>
              <a:rPr lang="pt-BR" sz="5399" b="1" dirty="0"/>
              <a:t>Uso de Colírio à base de Hialuronato de sódio no Tratamento da Doença de Olho Seco 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lang="pt-BR" sz="3600" i="1" dirty="0"/>
              <a:t>Rossen M. </a:t>
            </a:r>
            <a:r>
              <a:rPr lang="pt-BR" sz="3600" i="1" dirty="0"/>
              <a:t>Hazarbassanov, Gian </a:t>
            </a:r>
            <a:r>
              <a:rPr lang="pt-BR" sz="3600" i="1" dirty="0" smtClean="0"/>
              <a:t>L. </a:t>
            </a:r>
            <a:r>
              <a:rPr lang="pt-BR" sz="3600" i="1" dirty="0"/>
              <a:t>Angelini dos Santos , Raquel </a:t>
            </a:r>
            <a:r>
              <a:rPr lang="pt-BR" sz="3600" i="1" dirty="0" smtClean="0"/>
              <a:t>F. </a:t>
            </a:r>
            <a:r>
              <a:rPr lang="pt-BR" sz="3600" i="1" dirty="0"/>
              <a:t>Buratto </a:t>
            </a:r>
            <a:r>
              <a:rPr lang="pt-BR" sz="3600" i="1" dirty="0" smtClean="0"/>
              <a:t>, </a:t>
            </a:r>
            <a:r>
              <a:rPr lang="pt-BR" sz="3600" i="1" dirty="0"/>
              <a:t>José A.P. </a:t>
            </a:r>
            <a:r>
              <a:rPr lang="pt-BR" sz="3600" i="1" dirty="0"/>
              <a:t>Gomes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lang="pt-BR" sz="4400" b="1" dirty="0"/>
              <a:t>Hospital de Olhos CRO- Guarulhos/SP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718840"/>
              </p:ext>
            </p:extLst>
          </p:nvPr>
        </p:nvGraphicFramePr>
        <p:xfrm>
          <a:off x="870429" y="28102208"/>
          <a:ext cx="15206548" cy="11496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rism Project" r:id="rId5" imgW="8856000" imgH="6696000" progId="Prism5.Document">
                  <p:embed/>
                </p:oleObj>
              </mc:Choice>
              <mc:Fallback>
                <p:oleObj name="Prism Project" r:id="rId5" imgW="8856000" imgH="6696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0429" y="28102208"/>
                        <a:ext cx="15206548" cy="11496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08714" y="39869514"/>
            <a:ext cx="32928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/>
              <a:t>Figura</a:t>
            </a:r>
            <a:r>
              <a:rPr lang="en-US" sz="6600" dirty="0" smtClean="0"/>
              <a:t> 1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608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Tema do Office</vt:lpstr>
      <vt:lpstr>GraphPad Prism 5 Project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Fernandor</dc:creator>
  <cp:lastModifiedBy>Rossen Hazarbassanov</cp:lastModifiedBy>
  <cp:revision>45</cp:revision>
  <dcterms:created xsi:type="dcterms:W3CDTF">2011-06-01T11:58:57Z</dcterms:created>
  <dcterms:modified xsi:type="dcterms:W3CDTF">2020-01-21T02:36:23Z</dcterms:modified>
</cp:coreProperties>
</file>