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319761" rtl="0" eaLnBrk="1" latinLnBrk="0" hangingPunct="1">
      <a:defRPr sz="8508" kern="1200">
        <a:solidFill>
          <a:schemeClr val="tx1"/>
        </a:solidFill>
        <a:latin typeface="+mn-lt"/>
        <a:ea typeface="+mn-ea"/>
        <a:cs typeface="+mn-cs"/>
      </a:defRPr>
    </a:lvl1pPr>
    <a:lvl2pPr marL="2159880" algn="l" defTabSz="4319761" rtl="0" eaLnBrk="1" latinLnBrk="0" hangingPunct="1">
      <a:defRPr sz="8508" kern="1200">
        <a:solidFill>
          <a:schemeClr val="tx1"/>
        </a:solidFill>
        <a:latin typeface="+mn-lt"/>
        <a:ea typeface="+mn-ea"/>
        <a:cs typeface="+mn-cs"/>
      </a:defRPr>
    </a:lvl2pPr>
    <a:lvl3pPr marL="4319761" algn="l" defTabSz="4319761" rtl="0" eaLnBrk="1" latinLnBrk="0" hangingPunct="1">
      <a:defRPr sz="8508" kern="1200">
        <a:solidFill>
          <a:schemeClr val="tx1"/>
        </a:solidFill>
        <a:latin typeface="+mn-lt"/>
        <a:ea typeface="+mn-ea"/>
        <a:cs typeface="+mn-cs"/>
      </a:defRPr>
    </a:lvl3pPr>
    <a:lvl4pPr marL="6479641" algn="l" defTabSz="4319761" rtl="0" eaLnBrk="1" latinLnBrk="0" hangingPunct="1">
      <a:defRPr sz="8508" kern="1200">
        <a:solidFill>
          <a:schemeClr val="tx1"/>
        </a:solidFill>
        <a:latin typeface="+mn-lt"/>
        <a:ea typeface="+mn-ea"/>
        <a:cs typeface="+mn-cs"/>
      </a:defRPr>
    </a:lvl4pPr>
    <a:lvl5pPr marL="8639522" algn="l" defTabSz="4319761" rtl="0" eaLnBrk="1" latinLnBrk="0" hangingPunct="1">
      <a:defRPr sz="8508" kern="1200">
        <a:solidFill>
          <a:schemeClr val="tx1"/>
        </a:solidFill>
        <a:latin typeface="+mn-lt"/>
        <a:ea typeface="+mn-ea"/>
        <a:cs typeface="+mn-cs"/>
      </a:defRPr>
    </a:lvl5pPr>
    <a:lvl6pPr marL="10799402" algn="l" defTabSz="4319761" rtl="0" eaLnBrk="1" latinLnBrk="0" hangingPunct="1">
      <a:defRPr sz="8508" kern="1200">
        <a:solidFill>
          <a:schemeClr val="tx1"/>
        </a:solidFill>
        <a:latin typeface="+mn-lt"/>
        <a:ea typeface="+mn-ea"/>
        <a:cs typeface="+mn-cs"/>
      </a:defRPr>
    </a:lvl6pPr>
    <a:lvl7pPr marL="12959283" algn="l" defTabSz="4319761" rtl="0" eaLnBrk="1" latinLnBrk="0" hangingPunct="1">
      <a:defRPr sz="8508" kern="1200">
        <a:solidFill>
          <a:schemeClr val="tx1"/>
        </a:solidFill>
        <a:latin typeface="+mn-lt"/>
        <a:ea typeface="+mn-ea"/>
        <a:cs typeface="+mn-cs"/>
      </a:defRPr>
    </a:lvl7pPr>
    <a:lvl8pPr marL="15119163" algn="l" defTabSz="4319761" rtl="0" eaLnBrk="1" latinLnBrk="0" hangingPunct="1">
      <a:defRPr sz="8508" kern="1200">
        <a:solidFill>
          <a:schemeClr val="tx1"/>
        </a:solidFill>
        <a:latin typeface="+mn-lt"/>
        <a:ea typeface="+mn-ea"/>
        <a:cs typeface="+mn-cs"/>
      </a:defRPr>
    </a:lvl8pPr>
    <a:lvl9pPr marL="17279043" algn="l" defTabSz="4319761" rtl="0" eaLnBrk="1" latinLnBrk="0" hangingPunct="1">
      <a:defRPr sz="850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17" autoAdjust="0"/>
  </p:normalViewPr>
  <p:slideViewPr>
    <p:cSldViewPr>
      <p:cViewPr varScale="1">
        <p:scale>
          <a:sx n="17" d="100"/>
          <a:sy n="17" d="100"/>
        </p:scale>
        <p:origin x="3096" y="144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608C4-4196-459A-9A27-F966366A4A53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B4491-3FE2-4A96-AF39-D819E23E664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19761" rtl="0" eaLnBrk="1" latinLnBrk="0" hangingPunct="1">
      <a:defRPr sz="5705" kern="1200">
        <a:solidFill>
          <a:schemeClr val="tx1"/>
        </a:solidFill>
        <a:latin typeface="+mn-lt"/>
        <a:ea typeface="+mn-ea"/>
        <a:cs typeface="+mn-cs"/>
      </a:defRPr>
    </a:lvl1pPr>
    <a:lvl2pPr marL="2159880" algn="l" defTabSz="4319761" rtl="0" eaLnBrk="1" latinLnBrk="0" hangingPunct="1">
      <a:defRPr sz="5705" kern="1200">
        <a:solidFill>
          <a:schemeClr val="tx1"/>
        </a:solidFill>
        <a:latin typeface="+mn-lt"/>
        <a:ea typeface="+mn-ea"/>
        <a:cs typeface="+mn-cs"/>
      </a:defRPr>
    </a:lvl2pPr>
    <a:lvl3pPr marL="4319761" algn="l" defTabSz="4319761" rtl="0" eaLnBrk="1" latinLnBrk="0" hangingPunct="1">
      <a:defRPr sz="5705" kern="1200">
        <a:solidFill>
          <a:schemeClr val="tx1"/>
        </a:solidFill>
        <a:latin typeface="+mn-lt"/>
        <a:ea typeface="+mn-ea"/>
        <a:cs typeface="+mn-cs"/>
      </a:defRPr>
    </a:lvl3pPr>
    <a:lvl4pPr marL="6479641" algn="l" defTabSz="4319761" rtl="0" eaLnBrk="1" latinLnBrk="0" hangingPunct="1">
      <a:defRPr sz="5705" kern="1200">
        <a:solidFill>
          <a:schemeClr val="tx1"/>
        </a:solidFill>
        <a:latin typeface="+mn-lt"/>
        <a:ea typeface="+mn-ea"/>
        <a:cs typeface="+mn-cs"/>
      </a:defRPr>
    </a:lvl4pPr>
    <a:lvl5pPr marL="8639522" algn="l" defTabSz="4319761" rtl="0" eaLnBrk="1" latinLnBrk="0" hangingPunct="1">
      <a:defRPr sz="5705" kern="1200">
        <a:solidFill>
          <a:schemeClr val="tx1"/>
        </a:solidFill>
        <a:latin typeface="+mn-lt"/>
        <a:ea typeface="+mn-ea"/>
        <a:cs typeface="+mn-cs"/>
      </a:defRPr>
    </a:lvl5pPr>
    <a:lvl6pPr marL="10799402" algn="l" defTabSz="4319761" rtl="0" eaLnBrk="1" latinLnBrk="0" hangingPunct="1">
      <a:defRPr sz="5705" kern="1200">
        <a:solidFill>
          <a:schemeClr val="tx1"/>
        </a:solidFill>
        <a:latin typeface="+mn-lt"/>
        <a:ea typeface="+mn-ea"/>
        <a:cs typeface="+mn-cs"/>
      </a:defRPr>
    </a:lvl6pPr>
    <a:lvl7pPr marL="12959283" algn="l" defTabSz="4319761" rtl="0" eaLnBrk="1" latinLnBrk="0" hangingPunct="1">
      <a:defRPr sz="5705" kern="1200">
        <a:solidFill>
          <a:schemeClr val="tx1"/>
        </a:solidFill>
        <a:latin typeface="+mn-lt"/>
        <a:ea typeface="+mn-ea"/>
        <a:cs typeface="+mn-cs"/>
      </a:defRPr>
    </a:lvl7pPr>
    <a:lvl8pPr marL="15119163" algn="l" defTabSz="4319761" rtl="0" eaLnBrk="1" latinLnBrk="0" hangingPunct="1">
      <a:defRPr sz="5705" kern="1200">
        <a:solidFill>
          <a:schemeClr val="tx1"/>
        </a:solidFill>
        <a:latin typeface="+mn-lt"/>
        <a:ea typeface="+mn-ea"/>
        <a:cs typeface="+mn-cs"/>
      </a:defRPr>
    </a:lvl8pPr>
    <a:lvl9pPr marL="17279043" algn="l" defTabSz="4319761" rtl="0" eaLnBrk="1" latinLnBrk="0" hangingPunct="1">
      <a:defRPr sz="570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B4491-3FE2-4A96-AF39-D819E23E66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2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13420207"/>
            <a:ext cx="27539395" cy="92601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894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7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5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3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1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89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47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05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63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874A-F4B4-447D-87FF-B94046E15E9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14E6-47A9-43F8-B71B-DB59C919CD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7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874A-F4B4-447D-87FF-B94046E15E9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14E6-47A9-43F8-B71B-DB59C919CD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8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17110" y="2310040"/>
            <a:ext cx="5467382" cy="49140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4976" y="2310040"/>
            <a:ext cx="15862153" cy="49140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874A-F4B4-447D-87FF-B94046E15E9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14E6-47A9-43F8-B71B-DB59C919CD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5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874A-F4B4-447D-87FF-B94046E15E9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14E6-47A9-43F8-B71B-DB59C919CD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91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321" y="27760412"/>
            <a:ext cx="27539395" cy="8580127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321" y="18310279"/>
            <a:ext cx="27539395" cy="9450135"/>
          </a:xfrm>
        </p:spPr>
        <p:txBody>
          <a:bodyPr anchor="b"/>
          <a:lstStyle>
            <a:lvl1pPr marL="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1pPr>
            <a:lvl2pPr marL="2157938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15877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7381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3175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8969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4763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0556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6350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874A-F4B4-447D-87FF-B94046E15E9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14E6-47A9-43F8-B71B-DB59C919CD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2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4976" y="13440201"/>
            <a:ext cx="10664766" cy="3801056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4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19730" y="13440201"/>
            <a:ext cx="10664766" cy="3801056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4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874A-F4B4-447D-87FF-B94046E15E9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14E6-47A9-43F8-B71B-DB59C919CD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3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65" y="1730029"/>
            <a:ext cx="29159360" cy="720010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8" y="9670144"/>
            <a:ext cx="14315312" cy="4030056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7938" indent="0">
              <a:buNone/>
              <a:defRPr sz="9400" b="1"/>
            </a:lvl2pPr>
            <a:lvl3pPr marL="4315877" indent="0">
              <a:buNone/>
              <a:defRPr sz="8500" b="1"/>
            </a:lvl3pPr>
            <a:lvl4pPr marL="6473815" indent="0">
              <a:buNone/>
              <a:defRPr sz="7600" b="1"/>
            </a:lvl4pPr>
            <a:lvl5pPr marL="8631753" indent="0">
              <a:buNone/>
              <a:defRPr sz="7600" b="1"/>
            </a:lvl5pPr>
            <a:lvl6pPr marL="10789691" indent="0">
              <a:buNone/>
              <a:defRPr sz="7600" b="1"/>
            </a:lvl6pPr>
            <a:lvl7pPr marL="12947630" indent="0">
              <a:buNone/>
              <a:defRPr sz="7600" b="1"/>
            </a:lvl7pPr>
            <a:lvl8pPr marL="15105568" indent="0">
              <a:buNone/>
              <a:defRPr sz="7600" b="1"/>
            </a:lvl8pPr>
            <a:lvl9pPr marL="17263506" indent="0">
              <a:buNone/>
              <a:defRPr sz="7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968" y="13700200"/>
            <a:ext cx="14315312" cy="24890371"/>
          </a:xfrm>
        </p:spPr>
        <p:txBody>
          <a:bodyPr/>
          <a:lstStyle>
            <a:lvl1pPr>
              <a:defRPr sz="11300"/>
            </a:lvl1pPr>
            <a:lvl2pPr>
              <a:defRPr sz="94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8392" y="9670144"/>
            <a:ext cx="14320934" cy="4030056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7938" indent="0">
              <a:buNone/>
              <a:defRPr sz="9400" b="1"/>
            </a:lvl2pPr>
            <a:lvl3pPr marL="4315877" indent="0">
              <a:buNone/>
              <a:defRPr sz="8500" b="1"/>
            </a:lvl3pPr>
            <a:lvl4pPr marL="6473815" indent="0">
              <a:buNone/>
              <a:defRPr sz="7600" b="1"/>
            </a:lvl4pPr>
            <a:lvl5pPr marL="8631753" indent="0">
              <a:buNone/>
              <a:defRPr sz="7600" b="1"/>
            </a:lvl5pPr>
            <a:lvl6pPr marL="10789691" indent="0">
              <a:buNone/>
              <a:defRPr sz="7600" b="1"/>
            </a:lvl6pPr>
            <a:lvl7pPr marL="12947630" indent="0">
              <a:buNone/>
              <a:defRPr sz="7600" b="1"/>
            </a:lvl7pPr>
            <a:lvl8pPr marL="15105568" indent="0">
              <a:buNone/>
              <a:defRPr sz="7600" b="1"/>
            </a:lvl8pPr>
            <a:lvl9pPr marL="17263506" indent="0">
              <a:buNone/>
              <a:defRPr sz="7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8392" y="13700200"/>
            <a:ext cx="14320934" cy="24890371"/>
          </a:xfrm>
        </p:spPr>
        <p:txBody>
          <a:bodyPr/>
          <a:lstStyle>
            <a:lvl1pPr>
              <a:defRPr sz="11300"/>
            </a:lvl1pPr>
            <a:lvl2pPr>
              <a:defRPr sz="94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874A-F4B4-447D-87FF-B94046E15E9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14E6-47A9-43F8-B71B-DB59C919CD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8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874A-F4B4-447D-87FF-B94046E15E9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14E6-47A9-43F8-B71B-DB59C919CD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7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874A-F4B4-447D-87FF-B94046E15E9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14E6-47A9-43F8-B71B-DB59C919CD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3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67" y="1720027"/>
            <a:ext cx="10659143" cy="7320108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7222" y="1720029"/>
            <a:ext cx="18112104" cy="36870549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9967" y="9040137"/>
            <a:ext cx="10659143" cy="29550441"/>
          </a:xfrm>
        </p:spPr>
        <p:txBody>
          <a:bodyPr/>
          <a:lstStyle>
            <a:lvl1pPr marL="0" indent="0">
              <a:buNone/>
              <a:defRPr sz="6600"/>
            </a:lvl1pPr>
            <a:lvl2pPr marL="2157938" indent="0">
              <a:buNone/>
              <a:defRPr sz="5700"/>
            </a:lvl2pPr>
            <a:lvl3pPr marL="4315877" indent="0">
              <a:buNone/>
              <a:defRPr sz="4700"/>
            </a:lvl3pPr>
            <a:lvl4pPr marL="6473815" indent="0">
              <a:buNone/>
              <a:defRPr sz="4200"/>
            </a:lvl4pPr>
            <a:lvl5pPr marL="8631753" indent="0">
              <a:buNone/>
              <a:defRPr sz="4200"/>
            </a:lvl5pPr>
            <a:lvl6pPr marL="10789691" indent="0">
              <a:buNone/>
              <a:defRPr sz="4200"/>
            </a:lvl6pPr>
            <a:lvl7pPr marL="12947630" indent="0">
              <a:buNone/>
              <a:defRPr sz="4200"/>
            </a:lvl7pPr>
            <a:lvl8pPr marL="15105568" indent="0">
              <a:buNone/>
              <a:defRPr sz="4200"/>
            </a:lvl8pPr>
            <a:lvl9pPr marL="17263506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874A-F4B4-447D-87FF-B94046E15E9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14E6-47A9-43F8-B71B-DB59C919CD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7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488" y="30240449"/>
            <a:ext cx="19439573" cy="3570058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0488" y="3860055"/>
            <a:ext cx="19439573" cy="25920383"/>
          </a:xfrm>
        </p:spPr>
        <p:txBody>
          <a:bodyPr/>
          <a:lstStyle>
            <a:lvl1pPr marL="0" indent="0">
              <a:buNone/>
              <a:defRPr sz="15100"/>
            </a:lvl1pPr>
            <a:lvl2pPr marL="2157938" indent="0">
              <a:buNone/>
              <a:defRPr sz="13200"/>
            </a:lvl2pPr>
            <a:lvl3pPr marL="4315877" indent="0">
              <a:buNone/>
              <a:defRPr sz="11300"/>
            </a:lvl3pPr>
            <a:lvl4pPr marL="6473815" indent="0">
              <a:buNone/>
              <a:defRPr sz="9400"/>
            </a:lvl4pPr>
            <a:lvl5pPr marL="8631753" indent="0">
              <a:buNone/>
              <a:defRPr sz="9400"/>
            </a:lvl5pPr>
            <a:lvl6pPr marL="10789691" indent="0">
              <a:buNone/>
              <a:defRPr sz="9400"/>
            </a:lvl6pPr>
            <a:lvl7pPr marL="12947630" indent="0">
              <a:buNone/>
              <a:defRPr sz="9400"/>
            </a:lvl7pPr>
            <a:lvl8pPr marL="15105568" indent="0">
              <a:buNone/>
              <a:defRPr sz="9400"/>
            </a:lvl8pPr>
            <a:lvl9pPr marL="17263506" indent="0">
              <a:buNone/>
              <a:defRPr sz="9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488" y="33810506"/>
            <a:ext cx="19439573" cy="5070070"/>
          </a:xfrm>
        </p:spPr>
        <p:txBody>
          <a:bodyPr/>
          <a:lstStyle>
            <a:lvl1pPr marL="0" indent="0">
              <a:buNone/>
              <a:defRPr sz="6600"/>
            </a:lvl1pPr>
            <a:lvl2pPr marL="2157938" indent="0">
              <a:buNone/>
              <a:defRPr sz="5700"/>
            </a:lvl2pPr>
            <a:lvl3pPr marL="4315877" indent="0">
              <a:buNone/>
              <a:defRPr sz="4700"/>
            </a:lvl3pPr>
            <a:lvl4pPr marL="6473815" indent="0">
              <a:buNone/>
              <a:defRPr sz="4200"/>
            </a:lvl4pPr>
            <a:lvl5pPr marL="8631753" indent="0">
              <a:buNone/>
              <a:defRPr sz="4200"/>
            </a:lvl5pPr>
            <a:lvl6pPr marL="10789691" indent="0">
              <a:buNone/>
              <a:defRPr sz="4200"/>
            </a:lvl6pPr>
            <a:lvl7pPr marL="12947630" indent="0">
              <a:buNone/>
              <a:defRPr sz="4200"/>
            </a:lvl7pPr>
            <a:lvl8pPr marL="15105568" indent="0">
              <a:buNone/>
              <a:defRPr sz="4200"/>
            </a:lvl8pPr>
            <a:lvl9pPr marL="17263506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874A-F4B4-447D-87FF-B94046E15E9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14E6-47A9-43F8-B71B-DB59C919CD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0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9965" y="1730029"/>
            <a:ext cx="29159360" cy="7200106"/>
          </a:xfrm>
          <a:prstGeom prst="rect">
            <a:avLst/>
          </a:prstGeom>
        </p:spPr>
        <p:txBody>
          <a:bodyPr vert="horz" lIns="431588" tIns="215794" rIns="431588" bIns="215794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5" y="10080156"/>
            <a:ext cx="29159360" cy="28510423"/>
          </a:xfrm>
          <a:prstGeom prst="rect">
            <a:avLst/>
          </a:prstGeom>
        </p:spPr>
        <p:txBody>
          <a:bodyPr vert="horz" lIns="431588" tIns="215794" rIns="431588" bIns="21579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19964" y="40040597"/>
            <a:ext cx="7559834" cy="2300033"/>
          </a:xfrm>
          <a:prstGeom prst="rect">
            <a:avLst/>
          </a:prstGeom>
        </p:spPr>
        <p:txBody>
          <a:bodyPr vert="horz" lIns="431588" tIns="215794" rIns="431588" bIns="215794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3874A-F4B4-447D-87FF-B94046E15E9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69757" y="40040597"/>
            <a:ext cx="10259775" cy="2300033"/>
          </a:xfrm>
          <a:prstGeom prst="rect">
            <a:avLst/>
          </a:prstGeom>
        </p:spPr>
        <p:txBody>
          <a:bodyPr vert="horz" lIns="431588" tIns="215794" rIns="431588" bIns="215794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19490" y="40040597"/>
            <a:ext cx="7559834" cy="2300033"/>
          </a:xfrm>
          <a:prstGeom prst="rect">
            <a:avLst/>
          </a:prstGeom>
        </p:spPr>
        <p:txBody>
          <a:bodyPr vert="horz" lIns="431588" tIns="215794" rIns="431588" bIns="215794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314E6-47A9-43F8-B71B-DB59C919CD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6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5877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8454" indent="-1618454" algn="l" defTabSz="43158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6650" indent="-1348711" algn="l" defTabSz="4315877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4846" indent="-1078969" algn="l" defTabSz="43158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2784" indent="-1078969" algn="l" defTabSz="4315877" rtl="0" eaLnBrk="1" latinLnBrk="0" hangingPunct="1">
        <a:spcBef>
          <a:spcPct val="20000"/>
        </a:spcBef>
        <a:buFont typeface="Arial" panose="020B0604020202020204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710722" indent="-1078969" algn="l" defTabSz="4315877" rtl="0" eaLnBrk="1" latinLnBrk="0" hangingPunct="1">
        <a:spcBef>
          <a:spcPct val="20000"/>
        </a:spcBef>
        <a:buFont typeface="Arial" panose="020B0604020202020204" pitchFamily="34" charset="0"/>
        <a:buChar char="»"/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868661" indent="-1078969" algn="l" defTabSz="4315877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4026599" indent="-1078969" algn="l" defTabSz="4315877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184537" indent="-1078969" algn="l" defTabSz="4315877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8342475" indent="-1078969" algn="l" defTabSz="4315877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58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57938" algn="l" defTabSz="43158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15877" algn="l" defTabSz="43158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73815" algn="l" defTabSz="43158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31753" algn="l" defTabSz="43158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89691" algn="l" defTabSz="43158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47630" algn="l" defTabSz="43158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05568" algn="l" defTabSz="43158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63506" algn="l" defTabSz="43158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82" y="35719"/>
            <a:ext cx="3227863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" y="42949515"/>
            <a:ext cx="3227863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 rot="5400000">
            <a:off x="-21365615" y="21469628"/>
            <a:ext cx="4287043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10849222" y="21499790"/>
            <a:ext cx="4287043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2" y="3357027"/>
            <a:ext cx="21539550" cy="4339650"/>
          </a:xfrm>
          <a:prstGeom prst="rect">
            <a:avLst/>
          </a:prstGeom>
          <a:solidFill>
            <a:srgbClr val="002060"/>
          </a:solidFill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B prst="angle"/>
          </a:sp3d>
        </p:spPr>
        <p:txBody>
          <a:bodyPr wrap="square" rtlCol="0">
            <a:spAutoFit/>
          </a:bodyPr>
          <a:lstStyle/>
          <a:p>
            <a:pPr algn="ctr"/>
            <a:endParaRPr lang="en-US" sz="72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6000" b="1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Análise</a:t>
            </a:r>
            <a:r>
              <a:rPr lang="en-US" sz="6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Multimodal </a:t>
            </a:r>
            <a:r>
              <a:rPr lang="en-US" sz="6000" b="1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6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Paciente</a:t>
            </a:r>
            <a:r>
              <a:rPr lang="en-US" sz="6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com </a:t>
            </a:r>
            <a:r>
              <a:rPr lang="en-US" sz="6000" b="1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Placas</a:t>
            </a:r>
            <a:r>
              <a:rPr lang="en-US" sz="6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6000" b="1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Kyrieleis</a:t>
            </a:r>
            <a:endParaRPr lang="en-US" sz="60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Virginia Cavalcanti, Rafaela </a:t>
            </a:r>
            <a:r>
              <a:rPr lang="en-US" sz="3600" b="1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Soares,Thais</a:t>
            </a:r>
            <a:r>
              <a:rPr lang="en-US" sz="3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Sobreira</a:t>
            </a:r>
            <a:r>
              <a:rPr lang="en-US" sz="3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Flavio Mac Cord</a:t>
            </a:r>
            <a:r>
              <a:rPr lang="en-US" sz="3600" b="1" i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en-US" sz="32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Hospital </a:t>
            </a:r>
            <a:r>
              <a:rPr lang="en-US" sz="3200" b="1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Universitário</a:t>
            </a:r>
            <a:r>
              <a:rPr lang="en-US" sz="32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Pedro Ernesto - UERJ</a:t>
            </a:r>
          </a:p>
          <a:p>
            <a:pPr algn="ctr"/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556" y="3721936"/>
            <a:ext cx="2863232" cy="364182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H="1">
            <a:off x="16115997" y="10322719"/>
            <a:ext cx="38404" cy="2849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/>
          <p:cNvSpPr txBox="1">
            <a:spLocks noGrp="1"/>
          </p:cNvSpPr>
          <p:nvPr>
            <p:ph idx="1"/>
          </p:nvPr>
        </p:nvSpPr>
        <p:spPr>
          <a:xfrm>
            <a:off x="1477963" y="10506134"/>
            <a:ext cx="14566106" cy="1139746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t-BR" sz="4400" b="1" dirty="0">
                <a:ln w="19050"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INTRODUÇÃO</a:t>
            </a:r>
            <a:endParaRPr lang="en-US" sz="4400" b="1" dirty="0">
              <a:ln w="19050">
                <a:noFill/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ontent Placeholder 15"/>
          <p:cNvSpPr txBox="1">
            <a:spLocks/>
          </p:cNvSpPr>
          <p:nvPr/>
        </p:nvSpPr>
        <p:spPr>
          <a:xfrm>
            <a:off x="1272827" y="19657973"/>
            <a:ext cx="14297551" cy="1139746"/>
          </a:xfrm>
          <a:prstGeom prst="rect">
            <a:avLst/>
          </a:prstGeom>
          <a:solidFill>
            <a:srgbClr val="FF9900"/>
          </a:solidFill>
        </p:spPr>
        <p:txBody>
          <a:bodyPr vert="horz" wrap="square" lIns="431588" tIns="215794" rIns="431588" bIns="215794" rtlCol="0">
            <a:spAutoFit/>
          </a:bodyPr>
          <a:lstStyle>
            <a:lvl1pPr marL="1618454" indent="-1618454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06650" indent="-1348711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4846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52784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10722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68661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026599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84537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342475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4400" b="1" dirty="0">
                <a:ln w="19050">
                  <a:noFill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MÉTODOS</a:t>
            </a:r>
          </a:p>
        </p:txBody>
      </p:sp>
      <p:sp>
        <p:nvSpPr>
          <p:cNvPr id="26" name="Content Placeholder 15"/>
          <p:cNvSpPr txBox="1">
            <a:spLocks/>
          </p:cNvSpPr>
          <p:nvPr/>
        </p:nvSpPr>
        <p:spPr>
          <a:xfrm>
            <a:off x="16651279" y="10498401"/>
            <a:ext cx="15293380" cy="1112911"/>
          </a:xfrm>
          <a:prstGeom prst="rect">
            <a:avLst/>
          </a:prstGeom>
          <a:solidFill>
            <a:srgbClr val="FF9900"/>
          </a:solidFill>
        </p:spPr>
        <p:txBody>
          <a:bodyPr vert="horz" wrap="square" lIns="431588" tIns="215794" rIns="431588" bIns="215794" rtlCol="0">
            <a:spAutoFit/>
          </a:bodyPr>
          <a:lstStyle>
            <a:lvl1pPr marL="1618454" indent="-1618454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06650" indent="-1348711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4846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52784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10722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68661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026599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84537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342475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4400" b="1" dirty="0">
                <a:ln w="19050"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RESULTADOS</a:t>
            </a:r>
            <a:endParaRPr lang="en-US" sz="4400" b="1" dirty="0">
              <a:ln w="19050">
                <a:noFill/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Content Placeholder 15"/>
          <p:cNvSpPr txBox="1">
            <a:spLocks/>
          </p:cNvSpPr>
          <p:nvPr/>
        </p:nvSpPr>
        <p:spPr>
          <a:xfrm>
            <a:off x="16595735" y="16142767"/>
            <a:ext cx="15254976" cy="1112911"/>
          </a:xfrm>
          <a:prstGeom prst="rect">
            <a:avLst/>
          </a:prstGeom>
          <a:solidFill>
            <a:srgbClr val="FF9900"/>
          </a:solidFill>
        </p:spPr>
        <p:txBody>
          <a:bodyPr vert="horz" wrap="square" lIns="431588" tIns="215794" rIns="431588" bIns="215794" rtlCol="0">
            <a:spAutoFit/>
          </a:bodyPr>
          <a:lstStyle>
            <a:lvl1pPr marL="1618454" indent="-1618454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06650" indent="-1348711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4846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52784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10722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68661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026599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84537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342475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4400" b="1" dirty="0">
                <a:ln w="19050"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CONCLUSÃO</a:t>
            </a:r>
            <a:endParaRPr lang="en-US" sz="4400" b="1" dirty="0">
              <a:ln w="19050">
                <a:noFill/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Resultado de imagem para hupe">
            <a:extLst>
              <a:ext uri="{FF2B5EF4-FFF2-40B4-BE49-F238E27FC236}">
                <a16:creationId xmlns:a16="http://schemas.microsoft.com/office/drawing/2014/main" id="{BE675C49-AF39-4D3D-BBD0-DB69739CE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9561" y="4084484"/>
            <a:ext cx="4016408" cy="2379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F88D86A1-05CC-463D-B8FA-A5108F406F5E}"/>
              </a:ext>
            </a:extLst>
          </p:cNvPr>
          <p:cNvSpPr txBox="1"/>
          <p:nvPr/>
        </p:nvSpPr>
        <p:spPr>
          <a:xfrm>
            <a:off x="1369405" y="11906091"/>
            <a:ext cx="14466888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/>
              <a:t>As placas de </a:t>
            </a:r>
            <a:r>
              <a:rPr lang="pt-BR" sz="4400" dirty="0" err="1"/>
              <a:t>Kyrieleis</a:t>
            </a:r>
            <a:r>
              <a:rPr lang="pt-BR" sz="4400" dirty="0"/>
              <a:t>, ou periarterite  segmentar, são lesões focais ou segmentares amareladas em torno das artérias da retina,  adjacentes a uma área de infecção ou inflamação retiniana ativa. A fisiopatologia das placas de </a:t>
            </a:r>
            <a:r>
              <a:rPr lang="pt-BR" sz="4400" dirty="0" err="1"/>
              <a:t>Kyrieleis</a:t>
            </a:r>
            <a:r>
              <a:rPr lang="pt-BR" sz="4400" dirty="0"/>
              <a:t> é controversa, havendo as hipóteses de deposição de células imunes e detritos inflamatórios dentro da parede das artérias da retina, </a:t>
            </a:r>
            <a:r>
              <a:rPr lang="pt-BR" sz="4400" dirty="0" err="1"/>
              <a:t>mantifestação</a:t>
            </a:r>
            <a:r>
              <a:rPr lang="pt-BR" sz="4400" dirty="0"/>
              <a:t> de arteriosclerose, ou migração de exsudatos dos focos ativos de </a:t>
            </a:r>
            <a:r>
              <a:rPr lang="pt-BR" sz="4400" dirty="0" err="1"/>
              <a:t>retinocoroidite</a:t>
            </a:r>
            <a:r>
              <a:rPr lang="pt-BR" sz="4400" dirty="0"/>
              <a:t> para as bainhas </a:t>
            </a:r>
            <a:r>
              <a:rPr lang="pt-BR" sz="4400" dirty="0" err="1"/>
              <a:t>periarteriais</a:t>
            </a:r>
            <a:r>
              <a:rPr lang="pt-BR" sz="4400" dirty="0"/>
              <a:t>. A avaliação de imagem multimodal pode contribuir para o esclarecimento, in vivo, da anatomia e etiologia das placas de </a:t>
            </a:r>
            <a:r>
              <a:rPr lang="pt-BR" sz="4400" dirty="0" err="1"/>
              <a:t>Kyrieleis</a:t>
            </a:r>
            <a:r>
              <a:rPr lang="pt-BR" sz="4400" dirty="0"/>
              <a:t>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FE2C4E5-A5BC-48EB-A94C-34E9AE1535EE}"/>
              </a:ext>
            </a:extLst>
          </p:cNvPr>
          <p:cNvSpPr txBox="1"/>
          <p:nvPr/>
        </p:nvSpPr>
        <p:spPr>
          <a:xfrm>
            <a:off x="1275557" y="21390062"/>
            <a:ext cx="1434356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cs typeface="Times New Roman" panose="02020603050405020304" pitchFamily="18" charset="0"/>
              </a:rPr>
              <a:t>Realizaram-se exames de </a:t>
            </a:r>
            <a:r>
              <a:rPr lang="pt-BR" sz="4400" dirty="0" err="1">
                <a:cs typeface="Times New Roman" panose="02020603050405020304" pitchFamily="18" charset="0"/>
              </a:rPr>
              <a:t>retinografia</a:t>
            </a:r>
            <a:r>
              <a:rPr lang="pt-BR" sz="4400" dirty="0">
                <a:cs typeface="Times New Roman" panose="02020603050405020304" pitchFamily="18" charset="0"/>
              </a:rPr>
              <a:t>, angiografia </a:t>
            </a:r>
            <a:r>
              <a:rPr lang="pt-BR" sz="4400" dirty="0" err="1">
                <a:cs typeface="Times New Roman" panose="02020603050405020304" pitchFamily="18" charset="0"/>
              </a:rPr>
              <a:t>flurosceínica</a:t>
            </a:r>
            <a:r>
              <a:rPr lang="pt-BR" sz="4400" dirty="0">
                <a:cs typeface="Times New Roman" panose="02020603050405020304" pitchFamily="18" charset="0"/>
              </a:rPr>
              <a:t> (AGF), angiografia com </a:t>
            </a:r>
            <a:r>
              <a:rPr lang="pt-BR" sz="4400" dirty="0" err="1">
                <a:cs typeface="Times New Roman" panose="02020603050405020304" pitchFamily="18" charset="0"/>
              </a:rPr>
              <a:t>indocianina</a:t>
            </a:r>
            <a:r>
              <a:rPr lang="pt-BR" sz="4400" dirty="0">
                <a:cs typeface="Times New Roman" panose="02020603050405020304" pitchFamily="18" charset="0"/>
              </a:rPr>
              <a:t> (ICG) e tomografia de coerência óptica </a:t>
            </a:r>
            <a:r>
              <a:rPr lang="pt-BR" sz="4400" dirty="0" err="1">
                <a:cs typeface="Times New Roman" panose="02020603050405020304" pitchFamily="18" charset="0"/>
              </a:rPr>
              <a:t>spectral</a:t>
            </a:r>
            <a:r>
              <a:rPr lang="pt-BR" sz="4400" dirty="0">
                <a:cs typeface="Times New Roman" panose="02020603050405020304" pitchFamily="18" charset="0"/>
              </a:rPr>
              <a:t> </a:t>
            </a:r>
            <a:r>
              <a:rPr lang="pt-BR" sz="4400" dirty="0" err="1">
                <a:cs typeface="Times New Roman" panose="02020603050405020304" pitchFamily="18" charset="0"/>
              </a:rPr>
              <a:t>domain</a:t>
            </a:r>
            <a:r>
              <a:rPr lang="pt-BR" sz="4400" dirty="0">
                <a:cs typeface="Times New Roman" panose="02020603050405020304" pitchFamily="18" charset="0"/>
              </a:rPr>
              <a:t> (SD-OCT) na topografia das placas de </a:t>
            </a:r>
            <a:r>
              <a:rPr lang="pt-BR" sz="4400" dirty="0" err="1">
                <a:cs typeface="Times New Roman" panose="02020603050405020304" pitchFamily="18" charset="0"/>
              </a:rPr>
              <a:t>Kyrieleis</a:t>
            </a:r>
            <a:r>
              <a:rPr lang="pt-BR" sz="4400" dirty="0">
                <a:cs typeface="Times New Roman" panose="02020603050405020304" pitchFamily="18" charset="0"/>
              </a:rPr>
              <a:t> em um quadro de </a:t>
            </a:r>
            <a:r>
              <a:rPr lang="pt-BR" sz="4400" dirty="0" err="1">
                <a:cs typeface="Times New Roman" panose="02020603050405020304" pitchFamily="18" charset="0"/>
              </a:rPr>
              <a:t>vitreíte</a:t>
            </a:r>
            <a:r>
              <a:rPr lang="pt-BR" sz="4400" dirty="0">
                <a:cs typeface="Times New Roman" panose="02020603050405020304" pitchFamily="18" charset="0"/>
              </a:rPr>
              <a:t> e </a:t>
            </a:r>
            <a:r>
              <a:rPr lang="pt-BR" sz="4400" dirty="0" err="1">
                <a:cs typeface="Times New Roman" panose="02020603050405020304" pitchFamily="18" charset="0"/>
              </a:rPr>
              <a:t>retinocoroidite</a:t>
            </a:r>
            <a:r>
              <a:rPr lang="pt-BR" sz="4400" dirty="0">
                <a:cs typeface="Times New Roman" panose="02020603050405020304" pitchFamily="18" charset="0"/>
              </a:rPr>
              <a:t> unilateral por toxoplasmose. O paciente apresentava 39 anos e estava em uso de </a:t>
            </a:r>
            <a:r>
              <a:rPr lang="pt-BR" sz="4400" dirty="0" err="1">
                <a:cs typeface="Times New Roman" panose="02020603050405020304" pitchFamily="18" charset="0"/>
              </a:rPr>
              <a:t>sulfametoxazol</a:t>
            </a:r>
            <a:r>
              <a:rPr lang="pt-BR" sz="4400" dirty="0">
                <a:cs typeface="Times New Roman" panose="02020603050405020304" pitchFamily="18" charset="0"/>
              </a:rPr>
              <a:t> + </a:t>
            </a:r>
            <a:r>
              <a:rPr lang="pt-BR" sz="4400" dirty="0" err="1">
                <a:cs typeface="Times New Roman" panose="02020603050405020304" pitchFamily="18" charset="0"/>
              </a:rPr>
              <a:t>trimetoprima</a:t>
            </a:r>
            <a:r>
              <a:rPr lang="pt-BR" sz="4400" dirty="0">
                <a:cs typeface="Times New Roman" panose="02020603050405020304" pitchFamily="18" charset="0"/>
              </a:rPr>
              <a:t>, há 20 dias, e apresentava sorologia positiva para toxoplasmose (IgG +).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88448DF-E9F7-4614-8EE2-CBEF17470099}"/>
              </a:ext>
            </a:extLst>
          </p:cNvPr>
          <p:cNvSpPr txBox="1"/>
          <p:nvPr/>
        </p:nvSpPr>
        <p:spPr>
          <a:xfrm>
            <a:off x="16604937" y="12164715"/>
            <a:ext cx="148773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/>
              <a:t>Na topografia das lesões, o SD-OCT apresentou </a:t>
            </a:r>
            <a:r>
              <a:rPr lang="pt-BR" sz="4400" dirty="0" err="1"/>
              <a:t>hiperreflectividade</a:t>
            </a:r>
            <a:r>
              <a:rPr lang="pt-BR" sz="4400" dirty="0"/>
              <a:t> homogênea em toda a parede do vaso. A AGF revelou </a:t>
            </a:r>
            <a:r>
              <a:rPr lang="pt-BR" sz="4400" dirty="0" err="1"/>
              <a:t>hiperfluorescência</a:t>
            </a:r>
            <a:r>
              <a:rPr lang="pt-BR" sz="4400" dirty="0"/>
              <a:t> precoce que permaneceu nas fases finais sem extravasamento tardios. A ICG não demonstrou alterações da fluorescência precoce ou tardia</a:t>
            </a:r>
            <a:r>
              <a:rPr lang="pt-BR" sz="4800" dirty="0"/>
              <a:t>.</a:t>
            </a:r>
          </a:p>
        </p:txBody>
      </p:sp>
      <p:sp>
        <p:nvSpPr>
          <p:cNvPr id="33" name="Content Placeholder 15">
            <a:extLst>
              <a:ext uri="{FF2B5EF4-FFF2-40B4-BE49-F238E27FC236}">
                <a16:creationId xmlns:a16="http://schemas.microsoft.com/office/drawing/2014/main" id="{3BA23C15-CDB5-4D62-9DAD-0D34467589D8}"/>
              </a:ext>
            </a:extLst>
          </p:cNvPr>
          <p:cNvSpPr txBox="1">
            <a:spLocks/>
          </p:cNvSpPr>
          <p:nvPr/>
        </p:nvSpPr>
        <p:spPr>
          <a:xfrm>
            <a:off x="18875125" y="36967319"/>
            <a:ext cx="12541136" cy="1112911"/>
          </a:xfrm>
          <a:prstGeom prst="rect">
            <a:avLst/>
          </a:prstGeom>
          <a:solidFill>
            <a:srgbClr val="FF9900"/>
          </a:solidFill>
        </p:spPr>
        <p:txBody>
          <a:bodyPr vert="horz" wrap="square" lIns="431588" tIns="215794" rIns="431588" bIns="215794" rtlCol="0">
            <a:spAutoFit/>
          </a:bodyPr>
          <a:lstStyle>
            <a:lvl1pPr marL="1618454" indent="-1618454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06650" indent="-1348711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4846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52784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10722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68661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026599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84537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342475" indent="-1078969" algn="l" defTabSz="43158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4400" b="1" dirty="0">
                <a:ln w="19050"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REFERÊNCIAS BIBLIOGRÁFICAS</a:t>
            </a:r>
            <a:endParaRPr lang="en-US" sz="4400" b="1" dirty="0">
              <a:ln w="19050">
                <a:noFill/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5" name="Captura de Tela 2019-11-12 às 19.21.26.png">
            <a:extLst>
              <a:ext uri="{FF2B5EF4-FFF2-40B4-BE49-F238E27FC236}">
                <a16:creationId xmlns:a16="http://schemas.microsoft.com/office/drawing/2014/main" id="{AE7837CA-7CB3-4C50-A04B-94FD3C521D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4499" y="27386890"/>
            <a:ext cx="6309035" cy="6001643"/>
          </a:xfrm>
          <a:prstGeom prst="rect">
            <a:avLst/>
          </a:prstGeom>
          <a:ln w="12700">
            <a:miter lim="400000"/>
          </a:ln>
        </p:spPr>
      </p:pic>
      <p:pic>
        <p:nvPicPr>
          <p:cNvPr id="36" name="Imagem 35" descr="Imagem 6">
            <a:extLst>
              <a:ext uri="{FF2B5EF4-FFF2-40B4-BE49-F238E27FC236}">
                <a16:creationId xmlns:a16="http://schemas.microsoft.com/office/drawing/2014/main" id="{F9A08827-4847-48C9-BBC5-2ACB0F1C19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08642" y="27363871"/>
            <a:ext cx="6892247" cy="6138695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Imagem 36" descr="Imagem 7">
            <a:extLst>
              <a:ext uri="{FF2B5EF4-FFF2-40B4-BE49-F238E27FC236}">
                <a16:creationId xmlns:a16="http://schemas.microsoft.com/office/drawing/2014/main" id="{937FCE72-24EC-4B5F-953B-DAE644E452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077018" y="27743759"/>
            <a:ext cx="11882576" cy="8911932"/>
          </a:xfrm>
          <a:prstGeom prst="rect">
            <a:avLst/>
          </a:prstGeom>
          <a:ln w="12700">
            <a:miter lim="400000"/>
          </a:ln>
        </p:spPr>
      </p:pic>
      <p:pic>
        <p:nvPicPr>
          <p:cNvPr id="39" name="Imagem 4" descr="Imagem 4">
            <a:extLst>
              <a:ext uri="{FF2B5EF4-FFF2-40B4-BE49-F238E27FC236}">
                <a16:creationId xmlns:a16="http://schemas.microsoft.com/office/drawing/2014/main" id="{5846FB27-542F-4C7D-892D-62A2095730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3191" y="34089378"/>
            <a:ext cx="9717367" cy="6217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40" name="Imagem 3" descr="Imagem 3">
            <a:extLst>
              <a:ext uri="{FF2B5EF4-FFF2-40B4-BE49-F238E27FC236}">
                <a16:creationId xmlns:a16="http://schemas.microsoft.com/office/drawing/2014/main" id="{9326407B-D1B9-4FB3-89AC-987B95625DE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626491" y="34012607"/>
            <a:ext cx="6853842" cy="6496846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Retângulo 19">
            <a:extLst>
              <a:ext uri="{FF2B5EF4-FFF2-40B4-BE49-F238E27FC236}">
                <a16:creationId xmlns:a16="http://schemas.microsoft.com/office/drawing/2014/main" id="{57E5F737-E0CC-4695-9573-6DBD3130639E}"/>
              </a:ext>
            </a:extLst>
          </p:cNvPr>
          <p:cNvSpPr/>
          <p:nvPr/>
        </p:nvSpPr>
        <p:spPr>
          <a:xfrm>
            <a:off x="16482586" y="17792020"/>
            <a:ext cx="15741641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/>
              <a:t>Os exames realizados in vivo  corroboram com as análises descritas no artigo  "New </a:t>
            </a:r>
            <a:r>
              <a:rPr lang="pt-BR" sz="4400" dirty="0" err="1"/>
              <a:t>appraisals</a:t>
            </a:r>
            <a:r>
              <a:rPr lang="pt-BR" sz="4400" dirty="0"/>
              <a:t> </a:t>
            </a:r>
            <a:r>
              <a:rPr lang="pt-BR" sz="4400" dirty="0" err="1"/>
              <a:t>of</a:t>
            </a:r>
            <a:r>
              <a:rPr lang="pt-BR" sz="4400" dirty="0"/>
              <a:t> </a:t>
            </a:r>
            <a:r>
              <a:rPr lang="pt-BR" sz="4400" dirty="0" err="1"/>
              <a:t>Kyrieleis</a:t>
            </a:r>
            <a:r>
              <a:rPr lang="pt-BR" sz="4400" dirty="0"/>
              <a:t> plaques: a multimodal </a:t>
            </a:r>
            <a:r>
              <a:rPr lang="pt-BR" sz="4400" dirty="0" err="1"/>
              <a:t>imaging</a:t>
            </a:r>
            <a:r>
              <a:rPr lang="pt-BR" sz="4400" dirty="0"/>
              <a:t> </a:t>
            </a:r>
            <a:r>
              <a:rPr lang="pt-BR" sz="4400" dirty="0" err="1"/>
              <a:t>study</a:t>
            </a:r>
            <a:r>
              <a:rPr lang="pt-BR" sz="4400" dirty="0"/>
              <a:t>”. O SD - OCT e a AGF apresentam o mesmo aspecto dos casos previamente descritos e a ausência de fluorescência patológica da ICG se justifica na análise em paciente já com tratamento em andamento. Esses achados favorecem a teoria de que essas placas encontram-se dentro da parede do vaso, não alterando sua permeabilidade. Consegue-se perceber através da AGF que as placas não ocupam todo o seu </a:t>
            </a:r>
            <a:r>
              <a:rPr lang="pt-BR" sz="4400" dirty="0" err="1"/>
              <a:t>lumem</a:t>
            </a:r>
            <a:r>
              <a:rPr lang="pt-BR" sz="4400" dirty="0"/>
              <a:t>, uma vez que não há defeito de preenchimento do contraste visualizado. Dessa forma, com estudos in vivo deste caso, corroboramos a possível teoria de que o endotélio destes pacientes esteja inflamado e, como tal, captura macromoléculas inflamatórias do sangue formando as placas de </a:t>
            </a:r>
            <a:r>
              <a:rPr lang="pt-BR" sz="4400" dirty="0" err="1"/>
              <a:t>Kyrieleis</a:t>
            </a:r>
            <a:r>
              <a:rPr lang="pt-BR" sz="4400" dirty="0"/>
              <a:t>.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D9602701-54E3-4E5D-AE2F-F8E182D64615}"/>
              </a:ext>
            </a:extLst>
          </p:cNvPr>
          <p:cNvSpPr txBox="1"/>
          <p:nvPr/>
        </p:nvSpPr>
        <p:spPr>
          <a:xfrm>
            <a:off x="19030979" y="38490671"/>
            <a:ext cx="125411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i="1" dirty="0"/>
              <a:t> - Francesco </a:t>
            </a:r>
            <a:r>
              <a:rPr lang="pt-BR" sz="3200" i="1" dirty="0" err="1"/>
              <a:t>Pichi</a:t>
            </a:r>
            <a:r>
              <a:rPr lang="pt-BR" sz="3200" i="1" dirty="0"/>
              <a:t> et al. :</a:t>
            </a:r>
            <a:r>
              <a:rPr lang="en-US" sz="3200" i="1" dirty="0"/>
              <a:t>New appraisals of </a:t>
            </a:r>
            <a:r>
              <a:rPr lang="en-US" sz="3200" i="1" dirty="0" err="1"/>
              <a:t>Kyrieleis</a:t>
            </a:r>
            <a:r>
              <a:rPr lang="en-US" sz="3200" i="1" dirty="0"/>
              <a:t> plaques: a multimodal imaging study</a:t>
            </a:r>
          </a:p>
          <a:p>
            <a:endParaRPr lang="en-US" sz="3200" i="1" dirty="0"/>
          </a:p>
          <a:p>
            <a:r>
              <a:rPr lang="en-US" sz="3200" i="1" dirty="0"/>
              <a:t>- </a:t>
            </a:r>
            <a:r>
              <a:rPr lang="en-US" sz="3200" i="1" dirty="0" err="1"/>
              <a:t>Giani</a:t>
            </a:r>
            <a:r>
              <a:rPr lang="en-US" sz="3200" i="1" dirty="0"/>
              <a:t> A. et al.: Spectral-domain optical coherence tomography findings in a case of frosted retinal branch </a:t>
            </a:r>
            <a:r>
              <a:rPr lang="en-US" sz="3200" i="1" dirty="0" err="1"/>
              <a:t>angiitis</a:t>
            </a:r>
            <a:r>
              <a:rPr lang="en-US" sz="3200" i="1" dirty="0"/>
              <a:t>.</a:t>
            </a:r>
          </a:p>
          <a:p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46322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 advAuto="0"/>
      <p:bldP spid="40" grpId="0" animBg="1" advAuto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433</Words>
  <Application>Microsoft Office PowerPoint</Application>
  <PresentationFormat>Personalizar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L. F. Regis-Pacheco</dc:creator>
  <cp:lastModifiedBy>Fabio. Perrut</cp:lastModifiedBy>
  <cp:revision>54</cp:revision>
  <dcterms:created xsi:type="dcterms:W3CDTF">2018-02-05T02:27:53Z</dcterms:created>
  <dcterms:modified xsi:type="dcterms:W3CDTF">2020-02-07T22:39:17Z</dcterms:modified>
</cp:coreProperties>
</file>