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07"/>
    <a:srgbClr val="FFB08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31" d="100"/>
          <a:sy n="3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ACD-6E0E-4A75-81A7-1B4B0364DFD2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02C1-D7A9-44C9-9892-1178C11D1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3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purpose, methods, results and discussion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02C1-D7A9-44C9-9892-1178C11D10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1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19069678" y="12501663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9185250" y="8177961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53464" y="11376366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753465" y="10159722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53465" y="5952537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753465" y="4638285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22023" y="656062"/>
            <a:ext cx="24178421" cy="38189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Series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of Gyrate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Atrophy</a:t>
            </a:r>
          </a:p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Paulo Henrique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Horizonte,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Nathália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Nishiyama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Tondelli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Rafael Garcia, Mariângela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Zanon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Casoni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Fernanda de Castro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ollo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Sampaio, Andréia Novelli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Walther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 Oliveira Campos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Neto, André Marcelo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Vieira Gomes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pt-BR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</a:t>
            </a:r>
            <a:r>
              <a:rPr lang="pt-B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Abujamra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43" y="824306"/>
            <a:ext cx="2824491" cy="26710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7957" y="484092"/>
            <a:ext cx="27698376" cy="1500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526"/>
          <p:cNvSpPr txBox="1">
            <a:spLocks noChangeArrowheads="1"/>
          </p:cNvSpPr>
          <p:nvPr/>
        </p:nvSpPr>
        <p:spPr bwMode="auto">
          <a:xfrm>
            <a:off x="753465" y="5432586"/>
            <a:ext cx="8667006" cy="7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200" dirty="0"/>
              <a:t>To describe A Case Series of Gyrate Atrophy</a:t>
            </a:r>
          </a:p>
          <a:p>
            <a:pPr algn="just">
              <a:spcBef>
                <a:spcPct val="0"/>
              </a:spcBef>
              <a:buNone/>
            </a:pPr>
            <a:endParaRPr lang="en-US" altLang="pt-BR" sz="2400" dirty="0"/>
          </a:p>
        </p:txBody>
      </p:sp>
      <p:sp>
        <p:nvSpPr>
          <p:cNvPr id="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43" y="4751740"/>
            <a:ext cx="19415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>
                <a:latin typeface="Tahoma" panose="020B0604030504040204" pitchFamily="34" charset="0"/>
              </a:rPr>
              <a:t>PURPOSE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19" name="Text Box 526"/>
          <p:cNvSpPr txBox="1">
            <a:spLocks noChangeArrowheads="1"/>
          </p:cNvSpPr>
          <p:nvPr/>
        </p:nvSpPr>
        <p:spPr bwMode="auto">
          <a:xfrm>
            <a:off x="19155217" y="4862626"/>
            <a:ext cx="8667006" cy="3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400" dirty="0" smtClean="0"/>
              <a:t>They </a:t>
            </a:r>
            <a:r>
              <a:rPr lang="en-US" sz="2400" dirty="0"/>
              <a:t>all had elevated ornithine plasma levels. The electroretinography (ERG) showed completely extinguished response. The 3 patients are currently on a restricted  arginine diet and receive daily vitamin B6 supplementation.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dirty="0" err="1"/>
              <a:t>Retinography</a:t>
            </a:r>
            <a:r>
              <a:rPr lang="en-US" sz="2400" dirty="0"/>
              <a:t> of both eyes showed vascular thinning, well-defined areas of </a:t>
            </a:r>
            <a:r>
              <a:rPr lang="en-US" sz="2400" dirty="0" err="1"/>
              <a:t>chorioretinal</a:t>
            </a:r>
            <a:r>
              <a:rPr lang="en-US" sz="2400" dirty="0"/>
              <a:t> atrophy with confluent circular lesions in the periphery and middle periphery, sparing the macular </a:t>
            </a:r>
            <a:r>
              <a:rPr lang="en-US" sz="2400" dirty="0" smtClean="0"/>
              <a:t>region.</a:t>
            </a:r>
            <a:endParaRPr lang="en-US" altLang="pt-BR" sz="2400" dirty="0"/>
          </a:p>
        </p:txBody>
      </p:sp>
      <p:sp>
        <p:nvSpPr>
          <p:cNvPr id="21" name="Text Box 526"/>
          <p:cNvSpPr txBox="1">
            <a:spLocks noChangeArrowheads="1"/>
          </p:cNvSpPr>
          <p:nvPr/>
        </p:nvSpPr>
        <p:spPr bwMode="auto">
          <a:xfrm>
            <a:off x="772731" y="6701180"/>
            <a:ext cx="8752546" cy="34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200" dirty="0"/>
              <a:t>Gyrate Atrophy (GA) is a rare autosomal recessive retinal dystrophy characterized by progressive </a:t>
            </a:r>
            <a:r>
              <a:rPr lang="en-US" sz="2200" dirty="0" err="1"/>
              <a:t>choroiretinal</a:t>
            </a:r>
            <a:r>
              <a:rPr lang="en-US" sz="2200" dirty="0"/>
              <a:t> degeneration.  There are approximately 200 cases reported worldwide. It is caused by a deficiency in the enzyme ornithine aminotransferase (OAT), resulting from mutations in the OAT gene. This deficiency leads to a significant increase in the ornithine levels in the plasma. Patients usually present with myopia, </a:t>
            </a:r>
            <a:r>
              <a:rPr lang="en-US" sz="2200" dirty="0" err="1"/>
              <a:t>nyctalopia</a:t>
            </a:r>
            <a:r>
              <a:rPr lang="en-US" sz="2200" dirty="0"/>
              <a:t>, peripheral vision loss and posterior </a:t>
            </a:r>
            <a:r>
              <a:rPr lang="en-US" sz="2200" dirty="0" err="1"/>
              <a:t>subcapsular</a:t>
            </a:r>
            <a:r>
              <a:rPr lang="en-US" sz="2200" dirty="0"/>
              <a:t> cataract (SCP). </a:t>
            </a:r>
            <a:r>
              <a:rPr lang="en-US" sz="2200" dirty="0" err="1"/>
              <a:t>Fundoscopy</a:t>
            </a:r>
            <a:r>
              <a:rPr lang="en-US" sz="2200" dirty="0"/>
              <a:t> reveals bilateral patchy, well-demarcated circular areas of atrophy in the mid to far periphery. The macula is spared until late in the disease course.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22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43" y="6046158"/>
            <a:ext cx="3235151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INTRODUCTION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4" name="Text Box 526"/>
          <p:cNvSpPr txBox="1">
            <a:spLocks noChangeArrowheads="1"/>
          </p:cNvSpPr>
          <p:nvPr/>
        </p:nvSpPr>
        <p:spPr bwMode="auto">
          <a:xfrm>
            <a:off x="772731" y="10942216"/>
            <a:ext cx="8522015" cy="3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200" dirty="0"/>
              <a:t>Case series </a:t>
            </a:r>
          </a:p>
        </p:txBody>
      </p:sp>
      <p:sp>
        <p:nvSpPr>
          <p:cNvPr id="25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32" y="10255910"/>
            <a:ext cx="2036105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METHODS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6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50" y="11427702"/>
            <a:ext cx="1837332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RESULTS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7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798" y="8272565"/>
            <a:ext cx="2622804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DISCUSSION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8" name="Text Box 526"/>
          <p:cNvSpPr txBox="1">
            <a:spLocks noChangeArrowheads="1"/>
          </p:cNvSpPr>
          <p:nvPr/>
        </p:nvSpPr>
        <p:spPr bwMode="auto">
          <a:xfrm>
            <a:off x="19122540" y="8904439"/>
            <a:ext cx="8667006" cy="33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400" dirty="0"/>
              <a:t>GA diagnosis is made by the symptoms associated with typical </a:t>
            </a:r>
            <a:r>
              <a:rPr lang="en-US" sz="2400" dirty="0" err="1"/>
              <a:t>fundoscopy</a:t>
            </a:r>
            <a:r>
              <a:rPr lang="en-US" sz="2400" dirty="0"/>
              <a:t> and ancillary exams. Non-ocular findings include mild cognitive impairment and speech defects. There is no curative regimen for GA, but ornithine reduction is believed to slow the disease progression. Thus, a restriction in the arginine (ornithine precursor) intake is recommended. Vitamin B6 supplementation is also defended. The prognosis is considerably variable and gene therapy is a promising emerging technology.</a:t>
            </a:r>
            <a:endParaRPr lang="en-US" altLang="pt-BR" sz="2400" dirty="0"/>
          </a:p>
        </p:txBody>
      </p:sp>
      <p:sp>
        <p:nvSpPr>
          <p:cNvPr id="2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798" y="12602895"/>
            <a:ext cx="3145383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BIBLIOGRAPHY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30" name="Text Box 526"/>
          <p:cNvSpPr txBox="1">
            <a:spLocks noChangeArrowheads="1"/>
          </p:cNvSpPr>
          <p:nvPr/>
        </p:nvSpPr>
        <p:spPr bwMode="auto">
          <a:xfrm>
            <a:off x="19155217" y="13301778"/>
            <a:ext cx="8667006" cy="25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000" dirty="0" smtClean="0"/>
              <a:t>1- </a:t>
            </a:r>
            <a:r>
              <a:rPr lang="en-US" sz="2000" dirty="0" smtClean="0">
                <a:cs typeface="Arial" panose="020B0604020202020204" pitchFamily="34" charset="0"/>
              </a:rPr>
              <a:t>Basic and Clinical Science Course 2016-2017 American Academy of Ophthalmology</a:t>
            </a:r>
            <a:r>
              <a:rPr lang="en-US" sz="2000" dirty="0">
                <a:cs typeface="Arial" panose="020B0604020202020204" pitchFamily="34" charset="0"/>
              </a:rPr>
              <a:t> - Gyrate </a:t>
            </a:r>
            <a:r>
              <a:rPr lang="en-US" sz="2000" dirty="0" smtClean="0">
                <a:cs typeface="Arial" panose="020B0604020202020204" pitchFamily="34" charset="0"/>
              </a:rPr>
              <a:t>Atrophy</a:t>
            </a:r>
          </a:p>
          <a:p>
            <a:pPr algn="just">
              <a:spcBef>
                <a:spcPct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2. </a:t>
            </a:r>
            <a:r>
              <a:rPr lang="pt-BR" sz="2000" dirty="0" err="1">
                <a:cs typeface="Arial" panose="020B0604020202020204" pitchFamily="34" charset="0"/>
              </a:rPr>
              <a:t>OyamaguchiI</a:t>
            </a:r>
            <a:r>
              <a:rPr lang="pt-BR" sz="2000" dirty="0">
                <a:cs typeface="Arial" panose="020B0604020202020204" pitchFamily="34" charset="0"/>
              </a:rPr>
              <a:t>  EK, et al. </a:t>
            </a:r>
            <a:r>
              <a:rPr lang="pt-BR" sz="2000" dirty="0" err="1">
                <a:cs typeface="Arial" panose="020B0604020202020204" pitchFamily="34" charset="0"/>
              </a:rPr>
              <a:t>Girate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atrophy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of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the</a:t>
            </a:r>
            <a:r>
              <a:rPr lang="pt-BR" sz="2000" dirty="0">
                <a:cs typeface="Arial" panose="020B0604020202020204" pitchFamily="34" charset="0"/>
              </a:rPr>
              <a:t> retina </a:t>
            </a:r>
            <a:r>
              <a:rPr lang="pt-BR" sz="2000" dirty="0" err="1">
                <a:cs typeface="Arial" panose="020B0604020202020204" pitchFamily="34" charset="0"/>
              </a:rPr>
              <a:t>and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choroid</a:t>
            </a:r>
            <a:r>
              <a:rPr lang="pt-BR" sz="2000" dirty="0">
                <a:cs typeface="Arial" panose="020B0604020202020204" pitchFamily="34" charset="0"/>
              </a:rPr>
              <a:t> - Case report. Arq. Bras. Oftalmol. vol.66 no.4 São Paulo July/</a:t>
            </a:r>
            <a:r>
              <a:rPr lang="pt-BR" sz="2000" dirty="0" err="1">
                <a:cs typeface="Arial" panose="020B0604020202020204" pitchFamily="34" charset="0"/>
              </a:rPr>
              <a:t>Aug</a:t>
            </a:r>
            <a:r>
              <a:rPr lang="pt-BR" sz="2000" dirty="0">
                <a:cs typeface="Arial" panose="020B0604020202020204" pitchFamily="34" charset="0"/>
              </a:rPr>
              <a:t>. </a:t>
            </a:r>
            <a:r>
              <a:rPr lang="pt-BR" sz="2000" dirty="0" smtClean="0">
                <a:cs typeface="Arial" panose="020B0604020202020204" pitchFamily="34" charset="0"/>
              </a:rPr>
              <a:t>2003</a:t>
            </a:r>
          </a:p>
          <a:p>
            <a:pPr algn="just">
              <a:spcBef>
                <a:spcPct val="0"/>
              </a:spcBef>
              <a:buNone/>
            </a:pPr>
            <a:r>
              <a:rPr lang="pt-BR" sz="2000" dirty="0">
                <a:cs typeface="Arial" panose="020B0604020202020204" pitchFamily="34" charset="0"/>
              </a:rPr>
              <a:t>3. Santos DVV, et al. Macular edema </a:t>
            </a:r>
            <a:r>
              <a:rPr lang="pt-BR" sz="2000" dirty="0" err="1">
                <a:cs typeface="Arial" panose="020B0604020202020204" pitchFamily="34" charset="0"/>
              </a:rPr>
              <a:t>associated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with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gyrate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atrophy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managed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with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intravitreal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triamcinolone</a:t>
            </a:r>
            <a:r>
              <a:rPr lang="pt-BR" sz="2000" dirty="0">
                <a:cs typeface="Arial" panose="020B0604020202020204" pitchFamily="34" charset="0"/>
              </a:rPr>
              <a:t>: a case report. Arq. Bras. Oftalmol. vol.70 no.5 São Paulo </a:t>
            </a:r>
            <a:r>
              <a:rPr lang="pt-BR" sz="2000" dirty="0" err="1">
                <a:cs typeface="Arial" panose="020B0604020202020204" pitchFamily="34" charset="0"/>
              </a:rPr>
              <a:t>Sept</a:t>
            </a:r>
            <a:r>
              <a:rPr lang="pt-BR" sz="2000" dirty="0">
                <a:cs typeface="Arial" panose="020B0604020202020204" pitchFamily="34" charset="0"/>
              </a:rPr>
              <a:t>./</a:t>
            </a:r>
            <a:r>
              <a:rPr lang="pt-BR" sz="2000" dirty="0" err="1">
                <a:cs typeface="Arial" panose="020B0604020202020204" pitchFamily="34" charset="0"/>
              </a:rPr>
              <a:t>Oct</a:t>
            </a:r>
            <a:r>
              <a:rPr lang="pt-BR" sz="2000" dirty="0">
                <a:cs typeface="Arial" panose="020B0604020202020204" pitchFamily="34" charset="0"/>
              </a:rPr>
              <a:t>. 2007</a:t>
            </a:r>
            <a:endParaRPr lang="en-US" sz="2000" dirty="0" smtClean="0"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2137" y="12121337"/>
            <a:ext cx="8660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report here a series of 3 patients, approximately 20 years old, with gyrate atrophy followed in our retina service. Two of them were sisters and had best corrected visual acuity of 20/400 in both eyes. SCP cataract was seen in two of them. Bilateral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fundoscopy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all three patients revealed typical lesions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OCT showed loss of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foveal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depression and areas of significant thinning of both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outer retina. In addition, the two sisters had bilateral macula edema.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Autofluorescence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demonstrated focal and confluent areas of absent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autofluorescence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777891" y="11855409"/>
            <a:ext cx="900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Fig. 3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retinography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eyes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920347" y="14922104"/>
            <a:ext cx="2346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6: ERG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62" y="12225994"/>
            <a:ext cx="2685614" cy="24657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63" y="12255040"/>
            <a:ext cx="2495547" cy="25780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14" y="4678463"/>
            <a:ext cx="4637265" cy="343549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79" y="4682074"/>
            <a:ext cx="4309534" cy="343188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14" y="8561572"/>
            <a:ext cx="4673848" cy="321337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61" y="8561572"/>
            <a:ext cx="4272951" cy="32133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7" y="12255040"/>
            <a:ext cx="4085447" cy="132547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6"/>
          <a:stretch/>
        </p:blipFill>
        <p:spPr>
          <a:xfrm>
            <a:off x="14824967" y="13563361"/>
            <a:ext cx="4085447" cy="1271882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4940396" y="14993851"/>
            <a:ext cx="412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Fig. 7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8: OCT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9764517" y="8145586"/>
            <a:ext cx="6241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1 and 2: </a:t>
            </a:r>
            <a:r>
              <a:rPr lang="en-US" dirty="0" err="1"/>
              <a:t>retinography</a:t>
            </a:r>
            <a:r>
              <a:rPr lang="en-US" dirty="0"/>
              <a:t> of the </a:t>
            </a:r>
            <a:r>
              <a:rPr lang="en-US" dirty="0" smtClean="0"/>
              <a:t>both </a:t>
            </a:r>
            <a:r>
              <a:rPr lang="en-US" dirty="0"/>
              <a:t>eyes of one of the </a:t>
            </a:r>
            <a:r>
              <a:rPr lang="en-US" dirty="0" smtClean="0"/>
              <a:t>patients.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556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Andréia Novelli</dc:creator>
  <cp:lastModifiedBy>Usuário do Windows</cp:lastModifiedBy>
  <cp:revision>31</cp:revision>
  <dcterms:created xsi:type="dcterms:W3CDTF">2020-01-26T21:00:22Z</dcterms:created>
  <dcterms:modified xsi:type="dcterms:W3CDTF">2020-01-31T01:27:08Z</dcterms:modified>
</cp:coreProperties>
</file>