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3"/>
  </p:notesMasterIdLst>
  <p:sldIdLst>
    <p:sldId id="259" r:id="rId2"/>
  </p:sldIdLst>
  <p:sldSz cx="32404050" cy="43205400"/>
  <p:notesSz cx="6881813" cy="10015538"/>
  <p:defaultTextStyle>
    <a:defPPr>
      <a:defRPr lang="pt-BR"/>
    </a:defPPr>
    <a:lvl1pPr algn="l" defTabSz="4319588" rtl="0" eaLnBrk="0" fontAlgn="base" hangingPunct="0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2159000" indent="-1701800" algn="l" defTabSz="4319588" rtl="0" eaLnBrk="0" fontAlgn="base" hangingPunct="0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4319588" indent="-3405188" algn="l" defTabSz="4319588" rtl="0" eaLnBrk="0" fontAlgn="base" hangingPunct="0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6480175" indent="-5108575" algn="l" defTabSz="4319588" rtl="0" eaLnBrk="0" fontAlgn="base" hangingPunct="0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8640763" indent="-6811963" algn="l" defTabSz="4319588" rtl="0" eaLnBrk="0" fontAlgn="base" hangingPunct="0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8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8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8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8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7C"/>
    <a:srgbClr val="345B8D"/>
    <a:srgbClr val="02617B"/>
    <a:srgbClr val="377F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343" autoAdjust="0"/>
  </p:normalViewPr>
  <p:slideViewPr>
    <p:cSldViewPr>
      <p:cViewPr>
        <p:scale>
          <a:sx n="33" d="100"/>
          <a:sy n="33" d="100"/>
        </p:scale>
        <p:origin x="36" y="-4440"/>
      </p:cViewPr>
      <p:guideLst>
        <p:guide orient="horz" pos="13608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869" cy="501338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97337" y="0"/>
            <a:ext cx="2982869" cy="501338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824D73-AE9E-40DF-8659-A4637553C45E}" type="datetimeFigureOut">
              <a:rPr lang="pt-BR"/>
              <a:pPr>
                <a:defRPr/>
              </a:pPr>
              <a:t>28/01/2020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032000" y="750888"/>
            <a:ext cx="2817813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7861" y="4757101"/>
            <a:ext cx="5506093" cy="4507232"/>
          </a:xfrm>
          <a:prstGeom prst="rect">
            <a:avLst/>
          </a:prstGeom>
        </p:spPr>
        <p:txBody>
          <a:bodyPr vert="horz" lIns="92382" tIns="46191" rIns="92382" bIns="46191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512599"/>
            <a:ext cx="2982869" cy="501337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97337" y="9512599"/>
            <a:ext cx="2982869" cy="501337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C02E0854-CEC0-4FC6-82AB-F42044E8809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07855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41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602" indent="-28869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4773" indent="-23095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6682" indent="-23095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8591" indent="-23095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0500" indent="-230955" defTabSz="43640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2410" indent="-230955" defTabSz="43640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4319" indent="-230955" defTabSz="43640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6228" indent="-230955" defTabSz="43640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F4C3B49-8157-4C69-83BE-E9184A8A8403}" type="slidenum">
              <a:rPr lang="pt-B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0</a:t>
            </a:fld>
            <a:endParaRPr 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581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304" y="13421680"/>
            <a:ext cx="27543443" cy="9261158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608" y="24483060"/>
            <a:ext cx="22682835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0274F-7562-408D-9607-77F82C1D65E9}" type="datetimeFigureOut">
              <a:rPr lang="pt-BR"/>
              <a:pPr>
                <a:defRPr/>
              </a:pPr>
              <a:t>28/01/2020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6F3AB-E4FF-4B0C-B1F1-F651F0ED777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1561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9A54F-8013-4116-94FF-5F4EAAB4C811}" type="datetimeFigureOut">
              <a:rPr lang="pt-BR"/>
              <a:pPr>
                <a:defRPr/>
              </a:pPr>
              <a:t>28/01/2020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608A2-ED9A-4E44-86F2-BF0F4F7FE85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7475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3254782" y="10901365"/>
            <a:ext cx="25833229" cy="23224902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743847" y="10901365"/>
            <a:ext cx="76970870" cy="23224902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EDA8A-A5E4-476D-B335-A7CEC4C1BB1A}" type="datetimeFigureOut">
              <a:rPr lang="pt-BR"/>
              <a:pPr>
                <a:defRPr/>
              </a:pPr>
              <a:t>28/01/2020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14F4D-F40C-4C88-A67A-65B8476F84C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7326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006FA-6055-4DA0-B1EA-8A5591C6254B}" type="datetimeFigureOut">
              <a:rPr lang="pt-BR"/>
              <a:pPr>
                <a:defRPr/>
              </a:pPr>
              <a:t>28/01/2020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630CC-A9FA-4CBB-93BE-6DAF54C0DF9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7607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696" y="27763473"/>
            <a:ext cx="27543443" cy="8581073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696" y="18312295"/>
            <a:ext cx="27543443" cy="9451178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A815F-B2A4-42AA-BC11-4A9A7B264D8F}" type="datetimeFigureOut">
              <a:rPr lang="pt-BR"/>
              <a:pPr>
                <a:defRPr/>
              </a:pPr>
              <a:t>28/01/2020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A79EF-6277-4BD4-9462-718A63DDE71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3797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743846" y="63507940"/>
            <a:ext cx="51402048" cy="1796424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85960" y="63507940"/>
            <a:ext cx="51402051" cy="1796424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A178D-B740-4C78-AA9E-7945CC53C78E}" type="datetimeFigureOut">
              <a:rPr lang="pt-BR"/>
              <a:pPr>
                <a:defRPr/>
              </a:pPr>
              <a:t>28/01/2020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2C8DF-E30B-4451-8143-0F0DEA9CA8B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2776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9671212"/>
            <a:ext cx="14317416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203" y="13701713"/>
            <a:ext cx="14317416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809" y="9671212"/>
            <a:ext cx="14323040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809" y="13701713"/>
            <a:ext cx="14323040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3407A-0E1E-4CBF-AC46-4EDEB4705E57}" type="datetimeFigureOut">
              <a:rPr lang="pt-BR"/>
              <a:pPr>
                <a:defRPr/>
              </a:pPr>
              <a:t>28/01/2020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6E730-9FAF-484A-BEF1-F6C0041A125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5250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D21CF-81D9-4795-BA56-FF186998108F}" type="datetimeFigureOut">
              <a:rPr lang="pt-BR"/>
              <a:pPr>
                <a:defRPr/>
              </a:pPr>
              <a:t>28/01/2020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E16FB-AA2F-4CE4-9303-0FD4C4E428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3453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E38C0-21C4-4ABE-80D2-C3D52D23FE4D}" type="datetimeFigureOut">
              <a:rPr lang="pt-BR"/>
              <a:pPr>
                <a:defRPr/>
              </a:pPr>
              <a:t>28/01/2020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6BACF-C52D-4A00-B7DA-5F4573A991D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1546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4" y="1720215"/>
            <a:ext cx="10660709" cy="732091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083" y="1720218"/>
            <a:ext cx="18114764" cy="36874612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204" y="9041133"/>
            <a:ext cx="10660709" cy="29553697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69F19-002B-488A-9D94-D088BDED2A05}" type="datetimeFigureOut">
              <a:rPr lang="pt-BR"/>
              <a:pPr>
                <a:defRPr/>
              </a:pPr>
              <a:t>28/01/2020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ABE01-2F55-43DE-9299-128E474B2FA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0447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421" y="30243780"/>
            <a:ext cx="19442430" cy="3570449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421" y="3860483"/>
            <a:ext cx="19442430" cy="25923240"/>
          </a:xfrm>
        </p:spPr>
        <p:txBody>
          <a:bodyPr rtlCol="0">
            <a:normAutofit/>
          </a:bodyPr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421" y="33814229"/>
            <a:ext cx="19442430" cy="5070631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76610-CEF0-4106-B36B-E7F3F3848197}" type="datetimeFigureOut">
              <a:rPr lang="pt-BR"/>
              <a:pPr>
                <a:defRPr/>
              </a:pPr>
              <a:t>28/01/2020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B1C59-0BCA-4030-9E9D-4A401E8826F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093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1620838" y="1730375"/>
            <a:ext cx="29162375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2054" tIns="216027" rIns="432054" bIns="21602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1620838" y="10080625"/>
            <a:ext cx="29162375" cy="285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2054" tIns="216027" rIns="432054" bIns="2160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 defTabSz="4320540" eaLnBrk="1" fontAlgn="auto" hangingPunct="1">
              <a:spcBef>
                <a:spcPts val="0"/>
              </a:spcBef>
              <a:spcAft>
                <a:spcPts val="0"/>
              </a:spcAft>
              <a:defRPr sz="5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0A70F6-A52F-41EE-B3E6-5AAB363D08E2}" type="datetimeFigureOut">
              <a:rPr lang="pt-BR"/>
              <a:pPr>
                <a:defRPr/>
              </a:pPr>
              <a:t>28/01/2020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 defTabSz="4320540" eaLnBrk="1" fontAlgn="auto" hangingPunct="1">
              <a:spcBef>
                <a:spcPts val="0"/>
              </a:spcBef>
              <a:spcAft>
                <a:spcPts val="0"/>
              </a:spcAft>
              <a:defRPr sz="5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 vert="horz" wrap="square" lIns="432054" tIns="216027" rIns="432054" bIns="216027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57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687D611-B762-436F-9D11-F46ADC74015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19588" rtl="0" eaLnBrk="0" fontAlgn="base" hangingPunct="0">
        <a:spcBef>
          <a:spcPct val="0"/>
        </a:spcBef>
        <a:spcAft>
          <a:spcPct val="0"/>
        </a:spcAft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319588" rtl="0" eaLnBrk="0" fontAlgn="base" hangingPunct="0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</a:defRPr>
      </a:lvl2pPr>
      <a:lvl3pPr algn="ctr" defTabSz="4319588" rtl="0" eaLnBrk="0" fontAlgn="base" hangingPunct="0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</a:defRPr>
      </a:lvl3pPr>
      <a:lvl4pPr algn="ctr" defTabSz="4319588" rtl="0" eaLnBrk="0" fontAlgn="base" hangingPunct="0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</a:defRPr>
      </a:lvl4pPr>
      <a:lvl5pPr algn="ctr" defTabSz="4319588" rtl="0" eaLnBrk="0" fontAlgn="base" hangingPunct="0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</a:defRPr>
      </a:lvl5pPr>
      <a:lvl6pPr marL="457200" algn="ctr" defTabSz="4319588" rtl="0" fontAlgn="base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</a:defRPr>
      </a:lvl6pPr>
      <a:lvl7pPr marL="914400" algn="ctr" defTabSz="4319588" rtl="0" fontAlgn="base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</a:defRPr>
      </a:lvl7pPr>
      <a:lvl8pPr marL="1371600" algn="ctr" defTabSz="4319588" rtl="0" fontAlgn="base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</a:defRPr>
      </a:lvl8pPr>
      <a:lvl9pPr marL="1828800" algn="ctr" defTabSz="4319588" rtl="0" fontAlgn="base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</a:defRPr>
      </a:lvl9pPr>
    </p:titleStyle>
    <p:bodyStyle>
      <a:lvl1pPr marL="1619250" indent="-1619250" algn="l" defTabSz="43195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09963" indent="-1349375" algn="l" defTabSz="43195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79500" algn="l" defTabSz="43195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59675" indent="-1079500" algn="l" defTabSz="43195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0263" indent="-1079500" algn="l" defTabSz="43195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4.wdp"/><Relationship Id="rId18" Type="http://schemas.openxmlformats.org/officeDocument/2006/relationships/image" Target="../media/image12.png"/><Relationship Id="rId26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microsoft.com/office/2007/relationships/hdphoto" Target="../media/hdphoto7.wdp"/><Relationship Id="rId7" Type="http://schemas.microsoft.com/office/2007/relationships/hdphoto" Target="../media/hdphoto1.wdp"/><Relationship Id="rId12" Type="http://schemas.openxmlformats.org/officeDocument/2006/relationships/image" Target="../media/image8.png"/><Relationship Id="rId17" Type="http://schemas.microsoft.com/office/2007/relationships/hdphoto" Target="../media/hdphoto5.wdp"/><Relationship Id="rId25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3.wdp"/><Relationship Id="rId24" Type="http://schemas.openxmlformats.org/officeDocument/2006/relationships/image" Target="../media/image15.png"/><Relationship Id="rId5" Type="http://schemas.openxmlformats.org/officeDocument/2006/relationships/image" Target="../media/image4.png"/><Relationship Id="rId15" Type="http://schemas.openxmlformats.org/officeDocument/2006/relationships/image" Target="../media/image10.png"/><Relationship Id="rId23" Type="http://schemas.microsoft.com/office/2007/relationships/hdphoto" Target="../media/hdphoto8.wdp"/><Relationship Id="rId10" Type="http://schemas.openxmlformats.org/officeDocument/2006/relationships/image" Target="../media/image7.png"/><Relationship Id="rId19" Type="http://schemas.microsoft.com/office/2007/relationships/hdphoto" Target="../media/hdphoto6.wdp"/><Relationship Id="rId4" Type="http://schemas.openxmlformats.org/officeDocument/2006/relationships/image" Target="../media/image3.jpeg"/><Relationship Id="rId9" Type="http://schemas.microsoft.com/office/2007/relationships/hdphoto" Target="../media/hdphoto2.wdp"/><Relationship Id="rId14" Type="http://schemas.openxmlformats.org/officeDocument/2006/relationships/image" Target="../media/image9.png"/><Relationship Id="rId2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ixaDeTexto 3"/>
          <p:cNvSpPr txBox="1">
            <a:spLocks noChangeArrowheads="1"/>
          </p:cNvSpPr>
          <p:nvPr/>
        </p:nvSpPr>
        <p:spPr bwMode="auto">
          <a:xfrm>
            <a:off x="2232025" y="3744913"/>
            <a:ext cx="2783681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5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9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9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319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319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319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319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sz="5400" b="1" dirty="0">
                <a:solidFill>
                  <a:schemeClr val="bg1"/>
                </a:solidFill>
                <a:latin typeface="Arial" panose="020B0604020202020204" pitchFamily="34" charset="0"/>
              </a:rPr>
              <a:t>Proposta de Aplicação de Dispositivos de Internet </a:t>
            </a:r>
            <a:r>
              <a:rPr lang="pt-BR" sz="5400" b="1" dirty="0" err="1">
                <a:solidFill>
                  <a:schemeClr val="bg1"/>
                </a:solidFill>
                <a:latin typeface="Arial" panose="020B0604020202020204" pitchFamily="34" charset="0"/>
              </a:rPr>
              <a:t>of</a:t>
            </a:r>
            <a:r>
              <a:rPr lang="pt-BR" sz="54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pt-BR" sz="5400" b="1" dirty="0" err="1">
                <a:solidFill>
                  <a:schemeClr val="bg1"/>
                </a:solidFill>
                <a:latin typeface="Arial" panose="020B0604020202020204" pitchFamily="34" charset="0"/>
              </a:rPr>
              <a:t>Things</a:t>
            </a:r>
            <a:r>
              <a:rPr lang="pt-BR" sz="5400" b="1" dirty="0">
                <a:solidFill>
                  <a:schemeClr val="bg1"/>
                </a:solidFill>
                <a:latin typeface="Arial" panose="020B0604020202020204" pitchFamily="34" charset="0"/>
              </a:rPr>
              <a:t> (</a:t>
            </a:r>
            <a:r>
              <a:rPr lang="pt-BR" sz="5400" b="1" dirty="0" err="1">
                <a:solidFill>
                  <a:schemeClr val="bg1"/>
                </a:solidFill>
                <a:latin typeface="Arial" panose="020B0604020202020204" pitchFamily="34" charset="0"/>
              </a:rPr>
              <a:t>IoT</a:t>
            </a:r>
            <a:r>
              <a:rPr lang="pt-BR" sz="5400" b="1" dirty="0">
                <a:solidFill>
                  <a:schemeClr val="bg1"/>
                </a:solidFill>
                <a:latin typeface="Arial" panose="020B0604020202020204" pitchFamily="34" charset="0"/>
              </a:rPr>
              <a:t>) Integrados a Plataforma FIWARE como ferramentas para Telegestão de Equipamentos </a:t>
            </a:r>
            <a:r>
              <a:rPr lang="pt-BR" sz="5400" b="1">
                <a:solidFill>
                  <a:schemeClr val="bg1"/>
                </a:solidFill>
                <a:latin typeface="Arial" panose="020B0604020202020204" pitchFamily="34" charset="0"/>
              </a:rPr>
              <a:t>Médicos </a:t>
            </a:r>
            <a:r>
              <a:rPr lang="pt-BR" sz="5400" b="1" smtClean="0">
                <a:solidFill>
                  <a:schemeClr val="bg1"/>
                </a:solidFill>
                <a:latin typeface="Arial" panose="020B0604020202020204" pitchFamily="34" charset="0"/>
              </a:rPr>
              <a:t>Oftalmológicos</a:t>
            </a:r>
            <a:endParaRPr lang="pt-BR" sz="5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075" name="CaixaDeTexto 1"/>
          <p:cNvSpPr txBox="1">
            <a:spLocks noChangeArrowheads="1"/>
          </p:cNvSpPr>
          <p:nvPr/>
        </p:nvSpPr>
        <p:spPr bwMode="auto">
          <a:xfrm>
            <a:off x="1800225" y="8813800"/>
            <a:ext cx="14041438" cy="979488"/>
          </a:xfrm>
          <a:prstGeom prst="rect">
            <a:avLst/>
          </a:prstGeom>
          <a:solidFill>
            <a:srgbClr val="0045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5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9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9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319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319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319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319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</a:rPr>
              <a:t>INTRODUÇÃO</a:t>
            </a:r>
          </a:p>
        </p:txBody>
      </p:sp>
      <p:sp>
        <p:nvSpPr>
          <p:cNvPr id="3076" name="CaixaDeTexto 6"/>
          <p:cNvSpPr txBox="1">
            <a:spLocks noChangeArrowheads="1"/>
          </p:cNvSpPr>
          <p:nvPr/>
        </p:nvSpPr>
        <p:spPr bwMode="auto">
          <a:xfrm>
            <a:off x="1800225" y="9721850"/>
            <a:ext cx="13970000" cy="6911975"/>
          </a:xfrm>
          <a:prstGeom prst="rect">
            <a:avLst/>
          </a:prstGeom>
          <a:noFill/>
          <a:ln w="12700">
            <a:solidFill>
              <a:srgbClr val="00457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0000" tIns="180000" rIns="180000" bIns="1800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5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9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9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319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319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319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319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sz="3200">
              <a:latin typeface="Arial" panose="020B0604020202020204" pitchFamily="34" charset="0"/>
            </a:endParaRPr>
          </a:p>
        </p:txBody>
      </p:sp>
      <p:sp>
        <p:nvSpPr>
          <p:cNvPr id="3077" name="CaixaDeTexto 7"/>
          <p:cNvSpPr txBox="1">
            <a:spLocks noChangeArrowheads="1"/>
          </p:cNvSpPr>
          <p:nvPr/>
        </p:nvSpPr>
        <p:spPr bwMode="auto">
          <a:xfrm>
            <a:off x="1800225" y="17204741"/>
            <a:ext cx="14009688" cy="979069"/>
          </a:xfrm>
          <a:prstGeom prst="rect">
            <a:avLst/>
          </a:prstGeom>
          <a:solidFill>
            <a:srgbClr val="0045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5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9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9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319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319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319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319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</a:rPr>
              <a:t>MATERIAL E MÉTODOS</a:t>
            </a:r>
          </a:p>
        </p:txBody>
      </p:sp>
      <p:sp>
        <p:nvSpPr>
          <p:cNvPr id="3078" name="CaixaDeTexto 8"/>
          <p:cNvSpPr txBox="1">
            <a:spLocks noChangeArrowheads="1"/>
          </p:cNvSpPr>
          <p:nvPr/>
        </p:nvSpPr>
        <p:spPr bwMode="auto">
          <a:xfrm>
            <a:off x="1839913" y="18341088"/>
            <a:ext cx="13970000" cy="5827128"/>
          </a:xfrm>
          <a:prstGeom prst="rect">
            <a:avLst/>
          </a:prstGeom>
          <a:noFill/>
          <a:ln w="12700">
            <a:solidFill>
              <a:srgbClr val="00457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0000" tIns="180000" rIns="180000" bIns="1800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5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9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9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319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319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319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319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71500" indent="-571500" algn="just" eaLnBrk="1" hangingPunct="1">
              <a:spcBef>
                <a:spcPct val="0"/>
              </a:spcBef>
            </a:pPr>
            <a:endParaRPr lang="pt-BR" sz="3600" dirty="0">
              <a:latin typeface="Arial" panose="020B0604020202020204" pitchFamily="34" charset="0"/>
            </a:endParaRPr>
          </a:p>
          <a:p>
            <a:pPr marL="571500" indent="-571500" algn="just" eaLnBrk="1" hangingPunct="1">
              <a:spcBef>
                <a:spcPct val="0"/>
              </a:spcBef>
            </a:pPr>
            <a:r>
              <a:rPr lang="pt-BR" sz="4200" dirty="0">
                <a:latin typeface="Arial" panose="020B0604020202020204" pitchFamily="34" charset="0"/>
              </a:rPr>
              <a:t>Levantamento do parque de </a:t>
            </a:r>
            <a:r>
              <a:rPr lang="pt-BR" sz="4200" dirty="0" smtClean="0">
                <a:latin typeface="Arial" panose="020B0604020202020204" pitchFamily="34" charset="0"/>
              </a:rPr>
              <a:t>equipamentos </a:t>
            </a:r>
            <a:r>
              <a:rPr lang="pt-BR" sz="4200" dirty="0">
                <a:latin typeface="Arial" panose="020B0604020202020204" pitchFamily="34" charset="0"/>
              </a:rPr>
              <a:t>de exames do Departamento de Oftalmologia;</a:t>
            </a:r>
          </a:p>
          <a:p>
            <a:pPr marL="571500" indent="-571500" algn="just" eaLnBrk="1" hangingPunct="1">
              <a:spcBef>
                <a:spcPct val="0"/>
              </a:spcBef>
            </a:pPr>
            <a:r>
              <a:rPr lang="pt-BR" sz="4200" dirty="0">
                <a:latin typeface="Arial" panose="020B0604020202020204" pitchFamily="34" charset="0"/>
              </a:rPr>
              <a:t>Classificação de organização de classes tecnológicas;</a:t>
            </a:r>
          </a:p>
          <a:p>
            <a:pPr marL="571500" indent="-571500" algn="just" eaLnBrk="1" hangingPunct="1">
              <a:spcBef>
                <a:spcPct val="0"/>
              </a:spcBef>
            </a:pPr>
            <a:r>
              <a:rPr lang="pt-BR" sz="4200" dirty="0">
                <a:latin typeface="Arial" panose="020B0604020202020204" pitchFamily="34" charset="0"/>
              </a:rPr>
              <a:t>Layout e Fluxos de Operação das tecnologias existentes;</a:t>
            </a:r>
          </a:p>
          <a:p>
            <a:pPr marL="571500" indent="-571500" algn="just" eaLnBrk="1" hangingPunct="1">
              <a:spcBef>
                <a:spcPct val="0"/>
              </a:spcBef>
            </a:pPr>
            <a:r>
              <a:rPr lang="pt-BR" sz="4200" dirty="0">
                <a:latin typeface="Arial" panose="020B0604020202020204" pitchFamily="34" charset="0"/>
              </a:rPr>
              <a:t>Definição da Aplicação e Especificação de Equipamento Oftalmológico</a:t>
            </a:r>
            <a:r>
              <a:rPr lang="pt-BR" sz="36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3079" name="CaixaDeTexto 9"/>
          <p:cNvSpPr txBox="1">
            <a:spLocks noChangeArrowheads="1"/>
          </p:cNvSpPr>
          <p:nvPr/>
        </p:nvSpPr>
        <p:spPr bwMode="auto">
          <a:xfrm>
            <a:off x="1760537" y="24691384"/>
            <a:ext cx="14009688" cy="979069"/>
          </a:xfrm>
          <a:prstGeom prst="rect">
            <a:avLst/>
          </a:prstGeom>
          <a:solidFill>
            <a:srgbClr val="0045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5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9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9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319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319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319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319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</a:rPr>
              <a:t>RESULTADOS</a:t>
            </a:r>
          </a:p>
        </p:txBody>
      </p:sp>
      <p:sp>
        <p:nvSpPr>
          <p:cNvPr id="3080" name="CaixaDeTexto 10"/>
          <p:cNvSpPr txBox="1">
            <a:spLocks noChangeArrowheads="1"/>
          </p:cNvSpPr>
          <p:nvPr/>
        </p:nvSpPr>
        <p:spPr bwMode="auto">
          <a:xfrm>
            <a:off x="1800225" y="25874789"/>
            <a:ext cx="13970000" cy="4674459"/>
          </a:xfrm>
          <a:prstGeom prst="rect">
            <a:avLst/>
          </a:prstGeom>
          <a:noFill/>
          <a:ln w="12700">
            <a:solidFill>
              <a:srgbClr val="00457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0000" tIns="180000" rIns="180000" bIns="1800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5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9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9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319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319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319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319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sz="4200" dirty="0" smtClean="0">
                <a:latin typeface="Arial" panose="020B0604020202020204" pitchFamily="34" charset="0"/>
              </a:rPr>
              <a:t>Testes realizados com a </a:t>
            </a:r>
            <a:r>
              <a:rPr lang="pt-BR" sz="4200" dirty="0">
                <a:latin typeface="Arial" panose="020B0604020202020204" pitchFamily="34" charset="0"/>
              </a:rPr>
              <a:t>plataforma </a:t>
            </a:r>
            <a:r>
              <a:rPr lang="pt-BR" sz="4200" dirty="0" smtClean="0">
                <a:latin typeface="Arial" panose="020B0604020202020204" pitchFamily="34" charset="0"/>
              </a:rPr>
              <a:t>FIWARE possibilitou validar a aplicação de </a:t>
            </a:r>
            <a:r>
              <a:rPr lang="pt-BR" sz="4200" dirty="0">
                <a:latin typeface="Arial" panose="020B0604020202020204" pitchFamily="34" charset="0"/>
              </a:rPr>
              <a:t>um sistema de </a:t>
            </a:r>
            <a:r>
              <a:rPr lang="pt-BR" sz="4200" dirty="0" smtClean="0">
                <a:latin typeface="Arial" panose="020B0604020202020204" pitchFamily="34" charset="0"/>
              </a:rPr>
              <a:t>telegestão junto aos equipamentos oftalmológicos que poderá gerar </a:t>
            </a:r>
            <a:r>
              <a:rPr lang="pt-BR" sz="4200" dirty="0">
                <a:latin typeface="Arial" panose="020B0604020202020204" pitchFamily="34" charset="0"/>
              </a:rPr>
              <a:t>ganhos significativos aos gestores e profissionais </a:t>
            </a:r>
            <a:r>
              <a:rPr lang="pt-BR" sz="4200" dirty="0" smtClean="0">
                <a:latin typeface="Arial" panose="020B0604020202020204" pitchFamily="34" charset="0"/>
              </a:rPr>
              <a:t>do Departamento de Oftalmologia e Ciências Visuais da UNIFESP. Notadamente em função das informações de seu funcionamento serem geradas em tempo real.</a:t>
            </a:r>
            <a:endParaRPr lang="pt-BR" sz="3600" dirty="0">
              <a:latin typeface="Arial" panose="020B0604020202020204" pitchFamily="34" charset="0"/>
            </a:endParaRPr>
          </a:p>
        </p:txBody>
      </p:sp>
      <p:sp>
        <p:nvSpPr>
          <p:cNvPr id="3081" name="CaixaDeTexto 11"/>
          <p:cNvSpPr txBox="1">
            <a:spLocks noChangeArrowheads="1"/>
          </p:cNvSpPr>
          <p:nvPr/>
        </p:nvSpPr>
        <p:spPr bwMode="auto">
          <a:xfrm>
            <a:off x="16591445" y="8749373"/>
            <a:ext cx="14056046" cy="979069"/>
          </a:xfrm>
          <a:prstGeom prst="rect">
            <a:avLst/>
          </a:prstGeom>
          <a:solidFill>
            <a:srgbClr val="0045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0" tIns="180000" rIns="180000" bIns="1800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5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9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9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319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319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319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319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</a:rPr>
              <a:t>FIGURAS, TABELAS E GRÁFICOS</a:t>
            </a:r>
          </a:p>
        </p:txBody>
      </p:sp>
      <p:sp>
        <p:nvSpPr>
          <p:cNvPr id="3082" name="CaixaDeTexto 12"/>
          <p:cNvSpPr txBox="1">
            <a:spLocks noChangeArrowheads="1"/>
          </p:cNvSpPr>
          <p:nvPr/>
        </p:nvSpPr>
        <p:spPr bwMode="auto">
          <a:xfrm>
            <a:off x="16562388" y="9820695"/>
            <a:ext cx="14041438" cy="18303082"/>
          </a:xfrm>
          <a:prstGeom prst="rect">
            <a:avLst/>
          </a:prstGeom>
          <a:noFill/>
          <a:ln w="12700">
            <a:solidFill>
              <a:srgbClr val="00457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0000" tIns="180000" rIns="180000" bIns="1800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5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9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9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319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319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319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319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sz="3600" b="1" dirty="0">
                <a:solidFill>
                  <a:srgbClr val="00206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lang="pt-BR" sz="3600" dirty="0">
              <a:latin typeface="Arial" panose="020B0604020202020204" pitchFamily="34" charset="0"/>
            </a:endParaRPr>
          </a:p>
        </p:txBody>
      </p:sp>
      <p:sp>
        <p:nvSpPr>
          <p:cNvPr id="3083" name="CaixaDeTexto 17"/>
          <p:cNvSpPr txBox="1">
            <a:spLocks noChangeArrowheads="1"/>
          </p:cNvSpPr>
          <p:nvPr/>
        </p:nvSpPr>
        <p:spPr bwMode="auto">
          <a:xfrm>
            <a:off x="16562388" y="28437891"/>
            <a:ext cx="14008100" cy="979069"/>
          </a:xfrm>
          <a:prstGeom prst="rect">
            <a:avLst/>
          </a:prstGeom>
          <a:solidFill>
            <a:srgbClr val="0045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5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9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9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319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319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319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319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</a:rPr>
              <a:t>CONCLUSÃO</a:t>
            </a:r>
          </a:p>
        </p:txBody>
      </p:sp>
      <p:sp>
        <p:nvSpPr>
          <p:cNvPr id="3084" name="CaixaDeTexto 18"/>
          <p:cNvSpPr txBox="1">
            <a:spLocks noChangeArrowheads="1"/>
          </p:cNvSpPr>
          <p:nvPr/>
        </p:nvSpPr>
        <p:spPr bwMode="auto">
          <a:xfrm>
            <a:off x="16562388" y="29416960"/>
            <a:ext cx="13970000" cy="4612690"/>
          </a:xfrm>
          <a:prstGeom prst="rect">
            <a:avLst/>
          </a:prstGeom>
          <a:noFill/>
          <a:ln w="12700">
            <a:solidFill>
              <a:srgbClr val="00457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0000" tIns="180000" rIns="180000" bIns="1800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5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9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9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319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319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319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319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pt-BR" sz="4200" dirty="0">
                <a:latin typeface="Arial" panose="020B0604020202020204" pitchFamily="34" charset="0"/>
              </a:rPr>
              <a:t>Com base nos resultados </a:t>
            </a:r>
            <a:r>
              <a:rPr lang="pt-BR" sz="4200" dirty="0" smtClean="0">
                <a:latin typeface="Arial" panose="020B0604020202020204" pitchFamily="34" charset="0"/>
              </a:rPr>
              <a:t>alcançados via </a:t>
            </a:r>
            <a:r>
              <a:rPr lang="pt-BR" sz="4200" dirty="0">
                <a:latin typeface="Arial" panose="020B0604020202020204" pitchFamily="34" charset="0"/>
              </a:rPr>
              <a:t>Provas de Conceito (POC</a:t>
            </a:r>
            <a:r>
              <a:rPr lang="pt-BR" sz="4200" dirty="0" smtClean="0">
                <a:latin typeface="Arial" panose="020B0604020202020204" pitchFamily="34" charset="0"/>
              </a:rPr>
              <a:t>) em função de testes </a:t>
            </a:r>
            <a:r>
              <a:rPr lang="pt-BR" sz="4200" dirty="0">
                <a:latin typeface="Arial" panose="020B0604020202020204" pitchFamily="34" charset="0"/>
              </a:rPr>
              <a:t>nos equipamentos do Setor </a:t>
            </a:r>
            <a:r>
              <a:rPr lang="pt-BR" sz="4200" dirty="0" smtClean="0">
                <a:latin typeface="Arial" panose="020B0604020202020204" pitchFamily="34" charset="0"/>
              </a:rPr>
              <a:t>Retina (um tomógrafo e um Retinógrafo) utilizando a Plataforma FIWARE foi </a:t>
            </a:r>
            <a:r>
              <a:rPr lang="pt-BR" sz="4200" dirty="0">
                <a:latin typeface="Arial" panose="020B0604020202020204" pitchFamily="34" charset="0"/>
              </a:rPr>
              <a:t>possível concluir que a Solução de Telegestão, foco deste </a:t>
            </a:r>
            <a:r>
              <a:rPr lang="pt-BR" sz="4200" dirty="0" smtClean="0">
                <a:latin typeface="Arial" panose="020B0604020202020204" pitchFamily="34" charset="0"/>
              </a:rPr>
              <a:t>trabalho </a:t>
            </a:r>
            <a:r>
              <a:rPr lang="pt-BR" sz="4200" dirty="0">
                <a:latin typeface="Arial" panose="020B0604020202020204" pitchFamily="34" charset="0"/>
              </a:rPr>
              <a:t>é  factível</a:t>
            </a:r>
            <a:r>
              <a:rPr lang="pt-BR" sz="4200" dirty="0" smtClean="0">
                <a:latin typeface="Arial" panose="020B0604020202020204" pitchFamily="34" charset="0"/>
              </a:rPr>
              <a:t>.</a:t>
            </a:r>
            <a:endParaRPr lang="pt-BR" sz="4200" dirty="0">
              <a:latin typeface="Arial" panose="020B0604020202020204" pitchFamily="34" charset="0"/>
            </a:endParaRPr>
          </a:p>
        </p:txBody>
      </p:sp>
      <p:sp>
        <p:nvSpPr>
          <p:cNvPr id="3085" name="CaixaDeTexto 15"/>
          <p:cNvSpPr txBox="1">
            <a:spLocks noChangeArrowheads="1"/>
          </p:cNvSpPr>
          <p:nvPr/>
        </p:nvSpPr>
        <p:spPr bwMode="auto">
          <a:xfrm>
            <a:off x="16562388" y="34383078"/>
            <a:ext cx="14008100" cy="979069"/>
          </a:xfrm>
          <a:prstGeom prst="rect">
            <a:avLst/>
          </a:prstGeom>
          <a:solidFill>
            <a:srgbClr val="0045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5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9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9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319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319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319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319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</a:rPr>
              <a:t>REFERÊNCIAS</a:t>
            </a:r>
          </a:p>
        </p:txBody>
      </p:sp>
      <p:sp>
        <p:nvSpPr>
          <p:cNvPr id="3086" name="CaixaDeTexto 16"/>
          <p:cNvSpPr txBox="1">
            <a:spLocks noChangeArrowheads="1"/>
          </p:cNvSpPr>
          <p:nvPr/>
        </p:nvSpPr>
        <p:spPr bwMode="auto">
          <a:xfrm>
            <a:off x="16562388" y="35715575"/>
            <a:ext cx="13970000" cy="4968875"/>
          </a:xfrm>
          <a:prstGeom prst="rect">
            <a:avLst/>
          </a:prstGeom>
          <a:noFill/>
          <a:ln w="12700">
            <a:solidFill>
              <a:srgbClr val="00457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0000" tIns="180000" rIns="180000" bIns="1800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5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9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9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319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319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319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319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sz="4200" dirty="0" smtClean="0">
                <a:latin typeface="Arial" panose="020B0604020202020204" pitchFamily="34" charset="0"/>
              </a:rPr>
              <a:t>KOFUJI</a:t>
            </a:r>
            <a:r>
              <a:rPr lang="pt-BR" sz="4200" dirty="0">
                <a:latin typeface="Arial" panose="020B0604020202020204" pitchFamily="34" charset="0"/>
              </a:rPr>
              <a:t>, S. T.- Tecnologia e Inovação, Apresentação Evento “</a:t>
            </a:r>
            <a:r>
              <a:rPr lang="pt-BR" sz="4200" dirty="0" err="1">
                <a:latin typeface="Arial" panose="020B0604020202020204" pitchFamily="34" charset="0"/>
              </a:rPr>
              <a:t>Connected</a:t>
            </a:r>
            <a:r>
              <a:rPr lang="pt-BR" sz="4200" dirty="0">
                <a:latin typeface="Arial" panose="020B0604020202020204" pitchFamily="34" charset="0"/>
              </a:rPr>
              <a:t> </a:t>
            </a:r>
            <a:r>
              <a:rPr lang="pt-BR" sz="4200" dirty="0" err="1">
                <a:latin typeface="Arial" panose="020B0604020202020204" pitchFamily="34" charset="0"/>
              </a:rPr>
              <a:t>Smart</a:t>
            </a:r>
            <a:r>
              <a:rPr lang="pt-BR" sz="4200" dirty="0">
                <a:latin typeface="Arial" panose="020B0604020202020204" pitchFamily="34" charset="0"/>
              </a:rPr>
              <a:t> </a:t>
            </a:r>
            <a:r>
              <a:rPr lang="pt-BR" sz="4200" dirty="0" err="1">
                <a:latin typeface="Arial" panose="020B0604020202020204" pitchFamily="34" charset="0"/>
              </a:rPr>
              <a:t>Cities</a:t>
            </a:r>
            <a:r>
              <a:rPr lang="pt-BR" sz="4200" dirty="0">
                <a:latin typeface="Arial" panose="020B0604020202020204" pitchFamily="34" charset="0"/>
              </a:rPr>
              <a:t> – São Paulo - 2015”.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sz="4200" dirty="0">
                <a:latin typeface="Arial" panose="020B0604020202020204" pitchFamily="34" charset="0"/>
              </a:rPr>
              <a:t>SCHWAMM Lee H. -</a:t>
            </a:r>
            <a:r>
              <a:rPr lang="pt-BR" sz="4200" dirty="0" err="1">
                <a:latin typeface="Arial" panose="020B0604020202020204" pitchFamily="34" charset="0"/>
              </a:rPr>
              <a:t>Telesaúde</a:t>
            </a:r>
            <a:r>
              <a:rPr lang="pt-BR" sz="4200" dirty="0">
                <a:latin typeface="Arial" panose="020B0604020202020204" pitchFamily="34" charset="0"/>
              </a:rPr>
              <a:t>: estratégias para implementar com sucesso tecnologia disruptiva e transformar cuidados de saúde – artigo científico revista &lt;https://www.healthaffairs.org/</a:t>
            </a:r>
            <a:r>
              <a:rPr lang="pt-BR" sz="4200" dirty="0" err="1">
                <a:latin typeface="Arial" panose="020B0604020202020204" pitchFamily="34" charset="0"/>
              </a:rPr>
              <a:t>doi</a:t>
            </a:r>
            <a:r>
              <a:rPr lang="pt-BR" sz="4200" dirty="0">
                <a:latin typeface="Arial" panose="020B0604020202020204" pitchFamily="34" charset="0"/>
              </a:rPr>
              <a:t>/full/10.1377/hlthaff.2013.1021&gt;,2014.</a:t>
            </a:r>
          </a:p>
        </p:txBody>
      </p:sp>
      <p:sp>
        <p:nvSpPr>
          <p:cNvPr id="3087" name="CaixaDeTexto 26"/>
          <p:cNvSpPr txBox="1">
            <a:spLocks noChangeArrowheads="1"/>
          </p:cNvSpPr>
          <p:nvPr/>
        </p:nvSpPr>
        <p:spPr bwMode="auto">
          <a:xfrm>
            <a:off x="2232025" y="6192838"/>
            <a:ext cx="278368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5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9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9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319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319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319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319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pt-BR" sz="4200" b="1" dirty="0"/>
              <a:t>Autores:</a:t>
            </a:r>
            <a:r>
              <a:rPr lang="pt-BR" sz="4200" dirty="0"/>
              <a:t> Rubens Aparecido Pereira de Macedo, Norma </a:t>
            </a:r>
            <a:r>
              <a:rPr lang="pt-BR" sz="4200" dirty="0" err="1"/>
              <a:t>Allemann</a:t>
            </a:r>
            <a:r>
              <a:rPr lang="pt-BR" sz="4200" dirty="0"/>
              <a:t>, Vagner Rogério dos Santos</a:t>
            </a:r>
          </a:p>
        </p:txBody>
      </p:sp>
      <p:sp>
        <p:nvSpPr>
          <p:cNvPr id="3088" name="CaixaDeTexto 9"/>
          <p:cNvSpPr txBox="1">
            <a:spLocks noChangeArrowheads="1"/>
          </p:cNvSpPr>
          <p:nvPr/>
        </p:nvSpPr>
        <p:spPr bwMode="auto">
          <a:xfrm>
            <a:off x="1800225" y="30920950"/>
            <a:ext cx="14009688" cy="979069"/>
          </a:xfrm>
          <a:prstGeom prst="rect">
            <a:avLst/>
          </a:prstGeom>
          <a:solidFill>
            <a:srgbClr val="0045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5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9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9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319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319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319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319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</a:rPr>
              <a:t>DISCUSSÃO</a:t>
            </a:r>
          </a:p>
        </p:txBody>
      </p:sp>
      <p:sp>
        <p:nvSpPr>
          <p:cNvPr id="3089" name="CaixaDeTexto 10"/>
          <p:cNvSpPr txBox="1">
            <a:spLocks noChangeArrowheads="1"/>
          </p:cNvSpPr>
          <p:nvPr/>
        </p:nvSpPr>
        <p:spPr bwMode="auto">
          <a:xfrm>
            <a:off x="1800225" y="32115125"/>
            <a:ext cx="13970000" cy="8569325"/>
          </a:xfrm>
          <a:prstGeom prst="rect">
            <a:avLst/>
          </a:prstGeom>
          <a:noFill/>
          <a:ln w="12700">
            <a:solidFill>
              <a:srgbClr val="00457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0000" tIns="180000" rIns="180000" bIns="1800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5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9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9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319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319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319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319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sz="4200" dirty="0">
                <a:latin typeface="Arial" panose="020B0604020202020204" pitchFamily="34" charset="0"/>
              </a:rPr>
              <a:t>A plataforma FIWARE é um ambiente centralizado para desenvolvimento e implantação de soluções em Internet </a:t>
            </a:r>
            <a:r>
              <a:rPr lang="pt-BR" sz="4200" dirty="0" smtClean="0">
                <a:latin typeface="Arial" panose="020B0604020202020204" pitchFamily="34" charset="0"/>
              </a:rPr>
              <a:t>das Coisas </a:t>
            </a:r>
            <a:r>
              <a:rPr lang="pt-BR" sz="4200" dirty="0">
                <a:latin typeface="Arial" panose="020B0604020202020204" pitchFamily="34" charset="0"/>
              </a:rPr>
              <a:t>(</a:t>
            </a:r>
            <a:r>
              <a:rPr lang="pt-BR" sz="4200" dirty="0" err="1">
                <a:latin typeface="Arial" panose="020B0604020202020204" pitchFamily="34" charset="0"/>
              </a:rPr>
              <a:t>IoT</a:t>
            </a:r>
            <a:r>
              <a:rPr lang="pt-BR" sz="4200" dirty="0" smtClean="0">
                <a:latin typeface="Arial" panose="020B0604020202020204" pitchFamily="34" charset="0"/>
              </a:rPr>
              <a:t>). Amplamente utilizada </a:t>
            </a:r>
            <a:r>
              <a:rPr lang="pt-BR" sz="4200" dirty="0">
                <a:latin typeface="Arial" panose="020B0604020202020204" pitchFamily="34" charset="0"/>
              </a:rPr>
              <a:t>pela Comunidade Econômica Europeia </a:t>
            </a:r>
            <a:r>
              <a:rPr lang="pt-BR" sz="4200" dirty="0" smtClean="0">
                <a:latin typeface="Arial" panose="020B0604020202020204" pitchFamily="34" charset="0"/>
              </a:rPr>
              <a:t>em implementações </a:t>
            </a:r>
            <a:r>
              <a:rPr lang="pt-BR" sz="4200" dirty="0">
                <a:latin typeface="Arial" panose="020B0604020202020204" pitchFamily="34" charset="0"/>
              </a:rPr>
              <a:t>tecnologias </a:t>
            </a:r>
            <a:r>
              <a:rPr lang="pt-BR" sz="4200" dirty="0" smtClean="0">
                <a:latin typeface="Arial" panose="020B0604020202020204" pitchFamily="34" charset="0"/>
              </a:rPr>
              <a:t>na gestão e controle </a:t>
            </a:r>
            <a:r>
              <a:rPr lang="pt-BR" sz="4200" dirty="0">
                <a:latin typeface="Arial" panose="020B0604020202020204" pitchFamily="34" charset="0"/>
              </a:rPr>
              <a:t>de variáveis e disponibilidade de dados em tempo </a:t>
            </a:r>
            <a:r>
              <a:rPr lang="pt-BR" sz="4200" dirty="0" smtClean="0">
                <a:latin typeface="Arial" panose="020B0604020202020204" pitchFamily="34" charset="0"/>
              </a:rPr>
              <a:t>real em quaisquer equipamentos elétricos e eletrônicos. </a:t>
            </a:r>
            <a:endParaRPr lang="pt-BR" sz="4200" dirty="0"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24361" y="480546"/>
            <a:ext cx="19370152" cy="2923877"/>
          </a:xfrm>
          <a:prstGeom prst="rect">
            <a:avLst/>
          </a:prstGeom>
          <a:solidFill>
            <a:srgbClr val="00457C"/>
          </a:solidFill>
        </p:spPr>
        <p:txBody>
          <a:bodyPr wrap="square" rtlCol="0">
            <a:spAutoFit/>
          </a:bodyPr>
          <a:lstStyle/>
          <a:p>
            <a:pPr lvl="1"/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DEPARTAMENTO DE OFTALMOLOGIA E CIÊNCIAS VISUAIS</a:t>
            </a:r>
          </a:p>
          <a:p>
            <a:pPr lvl="1"/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UNIVERSIDADE FEDERAL DE SÃO PAULO – ESCOLA PAULISTA DE MEDICINA</a:t>
            </a:r>
          </a:p>
          <a:p>
            <a:pPr lvl="1"/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HOSPITAL SÃO PAULO</a:t>
            </a:r>
          </a:p>
          <a:p>
            <a:pPr lvl="1"/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MESTRADO PROFISSIONAL EM TECNOLOGIA, GESTÃO E SAÚDE OCULAR</a:t>
            </a:r>
          </a:p>
        </p:txBody>
      </p:sp>
      <p:sp>
        <p:nvSpPr>
          <p:cNvPr id="19" name="Shape 96">
            <a:extLst>
              <a:ext uri="{FF2B5EF4-FFF2-40B4-BE49-F238E27FC236}">
                <a16:creationId xmlns:a16="http://schemas.microsoft.com/office/drawing/2014/main" id="{BC27DE3D-092F-48AB-B605-878C6847CD28}"/>
              </a:ext>
            </a:extLst>
          </p:cNvPr>
          <p:cNvSpPr txBox="1"/>
          <p:nvPr/>
        </p:nvSpPr>
        <p:spPr>
          <a:xfrm>
            <a:off x="1800225" y="9820695"/>
            <a:ext cx="13970000" cy="6761418"/>
          </a:xfrm>
          <a:prstGeom prst="rect">
            <a:avLst/>
          </a:prstGeom>
          <a:noFill/>
          <a:ln w="12700" cap="flat" cmpd="sng">
            <a:solidFill>
              <a:srgbClr val="00457C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156650" tIns="156650" rIns="156650" bIns="156650" anchor="t" anchorCtr="0">
            <a:noAutofit/>
          </a:bodyPr>
          <a:lstStyle/>
          <a:p>
            <a:pPr marL="457200" lvl="0" indent="-49530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pt-BR" sz="4200" dirty="0" err="1">
                <a:solidFill>
                  <a:schemeClr val="dk1"/>
                </a:solidFill>
              </a:rPr>
              <a:t>Smart</a:t>
            </a:r>
            <a:r>
              <a:rPr lang="pt-BR" sz="4200" dirty="0">
                <a:solidFill>
                  <a:schemeClr val="dk1"/>
                </a:solidFill>
              </a:rPr>
              <a:t> City = </a:t>
            </a:r>
            <a:r>
              <a:rPr lang="pt-BR" sz="4200" dirty="0" smtClean="0">
                <a:solidFill>
                  <a:schemeClr val="dk1"/>
                </a:solidFill>
              </a:rPr>
              <a:t>Aplicação das tecnologias em Internet das Coisas (</a:t>
            </a:r>
            <a:r>
              <a:rPr lang="pt-BR" sz="4200" dirty="0" err="1" smtClean="0">
                <a:solidFill>
                  <a:schemeClr val="dk1"/>
                </a:solidFill>
              </a:rPr>
              <a:t>IoT</a:t>
            </a:r>
            <a:r>
              <a:rPr lang="pt-BR" sz="4200" dirty="0" smtClean="0">
                <a:solidFill>
                  <a:schemeClr val="dk1"/>
                </a:solidFill>
              </a:rPr>
              <a:t>) visando a evolução de um </a:t>
            </a:r>
            <a:r>
              <a:rPr lang="pt-BR" sz="4200" dirty="0">
                <a:solidFill>
                  <a:schemeClr val="dk1"/>
                </a:solidFill>
              </a:rPr>
              <a:t>novo modelo sócio econômico </a:t>
            </a:r>
            <a:r>
              <a:rPr lang="pt-BR" sz="4200" dirty="0" smtClean="0">
                <a:solidFill>
                  <a:schemeClr val="dk1"/>
                </a:solidFill>
              </a:rPr>
              <a:t>brasileiro voltado aos municípios e regiões.</a:t>
            </a:r>
          </a:p>
          <a:p>
            <a:pPr marL="457200" lvl="0" indent="-49530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pt-BR" sz="4200" dirty="0" err="1" smtClean="0">
                <a:solidFill>
                  <a:schemeClr val="dk1"/>
                </a:solidFill>
              </a:rPr>
              <a:t>Smart</a:t>
            </a:r>
            <a:r>
              <a:rPr lang="pt-BR" sz="4200" dirty="0" smtClean="0">
                <a:solidFill>
                  <a:schemeClr val="dk1"/>
                </a:solidFill>
              </a:rPr>
              <a:t> </a:t>
            </a:r>
            <a:r>
              <a:rPr lang="pt-BR" sz="4200" dirty="0">
                <a:solidFill>
                  <a:schemeClr val="dk1"/>
                </a:solidFill>
              </a:rPr>
              <a:t>Health/Hospital 4.0 = </a:t>
            </a:r>
            <a:r>
              <a:rPr lang="pt-BR" sz="4200" dirty="0" smtClean="0">
                <a:solidFill>
                  <a:schemeClr val="dk1"/>
                </a:solidFill>
              </a:rPr>
              <a:t>Impulsionado pelas </a:t>
            </a:r>
            <a:r>
              <a:rPr lang="pt-BR" sz="4200" dirty="0" err="1">
                <a:solidFill>
                  <a:schemeClr val="dk1"/>
                </a:solidFill>
              </a:rPr>
              <a:t>Smart</a:t>
            </a:r>
            <a:r>
              <a:rPr lang="pt-BR" sz="4200" dirty="0">
                <a:solidFill>
                  <a:schemeClr val="dk1"/>
                </a:solidFill>
              </a:rPr>
              <a:t> </a:t>
            </a:r>
            <a:r>
              <a:rPr lang="pt-BR" sz="4200" dirty="0" err="1">
                <a:solidFill>
                  <a:schemeClr val="dk1"/>
                </a:solidFill>
              </a:rPr>
              <a:t>Cities</a:t>
            </a:r>
            <a:r>
              <a:rPr lang="pt-BR" sz="4200" dirty="0">
                <a:solidFill>
                  <a:schemeClr val="dk1"/>
                </a:solidFill>
              </a:rPr>
              <a:t>  </a:t>
            </a:r>
            <a:r>
              <a:rPr lang="pt-BR" sz="4200" dirty="0" smtClean="0">
                <a:solidFill>
                  <a:schemeClr val="dk1"/>
                </a:solidFill>
              </a:rPr>
              <a:t>levam </a:t>
            </a:r>
            <a:r>
              <a:rPr lang="pt-BR" sz="4200" dirty="0">
                <a:solidFill>
                  <a:schemeClr val="dk1"/>
                </a:solidFill>
              </a:rPr>
              <a:t>a área da saúde a aderir, </a:t>
            </a:r>
            <a:r>
              <a:rPr lang="pt-BR" sz="4200" dirty="0" smtClean="0">
                <a:solidFill>
                  <a:schemeClr val="dk1"/>
                </a:solidFill>
              </a:rPr>
              <a:t>nos </a:t>
            </a:r>
            <a:r>
              <a:rPr lang="pt-BR" sz="4200" dirty="0">
                <a:solidFill>
                  <a:schemeClr val="dk1"/>
                </a:solidFill>
              </a:rPr>
              <a:t>níveis de gestão, as mesmas tendências evolutivas.</a:t>
            </a:r>
          </a:p>
          <a:p>
            <a:pPr marL="457200" lvl="0" indent="-4953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pt-BR" sz="4200" dirty="0">
                <a:solidFill>
                  <a:schemeClr val="dk1"/>
                </a:solidFill>
              </a:rPr>
              <a:t>Telegestão dos Equipamentos da área de saúde = Uma das principais ferramentas para iniciar o processo </a:t>
            </a:r>
            <a:r>
              <a:rPr lang="pt-BR" sz="4200" dirty="0" err="1">
                <a:solidFill>
                  <a:schemeClr val="dk1"/>
                </a:solidFill>
              </a:rPr>
              <a:t>Smart</a:t>
            </a:r>
            <a:r>
              <a:rPr lang="pt-BR" sz="4200" dirty="0">
                <a:solidFill>
                  <a:schemeClr val="dk1"/>
                </a:solidFill>
              </a:rPr>
              <a:t> Health.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3DB64090-1410-4DA8-AC95-747A1D0EA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2388" y="9824639"/>
            <a:ext cx="9077958" cy="2822243"/>
          </a:xfrm>
          <a:prstGeom prst="rect">
            <a:avLst/>
          </a:prstGeom>
        </p:spPr>
      </p:pic>
      <p:pic>
        <p:nvPicPr>
          <p:cNvPr id="23" name="Picture 4" descr="Imagem relacionada">
            <a:extLst>
              <a:ext uri="{FF2B5EF4-FFF2-40B4-BE49-F238E27FC236}">
                <a16:creationId xmlns:a16="http://schemas.microsoft.com/office/drawing/2014/main" id="{659995A6-77E9-4BC9-A326-DE3EE369D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57" y="9852335"/>
            <a:ext cx="4996176" cy="279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Conector reto 39">
            <a:extLst>
              <a:ext uri="{FF2B5EF4-FFF2-40B4-BE49-F238E27FC236}">
                <a16:creationId xmlns:a16="http://schemas.microsoft.com/office/drawing/2014/main" id="{385B5963-688C-4C60-80CD-2C40295DDECD}"/>
              </a:ext>
            </a:extLst>
          </p:cNvPr>
          <p:cNvCxnSpPr/>
          <p:nvPr/>
        </p:nvCxnSpPr>
        <p:spPr>
          <a:xfrm>
            <a:off x="23932207" y="2394719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Imagem 45">
            <a:extLst>
              <a:ext uri="{FF2B5EF4-FFF2-40B4-BE49-F238E27FC236}">
                <a16:creationId xmlns:a16="http://schemas.microsoft.com/office/drawing/2014/main" id="{583679F8-B67F-4AF0-896F-D95017F535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4274" y="23440315"/>
            <a:ext cx="4416635" cy="1244992"/>
          </a:xfrm>
          <a:prstGeom prst="rect">
            <a:avLst/>
          </a:prstGeom>
        </p:spPr>
      </p:pic>
      <p:sp>
        <p:nvSpPr>
          <p:cNvPr id="48" name="CaixaDeTexto 30">
            <a:extLst>
              <a:ext uri="{FF2B5EF4-FFF2-40B4-BE49-F238E27FC236}">
                <a16:creationId xmlns:a16="http://schemas.microsoft.com/office/drawing/2014/main" id="{2B6BD8D9-07B5-4070-9E15-F54317AB4FC6}"/>
              </a:ext>
            </a:extLst>
          </p:cNvPr>
          <p:cNvSpPr txBox="1"/>
          <p:nvPr/>
        </p:nvSpPr>
        <p:spPr>
          <a:xfrm>
            <a:off x="25295420" y="14270926"/>
            <a:ext cx="47983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endParaRPr lang="pt-BR" sz="1800" b="1" dirty="0"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1800" b="1" u="sng" dirty="0" smtClean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INFORMAÇÕES </a:t>
            </a:r>
            <a:r>
              <a:rPr lang="pt-BR" sz="1800" b="1" u="sng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GERADAS:</a:t>
            </a:r>
          </a:p>
          <a:p>
            <a:pPr>
              <a:spcAft>
                <a:spcPts val="0"/>
              </a:spcAft>
            </a:pPr>
            <a:r>
              <a:rPr lang="pt-BR" sz="18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pt-BR" sz="18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ID </a:t>
            </a:r>
            <a:r>
              <a:rPr lang="pt-BR" sz="1800" b="1" dirty="0">
                <a:ea typeface="MS Mincho" panose="02020609040205080304" pitchFamily="49" charset="-128"/>
                <a:cs typeface="Times New Roman" panose="02020603050405020304" pitchFamily="18" charset="0"/>
              </a:rPr>
              <a:t>DO </a:t>
            </a:r>
            <a:r>
              <a:rPr lang="pt-BR" sz="18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EQUIPAMENTO</a:t>
            </a:r>
            <a:r>
              <a:rPr lang="pt-BR" sz="1800" b="1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+</a:t>
            </a:r>
            <a:r>
              <a:rPr lang="pt-BR" sz="18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TOTAL POR SETOR/DEPARTAMENTO/HOSPITAL</a:t>
            </a:r>
          </a:p>
          <a:p>
            <a:pPr>
              <a:spcAft>
                <a:spcPts val="0"/>
              </a:spcAft>
            </a:pPr>
            <a:endParaRPr lang="pt-BR" sz="1800" b="1" dirty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1800" b="1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-LIGADO – HORA/DIA/MÊS/ANO</a:t>
            </a:r>
          </a:p>
          <a:p>
            <a:pPr>
              <a:spcAft>
                <a:spcPts val="0"/>
              </a:spcAft>
            </a:pPr>
            <a:r>
              <a:rPr lang="pt-BR" sz="1800" b="1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-D</a:t>
            </a:r>
            <a:r>
              <a:rPr lang="pt-BR" sz="18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ESLIGADO - H</a:t>
            </a:r>
            <a:r>
              <a:rPr lang="pt-BR" sz="1800" b="1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ORA/DIA/MÊS/ANO</a:t>
            </a:r>
          </a:p>
          <a:p>
            <a:pPr>
              <a:spcAft>
                <a:spcPts val="0"/>
              </a:spcAft>
            </a:pPr>
            <a:r>
              <a:rPr lang="pt-BR" sz="18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-FUNCIONAMENTO - H</a:t>
            </a:r>
            <a:r>
              <a:rPr lang="pt-BR" sz="1800" b="1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ORA/DIA/MÊS/ANO</a:t>
            </a:r>
          </a:p>
          <a:p>
            <a:pPr>
              <a:spcAft>
                <a:spcPts val="0"/>
              </a:spcAft>
            </a:pPr>
            <a:r>
              <a:rPr lang="pt-BR" sz="1800" b="1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-CONSUMO DE ENERGIA ELÉTRICA</a:t>
            </a:r>
          </a:p>
          <a:p>
            <a:pPr marL="171450" indent="-171450">
              <a:spcAft>
                <a:spcPts val="0"/>
              </a:spcAft>
              <a:buFontTx/>
              <a:buChar char="-"/>
            </a:pPr>
            <a:endParaRPr lang="pt-BR" sz="1800" b="1" dirty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1800" b="1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ALARMES PARA SITUAÇÕES CRITICAS</a:t>
            </a:r>
            <a:endParaRPr lang="pt-BR" sz="1800" b="1" dirty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56" name="Imagem 55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9270" y="14334001"/>
            <a:ext cx="3267075" cy="3674745"/>
          </a:xfrm>
          <a:prstGeom prst="rect">
            <a:avLst/>
          </a:prstGeom>
        </p:spPr>
      </p:pic>
      <p:pic>
        <p:nvPicPr>
          <p:cNvPr id="57" name="Imagem 56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2088" y="14334001"/>
            <a:ext cx="3157057" cy="3674745"/>
          </a:xfrm>
          <a:prstGeom prst="rect">
            <a:avLst/>
          </a:prstGeom>
        </p:spPr>
      </p:pic>
      <p:sp>
        <p:nvSpPr>
          <p:cNvPr id="58" name="CaixaDeTexto 30">
            <a:extLst>
              <a:ext uri="{FF2B5EF4-FFF2-40B4-BE49-F238E27FC236}">
                <a16:creationId xmlns:a16="http://schemas.microsoft.com/office/drawing/2014/main" id="{412CF4EF-2D25-46B6-85DD-C13510E06A9D}"/>
              </a:ext>
            </a:extLst>
          </p:cNvPr>
          <p:cNvSpPr txBox="1"/>
          <p:nvPr/>
        </p:nvSpPr>
        <p:spPr>
          <a:xfrm>
            <a:off x="18694002" y="13853035"/>
            <a:ext cx="5050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2000" b="1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EQUIPAMENTOS TELEGERENCIADOS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" name="CaixaDeTexto 30">
            <a:extLst>
              <a:ext uri="{FF2B5EF4-FFF2-40B4-BE49-F238E27FC236}">
                <a16:creationId xmlns:a16="http://schemas.microsoft.com/office/drawing/2014/main" id="{412CF4EF-2D25-46B6-85DD-C13510E06A9D}"/>
              </a:ext>
            </a:extLst>
          </p:cNvPr>
          <p:cNvSpPr txBox="1"/>
          <p:nvPr/>
        </p:nvSpPr>
        <p:spPr>
          <a:xfrm>
            <a:off x="16357551" y="18095099"/>
            <a:ext cx="5050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2000" b="1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TOMÓGRAFO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" name="CaixaDeTexto 30">
            <a:extLst>
              <a:ext uri="{FF2B5EF4-FFF2-40B4-BE49-F238E27FC236}">
                <a16:creationId xmlns:a16="http://schemas.microsoft.com/office/drawing/2014/main" id="{412CF4EF-2D25-46B6-85DD-C13510E06A9D}"/>
              </a:ext>
            </a:extLst>
          </p:cNvPr>
          <p:cNvSpPr txBox="1"/>
          <p:nvPr/>
        </p:nvSpPr>
        <p:spPr>
          <a:xfrm>
            <a:off x="20857115" y="18048731"/>
            <a:ext cx="5050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2000" b="1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RETINÓGRAFO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70" name="Agrupar 69"/>
          <p:cNvGrpSpPr/>
          <p:nvPr/>
        </p:nvGrpSpPr>
        <p:grpSpPr>
          <a:xfrm>
            <a:off x="25977522" y="25038734"/>
            <a:ext cx="4348137" cy="2520000"/>
            <a:chOff x="4293407" y="2431613"/>
            <a:chExt cx="2880000" cy="1800000"/>
          </a:xfrm>
        </p:grpSpPr>
        <p:grpSp>
          <p:nvGrpSpPr>
            <p:cNvPr id="71" name="Agrupar 70">
              <a:extLst>
                <a:ext uri="{FF2B5EF4-FFF2-40B4-BE49-F238E27FC236}">
                  <a16:creationId xmlns:a16="http://schemas.microsoft.com/office/drawing/2014/main" id="{AEF1C994-22D4-4D77-81FA-1634D2B4EEC2}"/>
                </a:ext>
              </a:extLst>
            </p:cNvPr>
            <p:cNvGrpSpPr/>
            <p:nvPr/>
          </p:nvGrpSpPr>
          <p:grpSpPr>
            <a:xfrm>
              <a:off x="4293407" y="2431613"/>
              <a:ext cx="2880000" cy="1800000"/>
              <a:chOff x="0" y="0"/>
              <a:chExt cx="9862368" cy="5596462"/>
            </a:xfrm>
          </p:grpSpPr>
          <p:pic>
            <p:nvPicPr>
              <p:cNvPr id="75" name="Picture 2">
                <a:extLst>
                  <a:ext uri="{FF2B5EF4-FFF2-40B4-BE49-F238E27FC236}">
                    <a16:creationId xmlns:a16="http://schemas.microsoft.com/office/drawing/2014/main" id="{9F5CF7C7-64B0-46A1-A137-425A7D0876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862368" cy="55964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E77A6BEC-B5DE-4575-B30E-D34E5E403BD0}"/>
                  </a:ext>
                </a:extLst>
              </p:cNvPr>
              <p:cNvSpPr/>
              <p:nvPr/>
            </p:nvSpPr>
            <p:spPr>
              <a:xfrm>
                <a:off x="480806" y="326177"/>
                <a:ext cx="802047" cy="2235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pt-BR"/>
              </a:p>
            </p:txBody>
          </p:sp>
          <p:pic>
            <p:nvPicPr>
              <p:cNvPr id="77" name="Picture 2" descr="Resultado de imagem para fi-ware dashboard">
                <a:extLst>
                  <a:ext uri="{FF2B5EF4-FFF2-40B4-BE49-F238E27FC236}">
                    <a16:creationId xmlns:a16="http://schemas.microsoft.com/office/drawing/2014/main" id="{E17707CF-D963-4DF1-BC44-D7A0153A09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8209" y="326016"/>
                <a:ext cx="474194" cy="2235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" name="Imagem 77">
                <a:extLst>
                  <a:ext uri="{FF2B5EF4-FFF2-40B4-BE49-F238E27FC236}">
                    <a16:creationId xmlns:a16="http://schemas.microsoft.com/office/drawing/2014/main" id="{F09992A3-358C-431E-BA32-623346820D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0" y="549576"/>
                <a:ext cx="9774530" cy="4856592"/>
              </a:xfrm>
              <a:prstGeom prst="rect">
                <a:avLst/>
              </a:prstGeom>
            </p:spPr>
          </p:pic>
        </p:grpSp>
        <p:sp>
          <p:nvSpPr>
            <p:cNvPr id="72" name="Retângulo 71"/>
            <p:cNvSpPr/>
            <p:nvPr/>
          </p:nvSpPr>
          <p:spPr>
            <a:xfrm>
              <a:off x="5413375" y="3289301"/>
              <a:ext cx="361950" cy="129196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3" name="CaixaDeTexto 72"/>
            <p:cNvSpPr txBox="1"/>
            <p:nvPr/>
          </p:nvSpPr>
          <p:spPr>
            <a:xfrm>
              <a:off x="5413375" y="3334730"/>
              <a:ext cx="593432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00" dirty="0">
                  <a:solidFill>
                    <a:schemeClr val="bg1"/>
                  </a:solidFill>
                </a:rPr>
                <a:t>1</a:t>
              </a:r>
              <a:r>
                <a:rPr lang="pt-BR" sz="500" dirty="0" smtClean="0">
                  <a:solidFill>
                    <a:schemeClr val="bg1"/>
                  </a:solidFill>
                </a:rPr>
                <a:t>,5 corrente (A)</a:t>
              </a:r>
              <a:endParaRPr lang="pt-BR" sz="500" dirty="0">
                <a:solidFill>
                  <a:schemeClr val="bg1"/>
                </a:solidFill>
              </a:endParaRPr>
            </a:p>
          </p:txBody>
        </p:sp>
        <p:pic>
          <p:nvPicPr>
            <p:cNvPr id="74" name="Imagem 73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795838" y="3564342"/>
              <a:ext cx="509422" cy="313200"/>
            </a:xfrm>
            <a:prstGeom prst="rect">
              <a:avLst/>
            </a:prstGeom>
          </p:spPr>
        </p:pic>
      </p:grpSp>
      <p:cxnSp>
        <p:nvCxnSpPr>
          <p:cNvPr id="3" name="Conector de Seta Reta 2"/>
          <p:cNvCxnSpPr/>
          <p:nvPr/>
        </p:nvCxnSpPr>
        <p:spPr>
          <a:xfrm flipH="1">
            <a:off x="19568709" y="21170652"/>
            <a:ext cx="630694" cy="443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Agrupar 68"/>
          <p:cNvGrpSpPr/>
          <p:nvPr/>
        </p:nvGrpSpPr>
        <p:grpSpPr>
          <a:xfrm>
            <a:off x="20836813" y="18238107"/>
            <a:ext cx="9695575" cy="5754704"/>
            <a:chOff x="222069" y="537199"/>
            <a:chExt cx="11969931" cy="5754704"/>
          </a:xfrm>
        </p:grpSpPr>
        <p:sp>
          <p:nvSpPr>
            <p:cNvPr id="89" name="Retângulo 88"/>
            <p:cNvSpPr/>
            <p:nvPr/>
          </p:nvSpPr>
          <p:spPr>
            <a:xfrm>
              <a:off x="8625840" y="2091808"/>
              <a:ext cx="3566160" cy="10849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90" name="Agrupar 89"/>
            <p:cNvGrpSpPr/>
            <p:nvPr/>
          </p:nvGrpSpPr>
          <p:grpSpPr>
            <a:xfrm>
              <a:off x="222069" y="537199"/>
              <a:ext cx="10974203" cy="5754704"/>
              <a:chOff x="222069" y="537199"/>
              <a:chExt cx="10974203" cy="5754704"/>
            </a:xfrm>
          </p:grpSpPr>
          <p:grpSp>
            <p:nvGrpSpPr>
              <p:cNvPr id="93" name="Agrupar 92"/>
              <p:cNvGrpSpPr/>
              <p:nvPr/>
            </p:nvGrpSpPr>
            <p:grpSpPr>
              <a:xfrm>
                <a:off x="631461" y="537199"/>
                <a:ext cx="10564811" cy="5754704"/>
                <a:chOff x="631461" y="537199"/>
                <a:chExt cx="10564811" cy="5754704"/>
              </a:xfrm>
            </p:grpSpPr>
            <p:grpSp>
              <p:nvGrpSpPr>
                <p:cNvPr id="95" name="Agrupar 94"/>
                <p:cNvGrpSpPr/>
                <p:nvPr/>
              </p:nvGrpSpPr>
              <p:grpSpPr>
                <a:xfrm>
                  <a:off x="631461" y="695432"/>
                  <a:ext cx="10520611" cy="5483300"/>
                  <a:chOff x="2576731" y="1711232"/>
                  <a:chExt cx="6620526" cy="3134882"/>
                </a:xfrm>
              </p:grpSpPr>
              <p:pic>
                <p:nvPicPr>
                  <p:cNvPr id="98" name="Imagem 97">
                    <a:extLst>
                      <a:ext uri="{FF2B5EF4-FFF2-40B4-BE49-F238E27FC236}">
                        <a16:creationId xmlns:a16="http://schemas.microsoft.com/office/drawing/2014/main" id="{0E3B3389-F226-43E6-8A53-D4CA6DFA84EB}"/>
                      </a:ext>
                    </a:extLst>
                  </p:cNvPr>
                  <p:cNvPicPr/>
                  <p:nvPr/>
                </p:nvPicPr>
                <p:blipFill>
                  <a:blip r:embed="rId16">
                    <a:extLst>
                      <a:ext uri="{BEBA8EAE-BF5A-486C-A8C5-ECC9F3942E4B}">
                        <a14:imgProps xmlns:a14="http://schemas.microsoft.com/office/drawing/2010/main">
                          <a14:imgLayer r:embed="rId17">
                            <a14:imgEffect>
                              <a14:sharpenSoften amount="5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185096" y="1923231"/>
                    <a:ext cx="5400040" cy="2775585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99" name="Elipse 98">
                    <a:extLst>
                      <a:ext uri="{FF2B5EF4-FFF2-40B4-BE49-F238E27FC236}">
                        <a16:creationId xmlns:a16="http://schemas.microsoft.com/office/drawing/2014/main" id="{0B336827-C24C-4BCA-9E23-1D8985652521}"/>
                      </a:ext>
                    </a:extLst>
                  </p:cNvPr>
                  <p:cNvSpPr/>
                  <p:nvPr/>
                </p:nvSpPr>
                <p:spPr>
                  <a:xfrm>
                    <a:off x="6217432" y="1711232"/>
                    <a:ext cx="2153540" cy="52983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0" name="Elipse 99">
                    <a:extLst>
                      <a:ext uri="{FF2B5EF4-FFF2-40B4-BE49-F238E27FC236}">
                        <a16:creationId xmlns:a16="http://schemas.microsoft.com/office/drawing/2014/main" id="{D88484A6-55B7-4DB9-814A-ABEFA43B5AF9}"/>
                      </a:ext>
                    </a:extLst>
                  </p:cNvPr>
                  <p:cNvSpPr/>
                  <p:nvPr/>
                </p:nvSpPr>
                <p:spPr>
                  <a:xfrm>
                    <a:off x="7754251" y="2509588"/>
                    <a:ext cx="1044011" cy="3101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p:sp>
                <p:nvSpPr>
                  <p:cNvPr id="101" name="Elipse 100">
                    <a:extLst>
                      <a:ext uri="{FF2B5EF4-FFF2-40B4-BE49-F238E27FC236}">
                        <a16:creationId xmlns:a16="http://schemas.microsoft.com/office/drawing/2014/main" id="{FEC50DA0-AC17-47AE-BC58-0DCF8B14E809}"/>
                      </a:ext>
                    </a:extLst>
                  </p:cNvPr>
                  <p:cNvSpPr/>
                  <p:nvPr/>
                </p:nvSpPr>
                <p:spPr>
                  <a:xfrm>
                    <a:off x="2576731" y="3035831"/>
                    <a:ext cx="1132249" cy="38456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p:sp>
                <p:nvSpPr>
                  <p:cNvPr id="102" name="Elipse 101">
                    <a:extLst>
                      <a:ext uri="{FF2B5EF4-FFF2-40B4-BE49-F238E27FC236}">
                        <a16:creationId xmlns:a16="http://schemas.microsoft.com/office/drawing/2014/main" id="{477331C0-9CCA-4974-8E4E-E6CC274B6D52}"/>
                      </a:ext>
                    </a:extLst>
                  </p:cNvPr>
                  <p:cNvSpPr/>
                  <p:nvPr/>
                </p:nvSpPr>
                <p:spPr>
                  <a:xfrm>
                    <a:off x="7043717" y="4316275"/>
                    <a:ext cx="2153540" cy="52983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96" name="Retângulo 95"/>
                <p:cNvSpPr/>
                <p:nvPr/>
              </p:nvSpPr>
              <p:spPr>
                <a:xfrm>
                  <a:off x="6344866" y="537199"/>
                  <a:ext cx="3566160" cy="112178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97" name="Retângulo 96"/>
                <p:cNvSpPr/>
                <p:nvPr/>
              </p:nvSpPr>
              <p:spPr>
                <a:xfrm>
                  <a:off x="7659310" y="5349898"/>
                  <a:ext cx="3536962" cy="94200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sp>
            <p:nvSpPr>
              <p:cNvPr id="94" name="Retângulo 93"/>
              <p:cNvSpPr/>
              <p:nvPr/>
            </p:nvSpPr>
            <p:spPr>
              <a:xfrm>
                <a:off x="222069" y="2634302"/>
                <a:ext cx="2300077" cy="10849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91" name="Retângulo 90"/>
            <p:cNvSpPr/>
            <p:nvPr/>
          </p:nvSpPr>
          <p:spPr>
            <a:xfrm>
              <a:off x="8304294" y="4567956"/>
              <a:ext cx="3566160" cy="10849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2" name="Retângulo 91"/>
            <p:cNvSpPr/>
            <p:nvPr/>
          </p:nvSpPr>
          <p:spPr>
            <a:xfrm>
              <a:off x="8625840" y="2017544"/>
              <a:ext cx="3566160" cy="11217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55" name="Imagem 54" descr="C:\Users\rubens macedo\AppData\Local\Microsoft\Windows\INetCache\Content.Word\20191029_144318.jpg"/>
          <p:cNvPicPr/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632249" y="19525510"/>
            <a:ext cx="3426337" cy="326707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ixaDeTexto 6"/>
          <p:cNvSpPr txBox="1"/>
          <p:nvPr/>
        </p:nvSpPr>
        <p:spPr>
          <a:xfrm>
            <a:off x="21522511" y="20753298"/>
            <a:ext cx="1352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/>
              <a:t>SENSOR NÃO</a:t>
            </a:r>
          </a:p>
          <a:p>
            <a:pPr algn="ctr"/>
            <a:r>
              <a:rPr lang="pt-BR" sz="1200" b="1" dirty="0" smtClean="0"/>
              <a:t> INTRUSIVO</a:t>
            </a:r>
            <a:endParaRPr lang="pt-BR" sz="1200" b="1" dirty="0"/>
          </a:p>
        </p:txBody>
      </p:sp>
      <p:sp>
        <p:nvSpPr>
          <p:cNvPr id="103" name="CaixaDeTexto 102"/>
          <p:cNvSpPr txBox="1"/>
          <p:nvPr/>
        </p:nvSpPr>
        <p:spPr>
          <a:xfrm>
            <a:off x="25595026" y="18661935"/>
            <a:ext cx="1696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/>
              <a:t>ALIMENTAÇÃO ELÉTRICA EQUIPAMENTOS</a:t>
            </a:r>
            <a:endParaRPr lang="pt-BR" sz="1200" b="1" dirty="0"/>
          </a:p>
        </p:txBody>
      </p:sp>
      <p:sp>
        <p:nvSpPr>
          <p:cNvPr id="104" name="CaixaDeTexto 103"/>
          <p:cNvSpPr txBox="1"/>
          <p:nvPr/>
        </p:nvSpPr>
        <p:spPr>
          <a:xfrm>
            <a:off x="27475530" y="19762758"/>
            <a:ext cx="1352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/>
              <a:t>DISPOSITIVO</a:t>
            </a:r>
          </a:p>
          <a:p>
            <a:pPr algn="ctr"/>
            <a:r>
              <a:rPr lang="pt-BR" sz="1200" b="1" dirty="0" err="1" smtClean="0"/>
              <a:t>IoT</a:t>
            </a:r>
            <a:endParaRPr lang="pt-BR" sz="1200" b="1" dirty="0"/>
          </a:p>
        </p:txBody>
      </p:sp>
      <p:sp>
        <p:nvSpPr>
          <p:cNvPr id="105" name="CaixaDeTexto 104"/>
          <p:cNvSpPr txBox="1"/>
          <p:nvPr/>
        </p:nvSpPr>
        <p:spPr>
          <a:xfrm>
            <a:off x="26615195" y="23132724"/>
            <a:ext cx="1352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/>
              <a:t>ALIMENTAÇÃO REDE ELÉTRICA</a:t>
            </a:r>
            <a:endParaRPr lang="pt-BR" sz="1200" b="1" dirty="0"/>
          </a:p>
        </p:txBody>
      </p:sp>
      <p:cxnSp>
        <p:nvCxnSpPr>
          <p:cNvPr id="9" name="Conector de Seta Reta 8"/>
          <p:cNvCxnSpPr/>
          <p:nvPr/>
        </p:nvCxnSpPr>
        <p:spPr>
          <a:xfrm flipH="1" flipV="1">
            <a:off x="19498223" y="20877704"/>
            <a:ext cx="2247352" cy="1439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CaixaDeTexto 30">
            <a:extLst>
              <a:ext uri="{FF2B5EF4-FFF2-40B4-BE49-F238E27FC236}">
                <a16:creationId xmlns:a16="http://schemas.microsoft.com/office/drawing/2014/main" id="{412CF4EF-2D25-46B6-85DD-C13510E06A9D}"/>
              </a:ext>
            </a:extLst>
          </p:cNvPr>
          <p:cNvSpPr txBox="1"/>
          <p:nvPr/>
        </p:nvSpPr>
        <p:spPr>
          <a:xfrm>
            <a:off x="20656543" y="27728976"/>
            <a:ext cx="5050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2000" b="1" dirty="0" smtClean="0">
                <a:solidFill>
                  <a:srgbClr val="00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DASHBOARD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" name="CaixaDeTexto 61"/>
          <p:cNvSpPr txBox="1"/>
          <p:nvPr/>
        </p:nvSpPr>
        <p:spPr>
          <a:xfrm>
            <a:off x="24082668" y="23057019"/>
            <a:ext cx="19002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/>
              <a:t>MÓDULO </a:t>
            </a:r>
            <a:r>
              <a:rPr lang="pt-BR" sz="1200" b="1" dirty="0" err="1" smtClean="0"/>
              <a:t>IoT</a:t>
            </a:r>
            <a:r>
              <a:rPr lang="pt-BR" sz="1200" b="1" dirty="0" smtClean="0"/>
              <a:t> </a:t>
            </a:r>
            <a:r>
              <a:rPr lang="pt-BR" sz="1200" b="1" dirty="0" err="1" smtClean="0"/>
              <a:t>eSAÚDE</a:t>
            </a:r>
            <a:endParaRPr lang="pt-BR" sz="1200" b="1" dirty="0"/>
          </a:p>
        </p:txBody>
      </p:sp>
      <p:grpSp>
        <p:nvGrpSpPr>
          <p:cNvPr id="63" name="Agrupar 62"/>
          <p:cNvGrpSpPr/>
          <p:nvPr/>
        </p:nvGrpSpPr>
        <p:grpSpPr>
          <a:xfrm>
            <a:off x="21439204" y="25038734"/>
            <a:ext cx="4320551" cy="2520000"/>
            <a:chOff x="3147123" y="2196234"/>
            <a:chExt cx="2880000" cy="1800000"/>
          </a:xfrm>
        </p:grpSpPr>
        <p:grpSp>
          <p:nvGrpSpPr>
            <p:cNvPr id="64" name="Agrupar 63">
              <a:extLst>
                <a:ext uri="{FF2B5EF4-FFF2-40B4-BE49-F238E27FC236}">
                  <a16:creationId xmlns:a16="http://schemas.microsoft.com/office/drawing/2014/main" id="{533555EC-5A0C-467A-99BD-CD13AF9F809F}"/>
                </a:ext>
              </a:extLst>
            </p:cNvPr>
            <p:cNvGrpSpPr/>
            <p:nvPr/>
          </p:nvGrpSpPr>
          <p:grpSpPr>
            <a:xfrm>
              <a:off x="3147123" y="2196234"/>
              <a:ext cx="2880000" cy="1800000"/>
              <a:chOff x="2" y="0"/>
              <a:chExt cx="9864384" cy="5596462"/>
            </a:xfrm>
          </p:grpSpPr>
          <p:pic>
            <p:nvPicPr>
              <p:cNvPr id="68" name="Picture 2">
                <a:extLst>
                  <a:ext uri="{FF2B5EF4-FFF2-40B4-BE49-F238E27FC236}">
                    <a16:creationId xmlns:a16="http://schemas.microsoft.com/office/drawing/2014/main" id="{5314ED16-8A7E-49FB-B704-A0F77C5EF2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BEBA8EAE-BF5A-486C-A8C5-ECC9F3942E4B}">
                    <a14:imgProps xmlns:a14="http://schemas.microsoft.com/office/drawing/2010/main">
                      <a14:imgLayer r:embed="rId21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8" y="0"/>
                <a:ext cx="9862368" cy="55964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9" name="Retângulo 78">
                <a:extLst>
                  <a:ext uri="{FF2B5EF4-FFF2-40B4-BE49-F238E27FC236}">
                    <a16:creationId xmlns:a16="http://schemas.microsoft.com/office/drawing/2014/main" id="{26F16B8A-C55E-488C-9259-3AA95ADE3329}"/>
                  </a:ext>
                </a:extLst>
              </p:cNvPr>
              <p:cNvSpPr/>
              <p:nvPr/>
            </p:nvSpPr>
            <p:spPr>
              <a:xfrm>
                <a:off x="482824" y="326177"/>
                <a:ext cx="802047" cy="2235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pt-BR"/>
              </a:p>
            </p:txBody>
          </p:sp>
          <p:pic>
            <p:nvPicPr>
              <p:cNvPr id="80" name="Picture 2" descr="Resultado de imagem para fi-ware dashboard">
                <a:extLst>
                  <a:ext uri="{FF2B5EF4-FFF2-40B4-BE49-F238E27FC236}">
                    <a16:creationId xmlns:a16="http://schemas.microsoft.com/office/drawing/2014/main" id="{418CACB2-D6A2-4697-998A-ABA4243C8D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227" y="326016"/>
                <a:ext cx="474194" cy="2235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" name="Imagem 80">
                <a:extLst>
                  <a:ext uri="{FF2B5EF4-FFF2-40B4-BE49-F238E27FC236}">
                    <a16:creationId xmlns:a16="http://schemas.microsoft.com/office/drawing/2014/main" id="{5DBBC08F-80C4-4647-8370-C1A77D6397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" y="549576"/>
                <a:ext cx="9765394" cy="4845440"/>
              </a:xfrm>
              <a:prstGeom prst="rect">
                <a:avLst/>
              </a:prstGeom>
            </p:spPr>
          </p:pic>
        </p:grpSp>
        <p:pic>
          <p:nvPicPr>
            <p:cNvPr id="65" name="Imagem 64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3629025" y="3328987"/>
              <a:ext cx="540000" cy="314082"/>
            </a:xfrm>
            <a:prstGeom prst="rect">
              <a:avLst/>
            </a:prstGeom>
          </p:spPr>
        </p:pic>
        <p:sp>
          <p:nvSpPr>
            <p:cNvPr id="66" name="Retângulo 65"/>
            <p:cNvSpPr/>
            <p:nvPr/>
          </p:nvSpPr>
          <p:spPr>
            <a:xfrm>
              <a:off x="4267200" y="3019426"/>
              <a:ext cx="361950" cy="129196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7" name="CaixaDeTexto 66"/>
            <p:cNvSpPr txBox="1"/>
            <p:nvPr/>
          </p:nvSpPr>
          <p:spPr>
            <a:xfrm>
              <a:off x="4285090" y="3036116"/>
              <a:ext cx="593432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00" dirty="0" smtClean="0">
                  <a:solidFill>
                    <a:schemeClr val="bg1"/>
                  </a:solidFill>
                </a:rPr>
                <a:t>0,5 corrente (A)</a:t>
              </a:r>
              <a:endParaRPr lang="pt-BR" sz="5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9" name="Agrupar 118"/>
          <p:cNvGrpSpPr/>
          <p:nvPr/>
        </p:nvGrpSpPr>
        <p:grpSpPr>
          <a:xfrm>
            <a:off x="16922105" y="24994112"/>
            <a:ext cx="4320000" cy="2520000"/>
            <a:chOff x="6440360" y="1856793"/>
            <a:chExt cx="2880000" cy="1800000"/>
          </a:xfrm>
        </p:grpSpPr>
        <p:grpSp>
          <p:nvGrpSpPr>
            <p:cNvPr id="120" name="Agrupar 119">
              <a:extLst>
                <a:ext uri="{FF2B5EF4-FFF2-40B4-BE49-F238E27FC236}">
                  <a16:creationId xmlns:a16="http://schemas.microsoft.com/office/drawing/2014/main" id="{533555EC-5A0C-467A-99BD-CD13AF9F809F}"/>
                </a:ext>
              </a:extLst>
            </p:cNvPr>
            <p:cNvGrpSpPr/>
            <p:nvPr/>
          </p:nvGrpSpPr>
          <p:grpSpPr>
            <a:xfrm>
              <a:off x="6440360" y="1856793"/>
              <a:ext cx="2880000" cy="1800000"/>
              <a:chOff x="0" y="0"/>
              <a:chExt cx="9864386" cy="5596462"/>
            </a:xfrm>
          </p:grpSpPr>
          <p:pic>
            <p:nvPicPr>
              <p:cNvPr id="124" name="Picture 2">
                <a:extLst>
                  <a:ext uri="{FF2B5EF4-FFF2-40B4-BE49-F238E27FC236}">
                    <a16:creationId xmlns:a16="http://schemas.microsoft.com/office/drawing/2014/main" id="{5314ED16-8A7E-49FB-B704-A0F77C5EF2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BEBA8EAE-BF5A-486C-A8C5-ECC9F3942E4B}">
                    <a14:imgProps xmlns:a14="http://schemas.microsoft.com/office/drawing/2010/main">
                      <a14:imgLayer r:embed="rId21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8" y="0"/>
                <a:ext cx="9862368" cy="55964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5" name="Retângulo 124">
                <a:extLst>
                  <a:ext uri="{FF2B5EF4-FFF2-40B4-BE49-F238E27FC236}">
                    <a16:creationId xmlns:a16="http://schemas.microsoft.com/office/drawing/2014/main" id="{26F16B8A-C55E-488C-9259-3AA95ADE3329}"/>
                  </a:ext>
                </a:extLst>
              </p:cNvPr>
              <p:cNvSpPr/>
              <p:nvPr/>
            </p:nvSpPr>
            <p:spPr>
              <a:xfrm>
                <a:off x="482824" y="326177"/>
                <a:ext cx="802047" cy="2235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pt-BR"/>
              </a:p>
            </p:txBody>
          </p:sp>
          <p:pic>
            <p:nvPicPr>
              <p:cNvPr id="126" name="Picture 2" descr="Resultado de imagem para fi-ware dashboard">
                <a:extLst>
                  <a:ext uri="{FF2B5EF4-FFF2-40B4-BE49-F238E27FC236}">
                    <a16:creationId xmlns:a16="http://schemas.microsoft.com/office/drawing/2014/main" id="{418CACB2-D6A2-4697-998A-ABA4243C8D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227" y="326016"/>
                <a:ext cx="474194" cy="2235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7" name="Imagem 126">
                <a:extLst>
                  <a:ext uri="{FF2B5EF4-FFF2-40B4-BE49-F238E27FC236}">
                    <a16:creationId xmlns:a16="http://schemas.microsoft.com/office/drawing/2014/main" id="{5DBBC08F-80C4-4647-8370-C1A77D6397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0" y="549576"/>
                <a:ext cx="9765397" cy="4845440"/>
              </a:xfrm>
              <a:prstGeom prst="rect">
                <a:avLst/>
              </a:prstGeom>
            </p:spPr>
          </p:pic>
        </p:grpSp>
        <p:sp>
          <p:nvSpPr>
            <p:cNvPr id="121" name="Retângulo 120"/>
            <p:cNvSpPr/>
            <p:nvPr/>
          </p:nvSpPr>
          <p:spPr>
            <a:xfrm>
              <a:off x="7560437" y="2679985"/>
              <a:ext cx="361950" cy="129196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2" name="CaixaDeTexto 121"/>
            <p:cNvSpPr txBox="1"/>
            <p:nvPr/>
          </p:nvSpPr>
          <p:spPr>
            <a:xfrm>
              <a:off x="7487662" y="2672154"/>
              <a:ext cx="561372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00" dirty="0" smtClean="0">
                  <a:solidFill>
                    <a:schemeClr val="bg1"/>
                  </a:solidFill>
                </a:rPr>
                <a:t>0 corrente (A)</a:t>
              </a:r>
              <a:endParaRPr lang="pt-BR" sz="500" dirty="0">
                <a:solidFill>
                  <a:schemeClr val="bg1"/>
                </a:solidFill>
              </a:endParaRPr>
            </a:p>
          </p:txBody>
        </p:sp>
        <p:pic>
          <p:nvPicPr>
            <p:cNvPr id="123" name="Imagem 122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6927787" y="2996484"/>
              <a:ext cx="511645" cy="27957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3234</TotalTime>
  <Words>460</Words>
  <Application>Microsoft Office PowerPoint</Application>
  <PresentationFormat>Personalizar</PresentationFormat>
  <Paragraphs>54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MS Mincho</vt:lpstr>
      <vt:lpstr>Times New Roman</vt:lpstr>
      <vt:lpstr>Tema do Office</vt:lpstr>
      <vt:lpstr>Apresentação do PowerPoint</vt:lpstr>
    </vt:vector>
  </TitlesOfParts>
  <Manager>Mavilde LG Pedreira;Reinaldo Salomão</Manager>
  <Company>Pró-Reitoria de Pós-Graduação e Pesquisa da UNIFESP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IV FIP - Modelo de Pôster 3 - Apresentação de Projeto</dc:title>
  <dc:creator>Rivaldo S. Oliveira Jr.</dc:creator>
  <dc:description>Este layout foi criado a fim de padronizar, organizar e auxiliar na elaboração dos pôsteres a serem apresentados no IV Fórum Integrador de Pesquisadores da UNIFESP.</dc:description>
  <cp:lastModifiedBy>rubens macedo</cp:lastModifiedBy>
  <cp:revision>160</cp:revision>
  <cp:lastPrinted>2017-09-19T13:13:17Z</cp:lastPrinted>
  <dcterms:created xsi:type="dcterms:W3CDTF">2015-09-24T18:22:35Z</dcterms:created>
  <dcterms:modified xsi:type="dcterms:W3CDTF">2020-01-28T20:33:02Z</dcterms:modified>
</cp:coreProperties>
</file>