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n-lt"/>
        <a:ea typeface="+mn-ea"/>
        <a:cs typeface="+mn-cs"/>
        <a:sym typeface="Calibri"/>
      </a:defRPr>
    </a:lvl1pPr>
    <a:lvl2pPr indent="228600" defTabSz="4320540" latinLnBrk="0">
      <a:defRPr sz="1200">
        <a:latin typeface="+mn-lt"/>
        <a:ea typeface="+mn-ea"/>
        <a:cs typeface="+mn-cs"/>
        <a:sym typeface="Calibri"/>
      </a:defRPr>
    </a:lvl2pPr>
    <a:lvl3pPr indent="457200" defTabSz="4320540" latinLnBrk="0">
      <a:defRPr sz="1200">
        <a:latin typeface="+mn-lt"/>
        <a:ea typeface="+mn-ea"/>
        <a:cs typeface="+mn-cs"/>
        <a:sym typeface="Calibri"/>
      </a:defRPr>
    </a:lvl3pPr>
    <a:lvl4pPr indent="685800" defTabSz="4320540" latinLnBrk="0">
      <a:defRPr sz="1200">
        <a:latin typeface="+mn-lt"/>
        <a:ea typeface="+mn-ea"/>
        <a:cs typeface="+mn-cs"/>
        <a:sym typeface="Calibri"/>
      </a:defRPr>
    </a:lvl4pPr>
    <a:lvl5pPr indent="914400" defTabSz="4320540" latinLnBrk="0">
      <a:defRPr sz="1200">
        <a:latin typeface="+mn-lt"/>
        <a:ea typeface="+mn-ea"/>
        <a:cs typeface="+mn-cs"/>
        <a:sym typeface="Calibri"/>
      </a:defRPr>
    </a:lvl5pPr>
    <a:lvl6pPr indent="1143000" defTabSz="4320540" latinLnBrk="0">
      <a:defRPr sz="1200">
        <a:latin typeface="+mn-lt"/>
        <a:ea typeface="+mn-ea"/>
        <a:cs typeface="+mn-cs"/>
        <a:sym typeface="Calibri"/>
      </a:defRPr>
    </a:lvl6pPr>
    <a:lvl7pPr indent="1371600" defTabSz="4320540" latinLnBrk="0">
      <a:defRPr sz="1200">
        <a:latin typeface="+mn-lt"/>
        <a:ea typeface="+mn-ea"/>
        <a:cs typeface="+mn-cs"/>
        <a:sym typeface="Calibri"/>
      </a:defRPr>
    </a:lvl7pPr>
    <a:lvl8pPr indent="1600200" defTabSz="4320540" latinLnBrk="0">
      <a:defRPr sz="1200">
        <a:latin typeface="+mn-lt"/>
        <a:ea typeface="+mn-ea"/>
        <a:cs typeface="+mn-cs"/>
        <a:sym typeface="Calibri"/>
      </a:defRPr>
    </a:lvl8pPr>
    <a:lvl9pPr indent="1828800" defTabSz="432054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6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9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81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52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5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7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3.jpeg"/><Relationship Id="rId8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spaço Reservado para Texto 3"/>
          <p:cNvSpPr txBox="1"/>
          <p:nvPr>
            <p:ph type="body" sz="half" idx="1"/>
          </p:nvPr>
        </p:nvSpPr>
        <p:spPr>
          <a:xfrm>
            <a:off x="2808537" y="15323587"/>
            <a:ext cx="26210912" cy="19384569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Distrofia Lattice Tipo III</a:t>
            </a:r>
            <a:endParaRPr>
              <a:solidFill>
                <a:srgbClr val="0070C0"/>
              </a:solidFill>
            </a:endParaRPr>
          </a:p>
          <a:p>
            <a:pPr>
              <a:defRPr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Distrofia lattice é de herança autossômica dominantes (tipos I e II) e recessiva (tipo III). 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Latice tipo III as linhas de amiloidose corneal são mais grosseiras. Não há erosão recorrente e o acometimento visual é tardio, após 60 anos de idade.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O depósito amilóide localiza-se inicialmente no estroma superficial, cora em vermelho, com vermelho congo.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Degeneração elastótica pode ocorrer dentro dos depósitos amilóides.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</a:p>
        </p:txBody>
      </p:sp>
      <p:grpSp>
        <p:nvGrpSpPr>
          <p:cNvPr id="115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13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6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ítulo 1"/>
          <p:cNvSpPr txBox="1"/>
          <p:nvPr/>
        </p:nvSpPr>
        <p:spPr>
          <a:xfrm>
            <a:off x="3795440" y="9065431"/>
            <a:ext cx="26930992" cy="357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b">
            <a:normAutofit fontScale="100000" lnSpcReduction="0"/>
          </a:bodyPr>
          <a:lstStyle/>
          <a:p>
            <a:pPr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19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2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5" name="IMG_8196.jpg"/>
          <p:cNvGrpSpPr/>
          <p:nvPr/>
        </p:nvGrpSpPr>
        <p:grpSpPr>
          <a:xfrm>
            <a:off x="2368543" y="6117328"/>
            <a:ext cx="17957801" cy="16941801"/>
            <a:chOff x="0" y="0"/>
            <a:chExt cx="17957800" cy="16941800"/>
          </a:xfrm>
        </p:grpSpPr>
        <p:pic>
          <p:nvPicPr>
            <p:cNvPr id="124" name="IMG_8196.jpg" descr="IMG_8196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3200" y="203200"/>
              <a:ext cx="17551400" cy="164973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3" name="IMG_8196.jpg" descr="IMG_8196.jpg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7957800" cy="16941800"/>
            </a:xfrm>
            <a:prstGeom prst="rect">
              <a:avLst/>
            </a:prstGeom>
            <a:effectLst/>
          </p:spPr>
        </p:pic>
      </p:grpSp>
      <p:grpSp>
        <p:nvGrpSpPr>
          <p:cNvPr id="128" name="IMG_8199.jpg"/>
          <p:cNvGrpSpPr/>
          <p:nvPr/>
        </p:nvGrpSpPr>
        <p:grpSpPr>
          <a:xfrm>
            <a:off x="12928437" y="24453576"/>
            <a:ext cx="18554701" cy="15163801"/>
            <a:chOff x="0" y="0"/>
            <a:chExt cx="18554700" cy="15163800"/>
          </a:xfrm>
        </p:grpSpPr>
        <p:pic>
          <p:nvPicPr>
            <p:cNvPr id="127" name="IMG_8199.jpg" descr="IMG_8199.jp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3200" y="203200"/>
              <a:ext cx="18148300" cy="147193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6" name="IMG_8199.jpg" descr="IMG_8199.jpg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18554700" cy="15163800"/>
            </a:xfrm>
            <a:prstGeom prst="rect">
              <a:avLst/>
            </a:prstGeom>
            <a:effectLst/>
          </p:spPr>
        </p:pic>
      </p:grpSp>
      <p:sp>
        <p:nvSpPr>
          <p:cNvPr id="129" name="Espaço Reservado para Texto 3"/>
          <p:cNvSpPr txBox="1"/>
          <p:nvPr/>
        </p:nvSpPr>
        <p:spPr>
          <a:xfrm>
            <a:off x="18987291" y="13266131"/>
            <a:ext cx="10754254" cy="3088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 algn="ctr">
              <a:spcBef>
                <a:spcPts val="1500"/>
              </a:spcBef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rPr sz="7500">
                <a:solidFill>
                  <a:srgbClr val="0070C0"/>
                </a:solidFill>
              </a:rPr>
              <a:t>olho direito</a:t>
            </a:r>
          </a:p>
          <a:p>
            <a:pPr algn="just">
              <a:spcBef>
                <a:spcPts val="1500"/>
              </a:spcBef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</a:p>
        </p:txBody>
      </p:sp>
      <p:sp>
        <p:nvSpPr>
          <p:cNvPr id="130" name="Espaço Reservado para Texto 3"/>
          <p:cNvSpPr txBox="1"/>
          <p:nvPr/>
        </p:nvSpPr>
        <p:spPr>
          <a:xfrm>
            <a:off x="2145040" y="31565876"/>
            <a:ext cx="10754254" cy="3088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 algn="ctr">
              <a:spcBef>
                <a:spcPts val="1500"/>
              </a:spcBef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rPr sz="7500">
                <a:solidFill>
                  <a:srgbClr val="0070C0"/>
                </a:solidFill>
              </a:rPr>
              <a:t>olho esquerdo</a:t>
            </a:r>
          </a:p>
          <a:p>
            <a:pPr algn="just">
              <a:spcBef>
                <a:spcPts val="1500"/>
              </a:spcBef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