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32397700" cy="43205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03225"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808037"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21285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617662"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300"/>
      </a:spcBef>
      <a:defRPr sz="1100">
        <a:latin typeface="+mj-lt"/>
        <a:ea typeface="+mj-ea"/>
        <a:cs typeface="+mj-cs"/>
        <a:sym typeface="Calibri"/>
      </a:defRPr>
    </a:lvl1pPr>
    <a:lvl2pPr indent="228600" latinLnBrk="0">
      <a:spcBef>
        <a:spcPts val="300"/>
      </a:spcBef>
      <a:defRPr sz="1100">
        <a:latin typeface="+mj-lt"/>
        <a:ea typeface="+mj-ea"/>
        <a:cs typeface="+mj-cs"/>
        <a:sym typeface="Calibri"/>
      </a:defRPr>
    </a:lvl2pPr>
    <a:lvl3pPr indent="457200" latinLnBrk="0">
      <a:spcBef>
        <a:spcPts val="300"/>
      </a:spcBef>
      <a:defRPr sz="1100">
        <a:latin typeface="+mj-lt"/>
        <a:ea typeface="+mj-ea"/>
        <a:cs typeface="+mj-cs"/>
        <a:sym typeface="Calibri"/>
      </a:defRPr>
    </a:lvl3pPr>
    <a:lvl4pPr indent="685800" latinLnBrk="0">
      <a:spcBef>
        <a:spcPts val="300"/>
      </a:spcBef>
      <a:defRPr sz="1100">
        <a:latin typeface="+mj-lt"/>
        <a:ea typeface="+mj-ea"/>
        <a:cs typeface="+mj-cs"/>
        <a:sym typeface="Calibri"/>
      </a:defRPr>
    </a:lvl4pPr>
    <a:lvl5pPr indent="914400" latinLnBrk="0">
      <a:spcBef>
        <a:spcPts val="300"/>
      </a:spcBef>
      <a:defRPr sz="1100">
        <a:latin typeface="+mj-lt"/>
        <a:ea typeface="+mj-ea"/>
        <a:cs typeface="+mj-cs"/>
        <a:sym typeface="Calibri"/>
      </a:defRPr>
    </a:lvl5pPr>
    <a:lvl6pPr indent="1143000" latinLnBrk="0">
      <a:spcBef>
        <a:spcPts val="300"/>
      </a:spcBef>
      <a:defRPr sz="1100">
        <a:latin typeface="+mj-lt"/>
        <a:ea typeface="+mj-ea"/>
        <a:cs typeface="+mj-cs"/>
        <a:sym typeface="Calibri"/>
      </a:defRPr>
    </a:lvl6pPr>
    <a:lvl7pPr indent="1371600" latinLnBrk="0">
      <a:spcBef>
        <a:spcPts val="300"/>
      </a:spcBef>
      <a:defRPr sz="1100">
        <a:latin typeface="+mj-lt"/>
        <a:ea typeface="+mj-ea"/>
        <a:cs typeface="+mj-cs"/>
        <a:sym typeface="Calibri"/>
      </a:defRPr>
    </a:lvl7pPr>
    <a:lvl8pPr indent="1600200" latinLnBrk="0">
      <a:spcBef>
        <a:spcPts val="300"/>
      </a:spcBef>
      <a:defRPr sz="1100">
        <a:latin typeface="+mj-lt"/>
        <a:ea typeface="+mj-ea"/>
        <a:cs typeface="+mj-cs"/>
        <a:sym typeface="Calibri"/>
      </a:defRPr>
    </a:lvl8pPr>
    <a:lvl9pPr indent="1828800" latinLnBrk="0">
      <a:spcBef>
        <a:spcPts val="300"/>
      </a:spcBef>
      <a:defRPr sz="11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exto do Título"/>
          <p:cNvSpPr txBox="1"/>
          <p:nvPr>
            <p:ph type="title"/>
          </p:nvPr>
        </p:nvSpPr>
        <p:spPr>
          <a:xfrm>
            <a:off x="1619885" y="580072"/>
            <a:ext cx="29157929" cy="9501188"/>
          </a:xfrm>
          <a:prstGeom prst="rect">
            <a:avLst/>
          </a:prstGeom>
          <a:ln w="12700">
            <a:miter lim="400000"/>
          </a:ln>
          <a:extLst>
            <a:ext uri="{C572A759-6A51-4108-AA02-DFA0A04FC94B}">
              <ma14:wrappingTextBoxFlag xmlns:ma14="http://schemas.microsoft.com/office/mac/drawingml/2011/main" val="1"/>
            </a:ext>
          </a:extLst>
        </p:spPr>
        <p:txBody>
          <a:bodyPr lIns="40471" tIns="40471" rIns="40471" bIns="40471" anchor="ctr"/>
          <a:lstStyle/>
          <a:p>
            <a:pPr/>
            <a:r>
              <a:t>Texto do Título</a:t>
            </a:r>
          </a:p>
        </p:txBody>
      </p:sp>
      <p:sp>
        <p:nvSpPr>
          <p:cNvPr id="3" name="Nível de Corpo Um…"/>
          <p:cNvSpPr txBox="1"/>
          <p:nvPr>
            <p:ph type="body" idx="1"/>
          </p:nvPr>
        </p:nvSpPr>
        <p:spPr>
          <a:xfrm>
            <a:off x="1619885" y="10081259"/>
            <a:ext cx="29157929" cy="33124144"/>
          </a:xfrm>
          <a:prstGeom prst="rect">
            <a:avLst/>
          </a:prstGeom>
          <a:ln w="12700">
            <a:miter lim="400000"/>
          </a:ln>
          <a:extLst>
            <a:ext uri="{C572A759-6A51-4108-AA02-DFA0A04FC94B}">
              <ma14:wrappingTextBoxFlag xmlns:ma14="http://schemas.microsoft.com/office/mac/drawingml/2011/main" val="1"/>
            </a:ext>
          </a:extLst>
        </p:spPr>
        <p:txBody>
          <a:bodyPr lIns="40471" tIns="40471" rIns="40471" bIns="40471"/>
          <a:lstStyle/>
          <a:p>
            <a:pPr/>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p:nvPr>
            <p:ph type="sldNum" sz="quarter" idx="2"/>
          </p:nvPr>
        </p:nvSpPr>
        <p:spPr>
          <a:xfrm>
            <a:off x="30543049" y="41078953"/>
            <a:ext cx="240164" cy="233343"/>
          </a:xfrm>
          <a:prstGeom prst="rect">
            <a:avLst/>
          </a:prstGeom>
          <a:ln w="12700">
            <a:miter lim="400000"/>
          </a:ln>
        </p:spPr>
        <p:txBody>
          <a:bodyPr wrap="none" lIns="40471" tIns="40471" rIns="40471" bIns="40471" anchor="ctr">
            <a:spAutoFit/>
          </a:bodyPr>
          <a:lstStyle>
            <a:lvl1pPr algn="r" defTabSz="808037">
              <a:defRPr sz="11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5pPr>
      <a:lvl6pPr marL="0" marR="0" indent="45720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6pPr>
      <a:lvl7pPr marL="0" marR="0" indent="91440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3900" u="none">
          <a:ln>
            <a:noFill/>
          </a:ln>
          <a:solidFill>
            <a:srgbClr val="000000"/>
          </a:solidFill>
          <a:uFillTx/>
          <a:latin typeface="+mj-lt"/>
          <a:ea typeface="+mj-ea"/>
          <a:cs typeface="+mj-cs"/>
          <a:sym typeface="Calibri"/>
        </a:defRPr>
      </a:lvl9pPr>
    </p:titleStyle>
    <p:bodyStyle>
      <a:lvl1pPr marL="303212" marR="0" indent="-303212"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1pPr>
      <a:lvl2pPr marL="687514" marR="0" indent="-282702"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2pPr>
      <a:lvl3pPr marL="1078441" marR="0" indent="-268816"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3pPr>
      <a:lvl4pPr marL="1496694" marR="0" indent="-282257"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4pPr>
      <a:lvl5pPr marL="1932869" marR="0" indent="-313619"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5pPr>
      <a:lvl6pPr marL="2390069" marR="0" indent="-313619"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6pPr>
      <a:lvl7pPr marL="2847269" marR="0" indent="-313619"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7pPr>
      <a:lvl8pPr marL="3304469" marR="0" indent="-313619"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8pPr>
      <a:lvl9pPr marL="3761669" marR="0" indent="-313619" algn="l" defTabSz="914400" rtl="0" latinLnBrk="0">
        <a:lnSpc>
          <a:spcPct val="100000"/>
        </a:lnSpc>
        <a:spcBef>
          <a:spcPts val="600"/>
        </a:spcBef>
        <a:spcAft>
          <a:spcPts val="0"/>
        </a:spcAft>
        <a:buClrTx/>
        <a:buSzPct val="100000"/>
        <a:buFont typeface="Arial"/>
        <a:buChar char=""/>
        <a:tabLst/>
        <a:defRPr b="0" baseline="0" cap="none" i="0" spc="0" strike="noStrike" sz="2800" u="none">
          <a:ln>
            <a:noFill/>
          </a:ln>
          <a:solidFill>
            <a:srgbClr val="000000"/>
          </a:solidFill>
          <a:uFillTx/>
          <a:latin typeface="+mj-lt"/>
          <a:ea typeface="+mj-ea"/>
          <a:cs typeface="+mj-cs"/>
          <a:sym typeface="Calibri"/>
        </a:defRPr>
      </a:lvl9pPr>
    </p:bodyStyle>
    <p:otherStyle>
      <a:lvl1pPr marL="0" marR="0" indent="0"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1pPr>
      <a:lvl2pPr marL="0" marR="0" indent="403225"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2pPr>
      <a:lvl3pPr marL="0" marR="0" indent="808037"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3pPr>
      <a:lvl4pPr marL="0" marR="0" indent="1212850"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4pPr>
      <a:lvl5pPr marL="0" marR="0" indent="1617662"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5pPr>
      <a:lvl6pPr marL="0" marR="0" indent="0"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6pPr>
      <a:lvl7pPr marL="0" marR="0" indent="0"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7pPr>
      <a:lvl8pPr marL="0" marR="0" indent="0"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8pPr>
      <a:lvl9pPr marL="0" marR="0" indent="0" algn="r" defTabSz="808037" rtl="0" latinLnBrk="0">
        <a:lnSpc>
          <a:spcPct val="100000"/>
        </a:lnSpc>
        <a:spcBef>
          <a:spcPts val="0"/>
        </a:spcBef>
        <a:spcAft>
          <a:spcPts val="0"/>
        </a:spcAft>
        <a:buClrTx/>
        <a:buSzTx/>
        <a:buFontTx/>
        <a:buNone/>
        <a:tabLst/>
        <a:defRPr b="0" baseline="0" cap="none" i="0" spc="0" strike="noStrike" sz="11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Retângulo"/>
          <p:cNvSpPr/>
          <p:nvPr/>
        </p:nvSpPr>
        <p:spPr>
          <a:xfrm>
            <a:off x="360362" y="6967537"/>
            <a:ext cx="31754763" cy="304801"/>
          </a:xfrm>
          <a:prstGeom prst="rect">
            <a:avLst/>
          </a:prstGeom>
          <a:solidFill>
            <a:srgbClr val="005000"/>
          </a:solidFill>
          <a:ln w="25400">
            <a:solidFill>
              <a:srgbClr val="385D8A"/>
            </a:solidFill>
          </a:ln>
        </p:spPr>
        <p:txBody>
          <a:bodyPr lIns="45719" rIns="45719" anchor="ctr"/>
          <a:lstStyle/>
          <a:p>
            <a:pPr algn="ctr" defTabSz="808037">
              <a:defRPr sz="1600">
                <a:solidFill>
                  <a:srgbClr val="FFFFFF"/>
                </a:solidFill>
              </a:defRPr>
            </a:pPr>
          </a:p>
        </p:txBody>
      </p:sp>
      <p:sp>
        <p:nvSpPr>
          <p:cNvPr id="21" name="Retângulo"/>
          <p:cNvSpPr/>
          <p:nvPr/>
        </p:nvSpPr>
        <p:spPr>
          <a:xfrm>
            <a:off x="647700" y="42319575"/>
            <a:ext cx="31756350" cy="242888"/>
          </a:xfrm>
          <a:prstGeom prst="rect">
            <a:avLst/>
          </a:prstGeom>
          <a:solidFill>
            <a:srgbClr val="005000"/>
          </a:solidFill>
          <a:ln w="25400">
            <a:solidFill>
              <a:srgbClr val="385D8A"/>
            </a:solidFill>
          </a:ln>
        </p:spPr>
        <p:txBody>
          <a:bodyPr lIns="45719" rIns="45719" anchor="ctr"/>
          <a:lstStyle/>
          <a:p>
            <a:pPr algn="ctr" defTabSz="808037">
              <a:defRPr sz="1600">
                <a:solidFill>
                  <a:srgbClr val="FFFFFF"/>
                </a:solidFill>
              </a:defRPr>
            </a:pPr>
          </a:p>
        </p:txBody>
      </p:sp>
      <p:grpSp>
        <p:nvGrpSpPr>
          <p:cNvPr id="24" name="Grupo"/>
          <p:cNvGrpSpPr/>
          <p:nvPr/>
        </p:nvGrpSpPr>
        <p:grpSpPr>
          <a:xfrm>
            <a:off x="504824" y="7425427"/>
            <a:ext cx="31380114" cy="5952009"/>
            <a:chOff x="0" y="-167118"/>
            <a:chExt cx="31380112" cy="5952007"/>
          </a:xfrm>
        </p:grpSpPr>
        <p:sp>
          <p:nvSpPr>
            <p:cNvPr id="22" name="Retângulo"/>
            <p:cNvSpPr/>
            <p:nvPr/>
          </p:nvSpPr>
          <p:spPr>
            <a:xfrm>
              <a:off x="-1" y="0"/>
              <a:ext cx="31380114" cy="5784889"/>
            </a:xfrm>
            <a:prstGeom prst="rect">
              <a:avLst/>
            </a:prstGeom>
            <a:solidFill>
              <a:srgbClr val="FFFFFF"/>
            </a:solidFill>
            <a:ln w="9525" cap="flat">
              <a:solidFill>
                <a:srgbClr val="A78109"/>
              </a:solidFill>
              <a:prstDash val="solid"/>
              <a:round/>
            </a:ln>
            <a:effectLst/>
          </p:spPr>
          <p:txBody>
            <a:bodyPr wrap="square" lIns="45719" tIns="45719" rIns="45719" bIns="45719" numCol="1" anchor="t">
              <a:noAutofit/>
            </a:bodyPr>
            <a:lstStyle/>
            <a:p>
              <a:pPr algn="just">
                <a:lnSpc>
                  <a:spcPct val="150000"/>
                </a:lnSpc>
                <a:defRPr sz="3800">
                  <a:solidFill>
                    <a:srgbClr val="FF0000"/>
                  </a:solidFill>
                  <a:latin typeface="Arial"/>
                  <a:ea typeface="Arial"/>
                  <a:cs typeface="Arial"/>
                  <a:sym typeface="Arial"/>
                </a:defRPr>
              </a:pPr>
            </a:p>
          </p:txBody>
        </p:sp>
        <p:sp>
          <p:nvSpPr>
            <p:cNvPr id="23" name="Introdução: A ceratopatia neurotrófica é uma doença corneana causada pelo comprometimento da inervação do quinto par craniano, diminuição ou perda completa da sensibilidade corneana, causando lesão epitelial, comprometimento da cicatrização e evolução da úlcera de córnea. Os tratamentos descritos são lubrificantes e antibióticos tópicos, curativo oclusivo, oclusão ponto lacrimal, lente de contato gelatinosa, tarsorrafia, soro autólogo e membrana amniótica, com possível melhora da função visual e melhora do desconforto ocular. Objetivo do relato de caso é evidenciar a recuperação da córnea após uso de Insulina tópica na ceratopatia neurotrófica."/>
            <p:cNvSpPr txBox="1"/>
            <p:nvPr/>
          </p:nvSpPr>
          <p:spPr>
            <a:xfrm>
              <a:off x="0" y="-167119"/>
              <a:ext cx="31351554" cy="42395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32847" tIns="232847" rIns="232847" bIns="232847" numCol="1" anchor="t">
              <a:noAutofit/>
            </a:bodyPr>
            <a:lstStyle/>
            <a:p>
              <a:pPr algn="just">
                <a:lnSpc>
                  <a:spcPct val="150000"/>
                </a:lnSpc>
                <a:defRPr b="1" sz="3800">
                  <a:latin typeface="Arial"/>
                  <a:ea typeface="Arial"/>
                  <a:cs typeface="Arial"/>
                  <a:sym typeface="Arial"/>
                </a:defRPr>
              </a:pPr>
              <a:r>
                <a:t>Introdu</a:t>
              </a:r>
              <a:r>
                <a:t>ção</a:t>
              </a:r>
              <a:r>
                <a:t>: </a:t>
              </a:r>
              <a:r>
                <a:rPr b="0"/>
                <a:t>A ceratopatia </a:t>
              </a:r>
              <a:r>
                <a:rPr b="0"/>
                <a:t>neurotrófica é uma doença corneana causada pelo comprometimento da inervação do quinto par craniano, diminuição ou perda completa da sensibilidade corneana, causando lesão epitelial, comprometimento da cicatrização e evolução da úlcera de córnea</a:t>
              </a:r>
              <a:r>
                <a:rPr b="0"/>
                <a:t>. </a:t>
              </a:r>
              <a:r>
                <a:rPr b="0"/>
                <a:t>Os tratamentos descritos são lubrificantes e antibióticos tópicos, curativo oclusivo, oclusão ponto lacrimal, lente de contato gelatinosa, tarsorrafia, soro autólogo e membrana amniótica</a:t>
              </a:r>
              <a:r>
                <a:rPr b="0"/>
                <a:t>, com possível melhora da função visual e melhora do desconforto ocular. </a:t>
              </a:r>
              <a:r>
                <a:rPr b="0"/>
                <a:t>Objetivo do relato de caso é evidenciar a recuperação da córnea após uso de Insulina tópica na ceratopatia neurotrófica.</a:t>
              </a:r>
            </a:p>
          </p:txBody>
        </p:sp>
      </p:grpSp>
      <p:grpSp>
        <p:nvGrpSpPr>
          <p:cNvPr id="27" name="Grupo"/>
          <p:cNvGrpSpPr/>
          <p:nvPr/>
        </p:nvGrpSpPr>
        <p:grpSpPr>
          <a:xfrm>
            <a:off x="523875" y="11989265"/>
            <a:ext cx="31427738" cy="2449514"/>
            <a:chOff x="0" y="0"/>
            <a:chExt cx="31427737" cy="2449512"/>
          </a:xfrm>
        </p:grpSpPr>
        <p:sp>
          <p:nvSpPr>
            <p:cNvPr id="25" name="Retângulo"/>
            <p:cNvSpPr/>
            <p:nvPr/>
          </p:nvSpPr>
          <p:spPr>
            <a:xfrm>
              <a:off x="0" y="0"/>
              <a:ext cx="31427738" cy="2449513"/>
            </a:xfrm>
            <a:prstGeom prst="rect">
              <a:avLst/>
            </a:prstGeom>
            <a:solidFill>
              <a:srgbClr val="FFFFFF"/>
            </a:solidFill>
            <a:ln w="9525" cap="flat">
              <a:solidFill>
                <a:srgbClr val="A78109"/>
              </a:solidFill>
              <a:prstDash val="solid"/>
              <a:round/>
            </a:ln>
            <a:effectLst/>
          </p:spPr>
          <p:txBody>
            <a:bodyPr wrap="square" lIns="45719" tIns="45719" rIns="45719" bIns="45719" numCol="1" anchor="t">
              <a:noAutofit/>
            </a:bodyPr>
            <a:lstStyle/>
            <a:p>
              <a:pPr algn="just" defTabSz="592137">
                <a:lnSpc>
                  <a:spcPct val="150000"/>
                </a:lnSpc>
                <a:defRPr sz="3800">
                  <a:latin typeface="Arial"/>
                  <a:ea typeface="Arial"/>
                  <a:cs typeface="Arial"/>
                  <a:sym typeface="Arial"/>
                </a:defRPr>
              </a:pPr>
            </a:p>
          </p:txBody>
        </p:sp>
        <p:sp>
          <p:nvSpPr>
            <p:cNvPr id="26" name="Métodos: Descrição de caso de uma paciente com úlcera de córnea neurotrófica no olho direito (OD) após cirurgia de facoemulsificação com reativação de Herpes virus simplex. Realizado o tratamento de úlcera neurotrófica com colírio de insulina tópica como forma de terapia."/>
            <p:cNvSpPr txBox="1"/>
            <p:nvPr/>
          </p:nvSpPr>
          <p:spPr>
            <a:xfrm>
              <a:off x="0" y="0"/>
              <a:ext cx="31427738" cy="19393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32847" tIns="232847" rIns="232847" bIns="232847" numCol="1" anchor="t">
              <a:spAutoFit/>
            </a:bodyPr>
            <a:lstStyle/>
            <a:p>
              <a:pPr algn="just" defTabSz="592137">
                <a:lnSpc>
                  <a:spcPct val="150000"/>
                </a:lnSpc>
                <a:defRPr b="1" sz="4400">
                  <a:latin typeface="Arial"/>
                  <a:ea typeface="Arial"/>
                  <a:cs typeface="Arial"/>
                  <a:sym typeface="Arial"/>
                </a:defRPr>
              </a:pPr>
              <a:r>
                <a:t>Métodos:</a:t>
              </a:r>
              <a:r>
                <a:rPr b="0"/>
                <a:t> </a:t>
              </a:r>
              <a:r>
                <a:rPr b="0" sz="3800"/>
                <a:t>Descrição de caso de uma paciente com</a:t>
              </a:r>
              <a:r>
                <a:rPr b="0" sz="3800"/>
                <a:t> úlcera de córnea neurotrófica no olho direito (OD)</a:t>
              </a:r>
              <a:r>
                <a:rPr b="0" sz="3800"/>
                <a:t> após cirurgia de facoemulsificação com reativação de Herpes virus simplex.</a:t>
              </a:r>
              <a:r>
                <a:rPr b="0" sz="3800"/>
                <a:t> </a:t>
              </a:r>
              <a:r>
                <a:rPr b="0" sz="3800"/>
                <a:t>Realizado o tratamento de úlcera neurotrófica</a:t>
              </a:r>
              <a:r>
                <a:rPr b="0" sz="3800"/>
                <a:t> com colírio de insulina tópica como forma de terapia. </a:t>
              </a:r>
            </a:p>
          </p:txBody>
        </p:sp>
      </p:grpSp>
      <p:sp>
        <p:nvSpPr>
          <p:cNvPr id="28" name="Retângulo"/>
          <p:cNvSpPr/>
          <p:nvPr/>
        </p:nvSpPr>
        <p:spPr>
          <a:xfrm>
            <a:off x="485775" y="28532137"/>
            <a:ext cx="13573125" cy="13358813"/>
          </a:xfrm>
          <a:prstGeom prst="rect">
            <a:avLst/>
          </a:prstGeom>
          <a:solidFill>
            <a:srgbClr val="FFFFFF"/>
          </a:solidFill>
          <a:ln>
            <a:solidFill>
              <a:srgbClr val="A78109"/>
            </a:solidFill>
          </a:ln>
        </p:spPr>
        <p:txBody>
          <a:bodyPr lIns="45719" rIns="45719"/>
          <a:lstStyle/>
          <a:p>
            <a:pPr algn="just" defTabSz="592137">
              <a:spcBef>
                <a:spcPts val="1600"/>
              </a:spcBef>
              <a:defRPr b="1" sz="3600">
                <a:solidFill>
                  <a:srgbClr val="006699"/>
                </a:solidFill>
                <a:latin typeface="Arial"/>
                <a:ea typeface="Arial"/>
                <a:cs typeface="Arial"/>
                <a:sym typeface="Arial"/>
              </a:defRPr>
            </a:pPr>
          </a:p>
        </p:txBody>
      </p:sp>
      <p:grpSp>
        <p:nvGrpSpPr>
          <p:cNvPr id="31" name="Grupo"/>
          <p:cNvGrpSpPr/>
          <p:nvPr/>
        </p:nvGrpSpPr>
        <p:grpSpPr>
          <a:xfrm>
            <a:off x="14630399" y="28603575"/>
            <a:ext cx="17359315" cy="7416800"/>
            <a:chOff x="0" y="0"/>
            <a:chExt cx="17359314" cy="7416800"/>
          </a:xfrm>
        </p:grpSpPr>
        <p:sp>
          <p:nvSpPr>
            <p:cNvPr id="29" name="Retângulo"/>
            <p:cNvSpPr/>
            <p:nvPr/>
          </p:nvSpPr>
          <p:spPr>
            <a:xfrm>
              <a:off x="-1" y="0"/>
              <a:ext cx="17359315" cy="7416800"/>
            </a:xfrm>
            <a:prstGeom prst="rect">
              <a:avLst/>
            </a:prstGeom>
            <a:solidFill>
              <a:srgbClr val="0B4881"/>
            </a:solidFill>
            <a:ln w="12700" cap="flat">
              <a:noFill/>
              <a:miter lim="400000"/>
            </a:ln>
            <a:effectLst/>
          </p:spPr>
          <p:txBody>
            <a:bodyPr wrap="square" lIns="45719" tIns="45719" rIns="45719" bIns="45719" numCol="1" anchor="t">
              <a:noAutofit/>
            </a:bodyPr>
            <a:lstStyle/>
            <a:p>
              <a:pPr algn="just" defTabSz="592137">
                <a:lnSpc>
                  <a:spcPct val="150000"/>
                </a:lnSpc>
                <a:defRPr sz="3800">
                  <a:solidFill>
                    <a:srgbClr val="FF0000"/>
                  </a:solidFill>
                  <a:latin typeface="Arial"/>
                  <a:ea typeface="Arial"/>
                  <a:cs typeface="Arial"/>
                  <a:sym typeface="Arial"/>
                </a:defRPr>
              </a:pPr>
            </a:p>
          </p:txBody>
        </p:sp>
        <p:sp>
          <p:nvSpPr>
            <p:cNvPr id="30" name="Conclusões: No caso descrito a paciente foi reativada o Herpes vírus simples, evoluindo com um quadro de úlcera neurotrófica. Através deste relato de caso podemos ver que apesar do efeito benéfico de outros fármacos para tratar a úlcera neurotrófica, a mesma é de difícil manejo. O uso de insulina NPH de forma tópica em tratamentos refrátários de ulcera neurotrófica, serve de maneira adjuvante para tratar esta patologia combinando com outras modalidades de tratamento não intervencionistas. Teve recuperação da integridade da superficial da córnea e restauração da AV."/>
            <p:cNvSpPr txBox="1"/>
            <p:nvPr/>
          </p:nvSpPr>
          <p:spPr>
            <a:xfrm>
              <a:off x="-1" y="0"/>
              <a:ext cx="17359315" cy="68069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32847" tIns="232847" rIns="232847" bIns="232847" numCol="1" anchor="t">
              <a:spAutoFit/>
            </a:bodyPr>
            <a:lstStyle/>
            <a:p>
              <a:pPr algn="just" defTabSz="592137">
                <a:lnSpc>
                  <a:spcPct val="150000"/>
                </a:lnSpc>
                <a:defRPr b="1" sz="4400">
                  <a:solidFill>
                    <a:srgbClr val="FFFFFF"/>
                  </a:solidFill>
                  <a:latin typeface="Arial"/>
                  <a:ea typeface="Arial"/>
                  <a:cs typeface="Arial"/>
                  <a:sym typeface="Arial"/>
                </a:defRPr>
              </a:pPr>
              <a:r>
                <a:t>Conclusões: </a:t>
              </a:r>
              <a:r>
                <a:rPr b="0" sz="3800"/>
                <a:t>No caso descrito a</a:t>
              </a:r>
              <a:r>
                <a:rPr b="0" sz="3800"/>
                <a:t> paciente foi </a:t>
              </a:r>
              <a:r>
                <a:rPr b="0" sz="3800"/>
                <a:t>reativada o Herpes vírus simples</a:t>
              </a:r>
              <a:r>
                <a:rPr b="0" sz="3800"/>
                <a:t>, evoluindo com um quadro de úlcera neurotrófica. Através deste relato de caso podemos ver que apesar do efeito benéfico </a:t>
              </a:r>
              <a:r>
                <a:rPr b="0" sz="3800"/>
                <a:t>de outros fármacos para tratar a úlcera neurotrófica, a mesma é de difícil manejo. O uso de insulina NPH de forma tópica em tratamentos refrátários de ulcera neurotrófica, serve de maneira adjuvante para tratar esta patologia combinando com outras modalidades de tratamento não intervencionistas. Teve recuperação da integridade da superficial da córnea e restauração da AV.</a:t>
              </a:r>
            </a:p>
          </p:txBody>
        </p:sp>
      </p:grpSp>
      <p:grpSp>
        <p:nvGrpSpPr>
          <p:cNvPr id="34" name="Grupo"/>
          <p:cNvGrpSpPr/>
          <p:nvPr/>
        </p:nvGrpSpPr>
        <p:grpSpPr>
          <a:xfrm>
            <a:off x="14639925" y="36104512"/>
            <a:ext cx="17349788" cy="7314447"/>
            <a:chOff x="0" y="0"/>
            <a:chExt cx="17349787" cy="7314446"/>
          </a:xfrm>
        </p:grpSpPr>
        <p:sp>
          <p:nvSpPr>
            <p:cNvPr id="32" name="Retângulo"/>
            <p:cNvSpPr/>
            <p:nvPr/>
          </p:nvSpPr>
          <p:spPr>
            <a:xfrm>
              <a:off x="0" y="0"/>
              <a:ext cx="17349788" cy="6121400"/>
            </a:xfrm>
            <a:prstGeom prst="rect">
              <a:avLst/>
            </a:prstGeom>
            <a:solidFill>
              <a:srgbClr val="FFFFFF"/>
            </a:solidFill>
            <a:ln w="9525" cap="flat">
              <a:solidFill>
                <a:srgbClr val="A78109"/>
              </a:solidFill>
              <a:prstDash val="solid"/>
              <a:round/>
            </a:ln>
            <a:effectLst/>
          </p:spPr>
          <p:txBody>
            <a:bodyPr wrap="square" lIns="45719" tIns="45719" rIns="45719" bIns="45719" numCol="1" anchor="t">
              <a:noAutofit/>
            </a:bodyPr>
            <a:lstStyle/>
            <a:p>
              <a:pPr marL="457200" indent="-457200" algn="just" defTabSz="592137">
                <a:spcBef>
                  <a:spcPts val="1600"/>
                </a:spcBef>
                <a:defRPr sz="2800">
                  <a:latin typeface="Arial"/>
                  <a:ea typeface="Arial"/>
                  <a:cs typeface="Arial"/>
                  <a:sym typeface="Arial"/>
                </a:defRPr>
              </a:pPr>
            </a:p>
          </p:txBody>
        </p:sp>
        <p:sp>
          <p:nvSpPr>
            <p:cNvPr id="33" name="Palavras chave:…"/>
            <p:cNvSpPr txBox="1"/>
            <p:nvPr/>
          </p:nvSpPr>
          <p:spPr>
            <a:xfrm>
              <a:off x="0" y="0"/>
              <a:ext cx="17349788" cy="73144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32847" tIns="232847" rIns="232847" bIns="232847" numCol="1" anchor="t">
              <a:spAutoFit/>
            </a:bodyPr>
            <a:lstStyle/>
            <a:p>
              <a:pPr marL="457200" indent="-457200" algn="just" defTabSz="592137">
                <a:lnSpc>
                  <a:spcPct val="150000"/>
                </a:lnSpc>
                <a:spcBef>
                  <a:spcPts val="2400"/>
                </a:spcBef>
                <a:defRPr b="1" sz="4000">
                  <a:latin typeface="Arial"/>
                  <a:ea typeface="Arial"/>
                  <a:cs typeface="Arial"/>
                  <a:sym typeface="Arial"/>
                </a:defRPr>
              </a:pPr>
              <a:r>
                <a:t>Palavras chave:   </a:t>
              </a:r>
            </a:p>
            <a:p>
              <a:pPr marL="457200" indent="-457200" algn="just" defTabSz="592137">
                <a:lnSpc>
                  <a:spcPct val="150000"/>
                </a:lnSpc>
                <a:spcBef>
                  <a:spcPts val="1600"/>
                </a:spcBef>
                <a:defRPr sz="2800">
                  <a:latin typeface="Arial"/>
                  <a:ea typeface="Arial"/>
                  <a:cs typeface="Arial"/>
                  <a:sym typeface="Arial"/>
                </a:defRPr>
              </a:pPr>
              <a:r>
                <a:t>Úlcera neurotrófic</a:t>
              </a:r>
              <a:r>
                <a:t>a</a:t>
              </a:r>
              <a:r>
                <a:t>, </a:t>
              </a:r>
              <a:r>
                <a:t>colírio de insulina NPH, Herpes virus simples</a:t>
              </a:r>
              <a:endParaRPr b="1" sz="4000"/>
            </a:p>
            <a:p>
              <a:pPr marL="457200" indent="-457200" algn="just" defTabSz="592137">
                <a:spcBef>
                  <a:spcPts val="2400"/>
                </a:spcBef>
                <a:defRPr b="1" sz="4000">
                  <a:latin typeface="Arial"/>
                  <a:ea typeface="Arial"/>
                  <a:cs typeface="Arial"/>
                  <a:sym typeface="Arial"/>
                </a:defRPr>
              </a:pPr>
              <a:r>
                <a:t>Referências: </a:t>
              </a:r>
            </a:p>
            <a:p>
              <a:pPr marL="457200" indent="-457200" algn="just" defTabSz="592137">
                <a:spcBef>
                  <a:spcPts val="1600"/>
                </a:spcBef>
                <a:defRPr sz="2800">
                  <a:latin typeface="Arial"/>
                  <a:ea typeface="Arial"/>
                  <a:cs typeface="Arial"/>
                  <a:sym typeface="Arial"/>
                </a:defRPr>
              </a:pPr>
              <a:r>
                <a:t>Angeline L. Wang, Eric Weinlander, Brandon M. Metcalf et al, The use if topical insulin to treat refractory neurotrophic corneal ulcers, Cornea, 2017 November; 36(11): 1426-1428</a:t>
              </a:r>
            </a:p>
            <a:p>
              <a:pPr marL="457200" indent="-457200" algn="just" defTabSz="592137">
                <a:spcBef>
                  <a:spcPts val="1600"/>
                </a:spcBef>
                <a:defRPr sz="2800">
                  <a:latin typeface="Arial"/>
                  <a:ea typeface="Arial"/>
                  <a:cs typeface="Arial"/>
                  <a:sym typeface="Arial"/>
                </a:defRPr>
              </a:pPr>
              <a:r>
                <a:t>Ryoji Yanai, Teruo Nishida, Tai-Ichiro Chikama et al, Potential New Modes os Treatment of Neurotrophic Keratopathy, Cornea 2015;24(Suppl):S121- S127</a:t>
              </a:r>
            </a:p>
            <a:p>
              <a:pPr marL="457200" indent="-457200" algn="just" defTabSz="592137">
                <a:spcBef>
                  <a:spcPts val="1600"/>
                </a:spcBef>
                <a:defRPr sz="2800">
                  <a:latin typeface="Arial"/>
                  <a:ea typeface="Arial"/>
                  <a:cs typeface="Arial"/>
                  <a:sym typeface="Arial"/>
                </a:defRPr>
              </a:pPr>
              <a:r>
                <a:t>V.Galvis, C.A. Niño, A. Tello, J.M. Grice, M.A. Gómez, Insulina tópica en queratopatía neurotrófica tras resección de neurinoma del acústico, Arch Soc Esp 2018</a:t>
              </a:r>
            </a:p>
            <a:p>
              <a:pPr marL="457200" indent="-457200" algn="just" defTabSz="592137">
                <a:spcBef>
                  <a:spcPts val="1600"/>
                </a:spcBef>
                <a:defRPr sz="2800">
                  <a:latin typeface="Arial"/>
                  <a:ea typeface="Arial"/>
                  <a:cs typeface="Arial"/>
                  <a:sym typeface="Arial"/>
                </a:defRPr>
              </a:pPr>
            </a:p>
            <a:p>
              <a:pPr marL="457200" indent="-457200" algn="just" defTabSz="592137">
                <a:spcBef>
                  <a:spcPts val="1600"/>
                </a:spcBef>
                <a:defRPr sz="2800">
                  <a:latin typeface="Arial"/>
                  <a:ea typeface="Arial"/>
                  <a:cs typeface="Arial"/>
                  <a:sym typeface="Arial"/>
                </a:defRPr>
              </a:pPr>
              <a:r>
                <a:t>.</a:t>
              </a:r>
            </a:p>
          </p:txBody>
        </p:sp>
      </p:grpSp>
      <p:grpSp>
        <p:nvGrpSpPr>
          <p:cNvPr id="37" name="Grupo"/>
          <p:cNvGrpSpPr/>
          <p:nvPr/>
        </p:nvGrpSpPr>
        <p:grpSpPr>
          <a:xfrm>
            <a:off x="518686" y="14202902"/>
            <a:ext cx="31438116" cy="14186361"/>
            <a:chOff x="0" y="0"/>
            <a:chExt cx="31438115" cy="14186360"/>
          </a:xfrm>
        </p:grpSpPr>
        <p:sp>
          <p:nvSpPr>
            <p:cNvPr id="35" name="Retângulo"/>
            <p:cNvSpPr/>
            <p:nvPr/>
          </p:nvSpPr>
          <p:spPr>
            <a:xfrm>
              <a:off x="0" y="0"/>
              <a:ext cx="31438116" cy="14186361"/>
            </a:xfrm>
            <a:prstGeom prst="rect">
              <a:avLst/>
            </a:prstGeom>
            <a:solidFill>
              <a:srgbClr val="FFFFFF"/>
            </a:solidFill>
            <a:ln w="9525" cap="flat">
              <a:solidFill>
                <a:srgbClr val="A78109"/>
              </a:solidFill>
              <a:prstDash val="solid"/>
              <a:round/>
            </a:ln>
            <a:effectLst/>
          </p:spPr>
          <p:txBody>
            <a:bodyPr wrap="square" lIns="45719" tIns="45719" rIns="45719" bIns="45719" numCol="1" anchor="t">
              <a:noAutofit/>
            </a:bodyPr>
            <a:lstStyle/>
            <a:p>
              <a:pPr algn="just" defTabSz="592137">
                <a:lnSpc>
                  <a:spcPct val="150000"/>
                </a:lnSpc>
                <a:defRPr sz="3800">
                  <a:latin typeface="Arial"/>
                  <a:ea typeface="Arial"/>
                  <a:cs typeface="Arial"/>
                  <a:sym typeface="Arial"/>
                </a:defRPr>
              </a:pPr>
            </a:p>
          </p:txBody>
        </p:sp>
        <p:sp>
          <p:nvSpPr>
            <p:cNvPr id="36" name="Resultados: Paciente femenino, 77 anos, com antecedente ocular de facoemulsificação com implante de lente intraocular sem intercorrencias em ambos os olhos há 18 meses, paciente relata há 16 meses com quadro clinico de sensação de corpo estranho no olho direito (OD)  de 7 dias de duração, biomicroscopia OD com opacidade central com área de desepitelização corneana 3,5x4,2 mm, ceratite punctata difusa e OE sem alterações, acuidade visual com correção (AVcc) OD conta dedos 1 metro e olho esquerdo OE 20/60. Foi realizado tratamento com hiarunato de sodio 0.14% 4/4 horas, cloranfenicol, acetato de retinol, aminoacidos, metionina cada 12 horas e Cloridrato de moxifloxacino cada 2 horas inicialmente por 8 dias com melhora parcial dos sintomas e sem regressão da ulcera corneana. Após 20 dias de tratamento prescreve-se Aciclovir via oral 2g/dia, pomada Zovirax 6/6 horas por 2 semanas e Vitamina B6 8/8 horas. Paciente retorna para avaliação após 30 dias de tratamento com AVcc OD 20/400 e OE 20/60, biomicroscopia OD com progressão da ulcera de corneana central 4,4x3,4 mm, fundo de olho OD escavação 0,3 macula livre, retina aplicada 360, vitreo transparente. O resultado de Herpes simples IgG superior 30,0. Paciente retorna após 60 dias com melhora dos sintomas, AVcc OD 20/150 e biomicroscopia com ulcera de cornea central bem delimitada sem infiltrados  de 4,4x3,4 mm e foi realizado a colocação de lente de contato gelatinosa terapêutica. Paciente retorno em 60 dias com melhora dos sintomas, Avcc OD 2 metros e biomicroscopia OD 3x4 mm , foi indicado tarsorrafia no OD; paciente relata com familiar e recusa procedimento. Após 90 dias paciente retorno para avaliação com Avcc OD 1 metro e biomicroscopia OD ulcera de cornea central sem infiltrados 4x4 mm OD e se realiza prescrição de Humulin NPH 100UI/ml no OD cada 6 horas, retorno após 19 dias com Avcc OD 20/100 biomicroscopia com ulcera de cornea central reduzida para 3,2x3,5 mm e após 40 dias do incio o tratamento com Insulina topica o paciente teve AVcc OD 20/40 na biomicroscopia OD com ulcera de córnea em remissão."/>
            <p:cNvSpPr txBox="1"/>
            <p:nvPr/>
          </p:nvSpPr>
          <p:spPr>
            <a:xfrm>
              <a:off x="0" y="0"/>
              <a:ext cx="31438116" cy="13306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32847" tIns="232847" rIns="232847" bIns="232847" numCol="1" anchor="t">
              <a:noAutofit/>
            </a:bodyPr>
            <a:lstStyle/>
            <a:p>
              <a:pPr algn="just" defTabSz="592137">
                <a:lnSpc>
                  <a:spcPct val="150000"/>
                </a:lnSpc>
                <a:defRPr b="1" sz="4400">
                  <a:latin typeface="Arial"/>
                  <a:ea typeface="Arial"/>
                  <a:cs typeface="Arial"/>
                  <a:sym typeface="Arial"/>
                </a:defRPr>
              </a:pPr>
              <a:r>
                <a:t>Resultados:</a:t>
              </a:r>
              <a:r>
                <a:t> </a:t>
              </a:r>
              <a:r>
                <a:rPr b="0" sz="3800"/>
                <a:t>Paciente femenino, 77 anos, com antecedente ocular de facoemulsificação com implante de lente intraocular sem intercorrencias em ambos os olhos há 18 meses, paciente relata há 16 meses com quadro clinico de sensação de corpo estranho no olho direito (OD)  de 7 dias de duração, biomicroscopia OD com opacidade central com área de desepitelização corneana 3,5x4,2 mm, ceratite punctata difusa e OE sem alterações, acuidade visual com correção (AVcc) OD conta dedos 1 metro e olho esquerdo OE 20/60. Foi realizado tratamento com hiarunato de sodio 0.14% 4/4 horas, cloranfenicol, acetato de retinol, aminoacidos, metionina cada 12 horas e </a:t>
              </a:r>
              <a:r>
                <a:rPr b="0" sz="4000"/>
                <a:t>Cloridrato de moxifloxacino</a:t>
              </a:r>
              <a:r>
                <a:rPr b="0" sz="3800"/>
                <a:t> cada 2 horas inicialmente por 8 dias com melhora parcial dos sintomas e sem regressão da ulcera corneana. Após 20 dias de tratamento prescreve-se Aciclovir via oral 2g/dia, pomada Zovirax 6/6 horas por 2 semanas e Vitamina B6 8/8 horas. Paciente retorna para avaliação após 30 dias de tratamento com AVcc OD 20/400 e OE 20/60, biomicroscopia OD com progressão da ulcera de corneana central 4,4x3,4 mm, fundo de olho OD escavação 0,3 macula livre, retina aplicada 360, vitreo transparente. O resultado de Herpes simples IgG superior 30,0. Paciente retorna após 60 dias com melhora dos sintomas, AVcc OD 20/150 e biomicroscopia com ulcera de cornea central bem delimitada sem infiltrados  de 4,4x3,4 mm e foi realizado a colocação de lente de contato gelatinosa terapêutica. Paciente retorno em 60 dias com melhora dos sintomas, Avcc OD 2 metros e biomicroscopia OD 3x4 mm , foi indicado tarsorrafia no OD; paciente relata com familiar e recusa procedimento. Após 90 dias paciente retorno para avaliação com Avcc OD 1 metro e biomicroscopia OD ulcera de cornea central sem infiltrados 4x4 mm OD e se realiza prescrição de Humulin NPH 100UI/ml no OD cada 6 horas, retorno após 19 dias com Avcc OD 20/100 biomicroscopia com ulcera de cornea central reduzida para 3,2x3,5 mm e após 40 dias do incio o tratamento com Insulina topica o paciente teve AVcc OD 20/40 na biomicroscopia OD com ulcera de córnea em remissão.</a:t>
              </a:r>
            </a:p>
          </p:txBody>
        </p:sp>
      </p:grpSp>
      <p:pic>
        <p:nvPicPr>
          <p:cNvPr id="38" name="logo cro gru.jpg" descr="logo cro gru.jpg"/>
          <p:cNvPicPr>
            <a:picLocks noChangeAspect="1"/>
          </p:cNvPicPr>
          <p:nvPr/>
        </p:nvPicPr>
        <p:blipFill>
          <a:blip r:embed="rId2">
            <a:extLst/>
          </a:blip>
          <a:stretch>
            <a:fillRect/>
          </a:stretch>
        </p:blipFill>
        <p:spPr>
          <a:xfrm>
            <a:off x="0" y="0"/>
            <a:ext cx="10915650" cy="2447925"/>
          </a:xfrm>
          <a:prstGeom prst="rect">
            <a:avLst/>
          </a:prstGeom>
          <a:ln w="12700">
            <a:miter lim="400000"/>
          </a:ln>
        </p:spPr>
      </p:pic>
      <p:sp>
        <p:nvSpPr>
          <p:cNvPr id="39" name="Uso de colírio de insulina tópica em paciente com úlcera neurotrófica…"/>
          <p:cNvSpPr txBox="1"/>
          <p:nvPr/>
        </p:nvSpPr>
        <p:spPr>
          <a:xfrm>
            <a:off x="3514725" y="2299501"/>
            <a:ext cx="25360313" cy="4353712"/>
          </a:xfrm>
          <a:prstGeom prst="rect">
            <a:avLst/>
          </a:prstGeom>
          <a:ln w="12700">
            <a:miter lim="400000"/>
          </a:ln>
          <a:extLst>
            <a:ext uri="{C572A759-6A51-4108-AA02-DFA0A04FC94B}">
              <ma14:wrappingTextBoxFlag xmlns:ma14="http://schemas.microsoft.com/office/mac/drawingml/2011/main" val="1"/>
            </a:ext>
          </a:extLst>
        </p:spPr>
        <p:txBody>
          <a:bodyPr lIns="40471" tIns="40471" rIns="40471" bIns="40471">
            <a:spAutoFit/>
          </a:bodyPr>
          <a:lstStyle/>
          <a:p>
            <a:pPr algn="ctr">
              <a:lnSpc>
                <a:spcPct val="200000"/>
              </a:lnSpc>
              <a:defRPr b="1" sz="5400">
                <a:latin typeface="Arial"/>
                <a:ea typeface="Arial"/>
                <a:cs typeface="Arial"/>
                <a:sym typeface="Arial"/>
              </a:defRPr>
            </a:pPr>
            <a:r>
              <a:t>Uso de colírio de insulina tópica em paciente com úlcera neurotrófica</a:t>
            </a:r>
          </a:p>
          <a:p>
            <a:pPr algn="ctr">
              <a:lnSpc>
                <a:spcPct val="200000"/>
              </a:lnSpc>
              <a:defRPr i="1" sz="3600">
                <a:latin typeface="Arial"/>
                <a:ea typeface="Arial"/>
                <a:cs typeface="Arial"/>
                <a:sym typeface="Arial"/>
              </a:defRPr>
            </a:pPr>
            <a:r>
              <a:t>DANTE VALDIVIA CHIRINOS</a:t>
            </a:r>
            <a:r>
              <a:t>;</a:t>
            </a:r>
            <a:r>
              <a:t> EVELYN CANDIDO SILVA;</a:t>
            </a:r>
            <a:r>
              <a:rPr i="0"/>
              <a:t> </a:t>
            </a:r>
            <a:r>
              <a:t>MARCELO MASTROMONICO LUI; ROSSEN MIHAYLOV HAZARBASSANOV; </a:t>
            </a:r>
          </a:p>
          <a:p>
            <a:pPr algn="ctr">
              <a:lnSpc>
                <a:spcPct val="200000"/>
              </a:lnSpc>
              <a:defRPr b="1" sz="4400">
                <a:latin typeface="Arial"/>
                <a:ea typeface="Arial"/>
                <a:cs typeface="Arial"/>
                <a:sym typeface="Arial"/>
              </a:defRPr>
            </a:pPr>
            <a:r>
              <a:t>Hospital de Olhos CRO- Guarulhos/SP</a:t>
            </a:r>
          </a:p>
        </p:txBody>
      </p:sp>
      <p:sp>
        <p:nvSpPr>
          <p:cNvPr id="40" name="Figuras 1-4. Evolução da doença.…"/>
          <p:cNvSpPr txBox="1"/>
          <p:nvPr/>
        </p:nvSpPr>
        <p:spPr>
          <a:xfrm>
            <a:off x="700087" y="38461950"/>
            <a:ext cx="12169776" cy="27434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3600">
                <a:latin typeface="Arial"/>
                <a:ea typeface="Arial"/>
                <a:cs typeface="Arial"/>
                <a:sym typeface="Arial"/>
              </a:defRPr>
            </a:pPr>
            <a:r>
              <a:t>Figuras 1-4. Evolu</a:t>
            </a:r>
            <a:r>
              <a:t>ção da doença. </a:t>
            </a:r>
          </a:p>
          <a:p>
            <a:pPr algn="just">
              <a:defRPr sz="3600">
                <a:latin typeface="Arial"/>
                <a:ea typeface="Arial"/>
                <a:cs typeface="Arial"/>
                <a:sym typeface="Arial"/>
              </a:defRPr>
            </a:pPr>
          </a:p>
          <a:p>
            <a:pPr algn="just">
              <a:defRPr sz="3600">
                <a:latin typeface="Arial"/>
                <a:ea typeface="Arial"/>
                <a:cs typeface="Arial"/>
                <a:sym typeface="Arial"/>
              </a:defRPr>
            </a:pPr>
            <a:r>
              <a:t>1 e 2. Ulcera neutrofica</a:t>
            </a:r>
          </a:p>
          <a:p>
            <a:pPr algn="just">
              <a:defRPr sz="3600">
                <a:latin typeface="Arial"/>
                <a:ea typeface="Arial"/>
                <a:cs typeface="Arial"/>
                <a:sym typeface="Arial"/>
              </a:defRPr>
            </a:pPr>
            <a:r>
              <a:t>3 e 4. Cobrimento com celulas epiteliais da cornea após 40 dias de uso de colirio Insulina</a:t>
            </a:r>
          </a:p>
        </p:txBody>
      </p:sp>
      <p:pic>
        <p:nvPicPr>
          <p:cNvPr id="41" name="C:\Users\Uso\Downloads\OD_222237_20190827170557_4.JPG" descr="C:\Users\Uso\Downloads\OD_222237_20190827170557_4.JPG"/>
          <p:cNvPicPr>
            <a:picLocks noChangeAspect="1"/>
          </p:cNvPicPr>
          <p:nvPr/>
        </p:nvPicPr>
        <p:blipFill>
          <a:blip r:embed="rId3">
            <a:extLst/>
          </a:blip>
          <a:stretch>
            <a:fillRect/>
          </a:stretch>
        </p:blipFill>
        <p:spPr>
          <a:xfrm>
            <a:off x="700087" y="28746450"/>
            <a:ext cx="6535738" cy="4357688"/>
          </a:xfrm>
          <a:prstGeom prst="rect">
            <a:avLst/>
          </a:prstGeom>
          <a:ln w="12700">
            <a:miter lim="400000"/>
          </a:ln>
        </p:spPr>
      </p:pic>
      <p:pic>
        <p:nvPicPr>
          <p:cNvPr id="42" name="C:\Users\Uso\Downloads\OD_256831_20190827173827_1.JPG" descr="C:\Users\Uso\Downloads\OD_256831_20190827173827_1.JPG"/>
          <p:cNvPicPr>
            <a:picLocks noChangeAspect="1"/>
          </p:cNvPicPr>
          <p:nvPr/>
        </p:nvPicPr>
        <p:blipFill>
          <a:blip r:embed="rId4">
            <a:extLst/>
          </a:blip>
          <a:stretch>
            <a:fillRect/>
          </a:stretch>
        </p:blipFill>
        <p:spPr>
          <a:xfrm>
            <a:off x="7415212" y="28746450"/>
            <a:ext cx="6500813" cy="4333875"/>
          </a:xfrm>
          <a:prstGeom prst="rect">
            <a:avLst/>
          </a:prstGeom>
          <a:ln w="12700">
            <a:miter lim="400000"/>
          </a:ln>
        </p:spPr>
      </p:pic>
      <p:pic>
        <p:nvPicPr>
          <p:cNvPr id="43" name="C:\Users\Uso\Downloads\OD_256831_20190827174010_4.JPG" descr="C:\Users\Uso\Downloads\OD_256831_20190827174010_4.JPG"/>
          <p:cNvPicPr>
            <a:picLocks noChangeAspect="1"/>
          </p:cNvPicPr>
          <p:nvPr/>
        </p:nvPicPr>
        <p:blipFill>
          <a:blip r:embed="rId5">
            <a:extLst/>
          </a:blip>
          <a:stretch>
            <a:fillRect/>
          </a:stretch>
        </p:blipFill>
        <p:spPr>
          <a:xfrm>
            <a:off x="700087" y="33604200"/>
            <a:ext cx="6429376" cy="4556125"/>
          </a:xfrm>
          <a:prstGeom prst="rect">
            <a:avLst/>
          </a:prstGeom>
          <a:ln w="12700">
            <a:miter lim="400000"/>
          </a:ln>
        </p:spPr>
      </p:pic>
      <p:pic>
        <p:nvPicPr>
          <p:cNvPr id="44" name="C:\Users\Uso\Downloads\OD_256831_20190827174126_7.JPG" descr="C:\Users\Uso\Downloads\OD_256831_20190827174126_7.JPG"/>
          <p:cNvPicPr>
            <a:picLocks noChangeAspect="1"/>
          </p:cNvPicPr>
          <p:nvPr/>
        </p:nvPicPr>
        <p:blipFill>
          <a:blip r:embed="rId6">
            <a:extLst/>
          </a:blip>
          <a:stretch>
            <a:fillRect/>
          </a:stretch>
        </p:blipFill>
        <p:spPr>
          <a:xfrm>
            <a:off x="7343775" y="33604200"/>
            <a:ext cx="6535738" cy="4500563"/>
          </a:xfrm>
          <a:prstGeom prst="rect">
            <a:avLst/>
          </a:prstGeom>
          <a:ln w="12700">
            <a:miter lim="400000"/>
          </a:ln>
        </p:spPr>
      </p:pic>
      <p:sp>
        <p:nvSpPr>
          <p:cNvPr id="45" name="1"/>
          <p:cNvSpPr txBox="1"/>
          <p:nvPr/>
        </p:nvSpPr>
        <p:spPr>
          <a:xfrm>
            <a:off x="842962" y="32389762"/>
            <a:ext cx="571501"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latin typeface="Arial"/>
                <a:ea typeface="Arial"/>
                <a:cs typeface="Arial"/>
                <a:sym typeface="Arial"/>
              </a:defRPr>
            </a:lvl1pPr>
          </a:lstStyle>
          <a:p>
            <a:pPr/>
            <a:r>
              <a:t>1</a:t>
            </a:r>
          </a:p>
        </p:txBody>
      </p:sp>
      <p:sp>
        <p:nvSpPr>
          <p:cNvPr id="46" name="2"/>
          <p:cNvSpPr txBox="1"/>
          <p:nvPr/>
        </p:nvSpPr>
        <p:spPr>
          <a:xfrm>
            <a:off x="7486650" y="32389762"/>
            <a:ext cx="571501"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latin typeface="Arial"/>
                <a:ea typeface="Arial"/>
                <a:cs typeface="Arial"/>
                <a:sym typeface="Arial"/>
              </a:defRPr>
            </a:lvl1pPr>
          </a:lstStyle>
          <a:p>
            <a:pPr/>
            <a:r>
              <a:t>2</a:t>
            </a:r>
          </a:p>
        </p:txBody>
      </p:sp>
      <p:sp>
        <p:nvSpPr>
          <p:cNvPr id="47" name="3"/>
          <p:cNvSpPr txBox="1"/>
          <p:nvPr/>
        </p:nvSpPr>
        <p:spPr>
          <a:xfrm>
            <a:off x="771525" y="37390387"/>
            <a:ext cx="571501"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latin typeface="Arial"/>
                <a:ea typeface="Arial"/>
                <a:cs typeface="Arial"/>
                <a:sym typeface="Arial"/>
              </a:defRPr>
            </a:lvl1pPr>
          </a:lstStyle>
          <a:p>
            <a:pPr/>
            <a:r>
              <a:t>3</a:t>
            </a:r>
          </a:p>
        </p:txBody>
      </p:sp>
      <p:sp>
        <p:nvSpPr>
          <p:cNvPr id="48" name="4"/>
          <p:cNvSpPr txBox="1"/>
          <p:nvPr/>
        </p:nvSpPr>
        <p:spPr>
          <a:xfrm>
            <a:off x="7486650" y="37318950"/>
            <a:ext cx="571501"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solidFill>
                  <a:srgbClr val="FFFFFF"/>
                </a:solidFill>
                <a:latin typeface="Arial"/>
                <a:ea typeface="Arial"/>
                <a:cs typeface="Arial"/>
                <a:sym typeface="Arial"/>
              </a:defRPr>
            </a:lvl1pPr>
          </a:lstStyle>
          <a:p>
            <a:pPr/>
            <a:r>
              <a:t>4</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