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2" r:id="rId9"/>
    <p:sldId id="263" r:id="rId10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81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27F32D7-3194-44F0-BAFF-2F9A10EE6A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6F742D82-3FC3-41CA-91EF-D98ECBD3BE7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80DADDE-FA7B-4563-8438-03043BE840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20324-35D0-4818-9BF0-F34E258EE29E}" type="datetimeFigureOut">
              <a:rPr lang="pt-BR" smtClean="0"/>
              <a:t>26/11/2019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9FA7C1F8-C0DC-47BB-9834-119CC31843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617B18D-31E2-4F1C-870D-A14F40C798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38047-483B-4447-8DD9-E1E934FF9B1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278856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D533844-AB0A-4755-8579-718597DB26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CCA7C2E5-E999-455A-BD77-45AA97E5D4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CF38754-0B0B-4D2D-9147-5BFABC61CA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20324-35D0-4818-9BF0-F34E258EE29E}" type="datetimeFigureOut">
              <a:rPr lang="pt-BR" smtClean="0"/>
              <a:t>26/11/2019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7AB7755-6748-4BBF-BB27-8BD3233832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92C7B70-C75B-4A86-BED9-DDB8601A17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38047-483B-4447-8DD9-E1E934FF9B1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926626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72825F7B-D35B-4972-94FE-6BC8F564C85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893DA72F-5F24-4259-ADD1-8D17C247EA8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DA5242C-59EB-4597-B26E-8F5FC7D244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20324-35D0-4818-9BF0-F34E258EE29E}" type="datetimeFigureOut">
              <a:rPr lang="pt-BR" smtClean="0"/>
              <a:t>26/11/2019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3E296681-52A7-4B20-88A6-F8705AA700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D896990-4D6C-4090-9FC2-58CD8E58CA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38047-483B-4447-8DD9-E1E934FF9B1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387494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44558AA-7301-4B46-B151-71DB219372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3DB550E-BFD1-4341-B219-D3374125B1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E02F40C-B071-49EC-82E7-E039B8F438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20324-35D0-4818-9BF0-F34E258EE29E}" type="datetimeFigureOut">
              <a:rPr lang="pt-BR" smtClean="0"/>
              <a:t>26/11/2019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A83E568-7C19-4EA6-BE3F-18B9C64CCF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59CB23B-A098-4C9B-8775-ABE8BB58FE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38047-483B-4447-8DD9-E1E934FF9B1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627817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AA9FE60-666E-470B-A4B7-F05DA927D0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C4304E03-CE37-446C-9B86-61B5BE1FBB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A8D19AD3-C7DF-4A91-9285-C397C405C9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20324-35D0-4818-9BF0-F34E258EE29E}" type="datetimeFigureOut">
              <a:rPr lang="pt-BR" smtClean="0"/>
              <a:t>26/11/2019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97108115-B14C-4CDC-B991-834A6999AA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6915FFE-9E13-4E8D-9174-F5F0829765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38047-483B-4447-8DD9-E1E934FF9B1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936356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2FDCAE0-D00A-45F0-A40B-9499BE796E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8538F4C-BE62-49B0-9AB5-97111EDA21A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7EFE569A-D70B-48AC-BE38-D035B4FF38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173ACBCA-AE9E-48B8-BBA9-936130C969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20324-35D0-4818-9BF0-F34E258EE29E}" type="datetimeFigureOut">
              <a:rPr lang="pt-BR" smtClean="0"/>
              <a:t>26/11/2019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D33675A3-3AFA-482F-B477-CC403A4D2F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0A2B196C-838C-4CE9-9399-FA9F1A4DD5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38047-483B-4447-8DD9-E1E934FF9B1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024542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4BB9106-3F9F-45BA-8AF8-8CF1978BE5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8F37F7AD-A334-480F-A3C1-CD22C8A9F0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98485DDF-2E3E-4EC6-9350-2DA97AB5D7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D9D3B447-3C53-46EC-9CC6-C4D277C0031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39252BBE-CF8F-4E93-BF85-AF66DE6E493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B134C624-FC80-4EA4-8F2F-FF667EDB5E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20324-35D0-4818-9BF0-F34E258EE29E}" type="datetimeFigureOut">
              <a:rPr lang="pt-BR" smtClean="0"/>
              <a:t>26/11/2019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334A22FF-E7B4-43E9-9326-B9C93903EF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D8A53108-BAB7-4892-B91F-9CD20E8DEF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38047-483B-4447-8DD9-E1E934FF9B1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05598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2A9D3D4-94E0-4C32-BB51-AE2526B744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20D6A044-8A76-4110-8CF7-3C068E9947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20324-35D0-4818-9BF0-F34E258EE29E}" type="datetimeFigureOut">
              <a:rPr lang="pt-BR" smtClean="0"/>
              <a:t>26/11/2019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42C63955-E834-4E45-84E5-1C5C06BD19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347C6FAC-5312-457F-9918-EFA6427152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38047-483B-4447-8DD9-E1E934FF9B1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26571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DF083FEB-C87D-4F5E-BD84-C09F4D1806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20324-35D0-4818-9BF0-F34E258EE29E}" type="datetimeFigureOut">
              <a:rPr lang="pt-BR" smtClean="0"/>
              <a:t>26/11/2019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E8A49B3F-7EEB-462E-B142-612A15779C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25A63C46-6778-4401-B510-8B74A7D9FB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38047-483B-4447-8DD9-E1E934FF9B1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01242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E324DC3-3FBD-4C30-9566-D7CBC07668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0F0C42C-F27B-4F4D-B722-BADC79C666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D6EF55F9-3394-4444-8E8F-0EDC6632A0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51B5692B-EAA3-4941-9EF1-E33C92C24F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20324-35D0-4818-9BF0-F34E258EE29E}" type="datetimeFigureOut">
              <a:rPr lang="pt-BR" smtClean="0"/>
              <a:t>26/11/2019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6C64FB34-1384-443B-BF63-54C47FEE5C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E2DACEDE-345E-49BD-9D93-03DCAE242B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38047-483B-4447-8DD9-E1E934FF9B1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413950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3DCDE2E-6661-44FE-A014-42BE369889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F918B60E-03CC-4D55-B34D-A5677F14D71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8655E95A-9BA4-46FE-9420-F1B6A98BF39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D8624201-9EB2-4817-8C85-AA48C353AF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20324-35D0-4818-9BF0-F34E258EE29E}" type="datetimeFigureOut">
              <a:rPr lang="pt-BR" smtClean="0"/>
              <a:t>26/11/2019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11227572-1B29-4BA9-A0EA-950440103F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C6BCFF69-F347-455E-BB68-4B3602386D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38047-483B-4447-8DD9-E1E934FF9B1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856804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52618728-5E65-4275-8412-9FFF1857BC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34A69FEC-7548-48D8-A9B2-3D208AF99A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A5914C4A-03EE-42FA-86D7-3E6F6D0C905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620324-35D0-4818-9BF0-F34E258EE29E}" type="datetimeFigureOut">
              <a:rPr lang="pt-BR" smtClean="0"/>
              <a:t>26/11/2019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2537CECA-6773-44A9-8F09-8A10147683A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63922403-7D2C-459D-ACAA-CA24D707702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938047-483B-4447-8DD9-E1E934FF9B1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019141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7905BA41-EE6E-4F80-8636-447F22DD72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2E335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F7CD0B8D-743B-4A65-B8FB-71DD2FAD159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48465" y="3298722"/>
            <a:ext cx="8495070" cy="1784402"/>
          </a:xfrm>
        </p:spPr>
        <p:txBody>
          <a:bodyPr anchor="b">
            <a:normAutofit/>
          </a:bodyPr>
          <a:lstStyle/>
          <a:p>
            <a:r>
              <a:rPr lang="pt-BR">
                <a:solidFill>
                  <a:srgbClr val="FFFFFF"/>
                </a:solidFill>
              </a:rPr>
              <a:t>Open Your Eyes for Stroke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BCA17F2-5CDE-4ED5-B1B4-17102C0F24F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48465" y="5258851"/>
            <a:ext cx="8495070" cy="904005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>
                <a:solidFill>
                  <a:srgbClr val="FFFFFF"/>
                </a:solidFill>
              </a:rPr>
              <a:t>Holanda, EC, Gasparini, MS, Neto, JJN, Huarachi, DR, Fernandes, VHR, Silva, IC, Nascimento, MA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CD7549B2-EE05-4558-8C64-AC46755F2B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025914" y="889251"/>
            <a:ext cx="2140172" cy="2140172"/>
          </a:xfrm>
          <a:prstGeom prst="ellipse">
            <a:avLst/>
          </a:prstGeom>
          <a:solidFill>
            <a:srgbClr val="FFFFFF"/>
          </a:solidFill>
          <a:ln w="19050">
            <a:solidFill>
              <a:srgbClr val="B224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Imagem 4" descr="Desenho de uma pessoa&#10;&#10;Descrição gerada automaticamente">
            <a:extLst>
              <a:ext uri="{FF2B5EF4-FFF2-40B4-BE49-F238E27FC236}">
                <a16:creationId xmlns:a16="http://schemas.microsoft.com/office/drawing/2014/main" id="{3EA8D324-8F2B-44AF-8957-0D82512C37D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7115" y="1448171"/>
            <a:ext cx="1517772" cy="10223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44347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9F53A73-8775-406F-8296-45AC3DA87E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Case 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9FA4CCD-38C1-4D78-AD83-B42D8C9045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err="1"/>
              <a:t>Female</a:t>
            </a:r>
            <a:endParaRPr lang="pt-BR" dirty="0"/>
          </a:p>
          <a:p>
            <a:r>
              <a:rPr lang="pt-BR" dirty="0"/>
              <a:t>79 </a:t>
            </a:r>
            <a:r>
              <a:rPr lang="pt-BR" dirty="0" err="1"/>
              <a:t>years</a:t>
            </a:r>
            <a:r>
              <a:rPr lang="pt-BR" dirty="0"/>
              <a:t> </a:t>
            </a:r>
            <a:r>
              <a:rPr lang="pt-BR" dirty="0" err="1"/>
              <a:t>old</a:t>
            </a:r>
            <a:endParaRPr lang="pt-BR" dirty="0"/>
          </a:p>
          <a:p>
            <a:r>
              <a:rPr lang="en-US" dirty="0"/>
              <a:t>Scotoma in the upper right eye </a:t>
            </a:r>
            <a:r>
              <a:rPr lang="en-US" dirty="0" err="1"/>
              <a:t>hemicamp</a:t>
            </a:r>
            <a:endParaRPr lang="en-US" dirty="0"/>
          </a:p>
          <a:p>
            <a:r>
              <a:rPr lang="en-US" dirty="0"/>
              <a:t>4 days of history </a:t>
            </a:r>
          </a:p>
          <a:p>
            <a:r>
              <a:rPr lang="en-US" dirty="0"/>
              <a:t>Denied pain or </a:t>
            </a:r>
            <a:r>
              <a:rPr lang="en-US" dirty="0" err="1"/>
              <a:t>photopsies</a:t>
            </a:r>
            <a:r>
              <a:rPr lang="en-US" dirty="0"/>
              <a:t> </a:t>
            </a:r>
          </a:p>
          <a:p>
            <a:r>
              <a:rPr lang="pt-BR" dirty="0" err="1"/>
              <a:t>Previous</a:t>
            </a:r>
            <a:r>
              <a:rPr lang="pt-BR" dirty="0"/>
              <a:t> </a:t>
            </a:r>
            <a:r>
              <a:rPr lang="pt-BR" dirty="0" err="1"/>
              <a:t>history</a:t>
            </a:r>
            <a:r>
              <a:rPr lang="en-US" dirty="0"/>
              <a:t>: </a:t>
            </a:r>
            <a:r>
              <a:rPr lang="pt-BR" dirty="0" err="1"/>
              <a:t>chronic</a:t>
            </a:r>
            <a:r>
              <a:rPr lang="pt-BR" dirty="0"/>
              <a:t> </a:t>
            </a:r>
            <a:r>
              <a:rPr lang="pt-BR" dirty="0" err="1"/>
              <a:t>hypertension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19423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D22BF0-993B-4588-A106-59E05C4DAD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6164F3E-98F4-48A0-9B97-8C1721FBD6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BCVA 20:40 </a:t>
            </a:r>
            <a:r>
              <a:rPr lang="pt-BR" dirty="0" err="1"/>
              <a:t>both</a:t>
            </a:r>
            <a:r>
              <a:rPr lang="pt-BR" dirty="0"/>
              <a:t> </a:t>
            </a:r>
            <a:r>
              <a:rPr lang="pt-BR" dirty="0" err="1"/>
              <a:t>eyes</a:t>
            </a:r>
            <a:endParaRPr lang="pt-BR" dirty="0"/>
          </a:p>
          <a:p>
            <a:r>
              <a:rPr lang="pt-BR" dirty="0"/>
              <a:t>IOP 12 </a:t>
            </a:r>
            <a:r>
              <a:rPr lang="pt-BR" dirty="0" err="1"/>
              <a:t>both</a:t>
            </a:r>
            <a:r>
              <a:rPr lang="pt-BR" dirty="0"/>
              <a:t> </a:t>
            </a:r>
            <a:r>
              <a:rPr lang="pt-BR" dirty="0" err="1"/>
              <a:t>eyes</a:t>
            </a:r>
            <a:endParaRPr lang="pt-BR" dirty="0"/>
          </a:p>
          <a:p>
            <a:r>
              <a:rPr lang="pt-BR" dirty="0"/>
              <a:t>Normal anterior </a:t>
            </a:r>
            <a:r>
              <a:rPr lang="pt-BR" dirty="0" err="1"/>
              <a:t>segment</a:t>
            </a:r>
            <a:r>
              <a:rPr lang="pt-BR" dirty="0"/>
              <a:t> </a:t>
            </a:r>
            <a:r>
              <a:rPr lang="pt-BR" dirty="0" err="1"/>
              <a:t>both</a:t>
            </a:r>
            <a:r>
              <a:rPr lang="pt-BR" dirty="0"/>
              <a:t> </a:t>
            </a:r>
            <a:r>
              <a:rPr lang="pt-BR" dirty="0" err="1"/>
              <a:t>eyes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753845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1B6163D-ABEE-4F99-BE82-BBA6F15BFD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5" name="Espaço Reservado para Conteúdo 4" descr="Uma imagem contendo computador, crustáceo&#10;&#10;Descrição gerada automaticamente">
            <a:extLst>
              <a:ext uri="{FF2B5EF4-FFF2-40B4-BE49-F238E27FC236}">
                <a16:creationId xmlns:a16="http://schemas.microsoft.com/office/drawing/2014/main" id="{32B69542-2F5B-4F08-9580-55C491C07EF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6939" y="646317"/>
            <a:ext cx="6453809" cy="5565365"/>
          </a:xfrm>
        </p:spPr>
      </p:pic>
    </p:spTree>
    <p:extLst>
      <p:ext uri="{BB962C8B-B14F-4D97-AF65-F5344CB8AC3E}">
        <p14:creationId xmlns:p14="http://schemas.microsoft.com/office/powerpoint/2010/main" val="15335047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DD0B931-58AA-489E-BFCE-C7B6B0CF6E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5" name="Espaço Reservado para Conteúdo 4" descr="Uma imagem contendo animal, segurando, branco, ouriço-do-mar&#10;&#10;Descrição gerada automaticamente">
            <a:extLst>
              <a:ext uri="{FF2B5EF4-FFF2-40B4-BE49-F238E27FC236}">
                <a16:creationId xmlns:a16="http://schemas.microsoft.com/office/drawing/2014/main" id="{FA981D4E-1CF2-4609-8BBD-9A06B93A041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2724" y="734707"/>
            <a:ext cx="6266552" cy="5388586"/>
          </a:xfrm>
        </p:spPr>
      </p:pic>
    </p:spTree>
    <p:extLst>
      <p:ext uri="{BB962C8B-B14F-4D97-AF65-F5344CB8AC3E}">
        <p14:creationId xmlns:p14="http://schemas.microsoft.com/office/powerpoint/2010/main" val="34908518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F3679C9-7759-4CFF-BFE0-82457710C2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5" name="Espaço Reservado para Conteúdo 4" descr="Tela de computador com texto preto sobre fundo branco&#10;&#10;Descrição gerada automaticamente">
            <a:extLst>
              <a:ext uri="{FF2B5EF4-FFF2-40B4-BE49-F238E27FC236}">
                <a16:creationId xmlns:a16="http://schemas.microsoft.com/office/drawing/2014/main" id="{B93EA789-560E-4A12-9D02-CADAB57C057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3739" y="130631"/>
            <a:ext cx="4784522" cy="6596737"/>
          </a:xfrm>
        </p:spPr>
      </p:pic>
    </p:spTree>
    <p:extLst>
      <p:ext uri="{BB962C8B-B14F-4D97-AF65-F5344CB8AC3E}">
        <p14:creationId xmlns:p14="http://schemas.microsoft.com/office/powerpoint/2010/main" val="23523553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3C100C7-1FDA-419C-865C-EB6928270A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80973A0-5F4E-4D54-BEB9-DD022192AB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err="1"/>
              <a:t>Decided</a:t>
            </a:r>
            <a:r>
              <a:rPr lang="pt-BR" dirty="0"/>
              <a:t> for </a:t>
            </a:r>
            <a:r>
              <a:rPr lang="pt-BR" dirty="0" err="1"/>
              <a:t>clinical</a:t>
            </a:r>
            <a:r>
              <a:rPr lang="pt-BR" dirty="0"/>
              <a:t> follow-up</a:t>
            </a:r>
          </a:p>
          <a:p>
            <a:r>
              <a:rPr lang="pt-BR" dirty="0"/>
              <a:t>BCVA </a:t>
            </a:r>
            <a:r>
              <a:rPr lang="pt-BR" dirty="0" err="1"/>
              <a:t>unchanged</a:t>
            </a:r>
            <a:endParaRPr lang="pt-BR" dirty="0"/>
          </a:p>
          <a:p>
            <a:r>
              <a:rPr lang="pt-BR" dirty="0"/>
              <a:t>No </a:t>
            </a:r>
            <a:r>
              <a:rPr lang="pt-BR" dirty="0" err="1"/>
              <a:t>signs</a:t>
            </a:r>
            <a:r>
              <a:rPr lang="pt-BR" dirty="0"/>
              <a:t> </a:t>
            </a:r>
            <a:r>
              <a:rPr lang="pt-BR" dirty="0" err="1"/>
              <a:t>of</a:t>
            </a:r>
            <a:r>
              <a:rPr lang="pt-BR" dirty="0"/>
              <a:t> </a:t>
            </a:r>
            <a:r>
              <a:rPr lang="pt-BR"/>
              <a:t>neovascularizatio</a:t>
            </a:r>
            <a:r>
              <a:rPr lang="pt-BR" dirty="0"/>
              <a:t>n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262709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70F4CF3-38C0-4DAF-88F2-86BB14BF19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/>
              <a:t>Branch</a:t>
            </a:r>
            <a:r>
              <a:rPr lang="pt-BR" dirty="0"/>
              <a:t> Retinal Artery </a:t>
            </a:r>
            <a:r>
              <a:rPr lang="pt-BR" dirty="0" err="1"/>
              <a:t>Occlusion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99A0699-5A1E-4115-B883-1774265839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dirty="0" err="1"/>
              <a:t>Plunger</a:t>
            </a:r>
            <a:r>
              <a:rPr lang="pt-BR" dirty="0"/>
              <a:t> </a:t>
            </a:r>
            <a:r>
              <a:rPr lang="pt-BR" dirty="0" err="1"/>
              <a:t>or</a:t>
            </a:r>
            <a:r>
              <a:rPr lang="pt-BR" dirty="0"/>
              <a:t> </a:t>
            </a:r>
            <a:r>
              <a:rPr lang="pt-BR" dirty="0" err="1"/>
              <a:t>thrombus</a:t>
            </a:r>
            <a:r>
              <a:rPr lang="pt-BR" dirty="0"/>
              <a:t> </a:t>
            </a:r>
            <a:r>
              <a:rPr lang="pt-BR" dirty="0" err="1"/>
              <a:t>result</a:t>
            </a:r>
            <a:endParaRPr lang="pt-BR" dirty="0"/>
          </a:p>
          <a:p>
            <a:r>
              <a:rPr lang="pt-BR" dirty="0" err="1"/>
              <a:t>Cholesterol</a:t>
            </a:r>
            <a:r>
              <a:rPr lang="pt-BR" dirty="0"/>
              <a:t> </a:t>
            </a:r>
            <a:r>
              <a:rPr lang="pt-BR" dirty="0" err="1"/>
              <a:t>emboli</a:t>
            </a:r>
            <a:endParaRPr lang="pt-BR" dirty="0"/>
          </a:p>
          <a:p>
            <a:r>
              <a:rPr lang="pt-BR" dirty="0" err="1"/>
              <a:t>Platelet-fibrin</a:t>
            </a:r>
            <a:r>
              <a:rPr lang="pt-BR" dirty="0"/>
              <a:t> </a:t>
            </a:r>
            <a:r>
              <a:rPr lang="pt-BR" dirty="0" err="1"/>
              <a:t>emboli</a:t>
            </a:r>
            <a:endParaRPr lang="pt-BR" dirty="0"/>
          </a:p>
          <a:p>
            <a:r>
              <a:rPr lang="pt-BR" dirty="0" err="1"/>
              <a:t>Calcific</a:t>
            </a:r>
            <a:r>
              <a:rPr lang="pt-BR" dirty="0"/>
              <a:t> </a:t>
            </a:r>
            <a:r>
              <a:rPr lang="pt-BR" dirty="0" err="1"/>
              <a:t>emboli</a:t>
            </a:r>
            <a:endParaRPr lang="pt-BR" dirty="0"/>
          </a:p>
          <a:p>
            <a:endParaRPr lang="pt-BR" dirty="0"/>
          </a:p>
          <a:p>
            <a:r>
              <a:rPr lang="pt-BR" dirty="0" err="1"/>
              <a:t>Clinical</a:t>
            </a:r>
            <a:r>
              <a:rPr lang="pt-BR" dirty="0"/>
              <a:t> </a:t>
            </a:r>
            <a:r>
              <a:rPr lang="pt-BR" dirty="0" err="1"/>
              <a:t>diagnosis</a:t>
            </a:r>
            <a:endParaRPr lang="pt-BR" dirty="0"/>
          </a:p>
          <a:p>
            <a:endParaRPr lang="pt-BR" dirty="0"/>
          </a:p>
          <a:p>
            <a:r>
              <a:rPr lang="pt-BR" dirty="0" err="1"/>
              <a:t>Treatment</a:t>
            </a:r>
            <a:r>
              <a:rPr lang="pt-BR" dirty="0"/>
              <a:t>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dirty="0" err="1"/>
              <a:t>Directed</a:t>
            </a:r>
            <a:r>
              <a:rPr lang="pt-BR" dirty="0"/>
              <a:t> </a:t>
            </a:r>
            <a:r>
              <a:rPr lang="pt-BR" dirty="0" err="1"/>
              <a:t>toward</a:t>
            </a:r>
            <a:r>
              <a:rPr lang="pt-BR" dirty="0"/>
              <a:t> </a:t>
            </a:r>
            <a:r>
              <a:rPr lang="pt-BR" dirty="0" err="1"/>
              <a:t>systemic</a:t>
            </a:r>
            <a:r>
              <a:rPr lang="pt-BR" dirty="0"/>
              <a:t> </a:t>
            </a:r>
            <a:r>
              <a:rPr lang="pt-BR" dirty="0" err="1"/>
              <a:t>etiologic</a:t>
            </a:r>
            <a:r>
              <a:rPr lang="pt-BR" dirty="0"/>
              <a:t> </a:t>
            </a:r>
            <a:r>
              <a:rPr lang="pt-BR" dirty="0" err="1"/>
              <a:t>factors</a:t>
            </a:r>
            <a:endParaRPr lang="pt-BR" dirty="0"/>
          </a:p>
          <a:p>
            <a:pPr>
              <a:buFont typeface="Wingdings" panose="05000000000000000000" pitchFamily="2" charset="2"/>
              <a:buChar char="Ø"/>
            </a:pPr>
            <a:r>
              <a:rPr lang="pt-BR" dirty="0"/>
              <a:t>No </a:t>
            </a:r>
            <a:r>
              <a:rPr lang="pt-BR" dirty="0" err="1"/>
              <a:t>specific</a:t>
            </a:r>
            <a:r>
              <a:rPr lang="pt-BR" dirty="0"/>
              <a:t> ocular </a:t>
            </a:r>
            <a:r>
              <a:rPr lang="pt-BR" dirty="0" err="1"/>
              <a:t>therapy</a:t>
            </a:r>
            <a:r>
              <a:rPr lang="pt-BR" dirty="0"/>
              <a:t> </a:t>
            </a:r>
            <a:r>
              <a:rPr lang="pt-BR" dirty="0" err="1"/>
              <a:t>has</a:t>
            </a:r>
            <a:r>
              <a:rPr lang="pt-BR" dirty="0"/>
              <a:t> </a:t>
            </a:r>
            <a:r>
              <a:rPr lang="pt-BR" dirty="0" err="1"/>
              <a:t>been</a:t>
            </a:r>
            <a:r>
              <a:rPr lang="pt-BR" dirty="0"/>
              <a:t> </a:t>
            </a:r>
            <a:r>
              <a:rPr lang="pt-BR" dirty="0" err="1"/>
              <a:t>found</a:t>
            </a:r>
            <a:r>
              <a:rPr lang="pt-BR" dirty="0"/>
              <a:t> </a:t>
            </a:r>
            <a:r>
              <a:rPr lang="pt-BR" dirty="0" err="1"/>
              <a:t>to</a:t>
            </a:r>
            <a:r>
              <a:rPr lang="pt-BR" dirty="0"/>
              <a:t> </a:t>
            </a:r>
            <a:r>
              <a:rPr lang="pt-BR" dirty="0" err="1"/>
              <a:t>be</a:t>
            </a:r>
            <a:r>
              <a:rPr lang="pt-BR" dirty="0"/>
              <a:t> </a:t>
            </a:r>
            <a:r>
              <a:rPr lang="pt-BR" dirty="0" err="1"/>
              <a:t>effective</a:t>
            </a:r>
            <a:r>
              <a:rPr lang="pt-BR" dirty="0"/>
              <a:t> in </a:t>
            </a:r>
            <a:r>
              <a:rPr lang="pt-BR" dirty="0" err="1"/>
              <a:t>improving</a:t>
            </a:r>
            <a:r>
              <a:rPr lang="pt-BR" dirty="0"/>
              <a:t> </a:t>
            </a:r>
            <a:r>
              <a:rPr lang="pt-BR" dirty="0" err="1"/>
              <a:t>the</a:t>
            </a:r>
            <a:r>
              <a:rPr lang="pt-BR" dirty="0"/>
              <a:t> visual </a:t>
            </a:r>
            <a:r>
              <a:rPr lang="pt-BR" dirty="0" err="1"/>
              <a:t>prognosis</a:t>
            </a:r>
            <a:endParaRPr lang="pt-BR" dirty="0"/>
          </a:p>
          <a:p>
            <a:endParaRPr lang="pt-BR" dirty="0"/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9D49A3B3-EE64-488A-AC5B-AEC9C2FE8EF9}"/>
              </a:ext>
            </a:extLst>
          </p:cNvPr>
          <p:cNvSpPr txBox="1"/>
          <p:nvPr/>
        </p:nvSpPr>
        <p:spPr>
          <a:xfrm>
            <a:off x="1311965" y="6149009"/>
            <a:ext cx="103333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900" dirty="0" err="1"/>
              <a:t>Hayreh</a:t>
            </a:r>
            <a:r>
              <a:rPr lang="pt-BR" sz="900" dirty="0"/>
              <a:t> SS, </a:t>
            </a:r>
            <a:r>
              <a:rPr lang="pt-BR" sz="900" dirty="0" err="1"/>
              <a:t>Podhajsky</a:t>
            </a:r>
            <a:r>
              <a:rPr lang="pt-BR" sz="900" dirty="0"/>
              <a:t> PA, </a:t>
            </a:r>
            <a:r>
              <a:rPr lang="pt-BR" sz="900" dirty="0" err="1"/>
              <a:t>Zimmerman</a:t>
            </a:r>
            <a:r>
              <a:rPr lang="pt-BR" sz="900" dirty="0"/>
              <a:t> MB. </a:t>
            </a:r>
            <a:r>
              <a:rPr lang="pt-BR" sz="900" dirty="0" err="1"/>
              <a:t>Branch</a:t>
            </a:r>
            <a:r>
              <a:rPr lang="pt-BR" sz="900" dirty="0"/>
              <a:t> retinal artery </a:t>
            </a:r>
            <a:r>
              <a:rPr lang="pt-BR" sz="900" dirty="0" err="1"/>
              <a:t>occlusion</a:t>
            </a:r>
            <a:r>
              <a:rPr lang="pt-BR" sz="900" dirty="0"/>
              <a:t>: natural </a:t>
            </a:r>
            <a:r>
              <a:rPr lang="pt-BR" sz="900" dirty="0" err="1"/>
              <a:t>history</a:t>
            </a:r>
            <a:r>
              <a:rPr lang="pt-BR" sz="900" dirty="0"/>
              <a:t> </a:t>
            </a:r>
            <a:r>
              <a:rPr lang="pt-BR" sz="900" dirty="0" err="1"/>
              <a:t>of</a:t>
            </a:r>
            <a:r>
              <a:rPr lang="pt-BR" sz="900" dirty="0"/>
              <a:t> visual </a:t>
            </a:r>
            <a:r>
              <a:rPr lang="pt-BR" sz="900" dirty="0" err="1"/>
              <a:t>outcome</a:t>
            </a:r>
            <a:r>
              <a:rPr lang="pt-BR" sz="900" dirty="0"/>
              <a:t>. Ophthalmology.</a:t>
            </a:r>
          </a:p>
          <a:p>
            <a:pPr algn="r"/>
            <a:r>
              <a:rPr lang="pt-BR" sz="900" dirty="0"/>
              <a:t>2009;116(6):1188–1194.</a:t>
            </a:r>
          </a:p>
          <a:p>
            <a:pPr algn="r"/>
            <a:r>
              <a:rPr lang="en-US" sz="900" dirty="0"/>
              <a:t>Wang JJ, </a:t>
            </a:r>
            <a:r>
              <a:rPr lang="en-US" sz="900" dirty="0" err="1"/>
              <a:t>Cugati</a:t>
            </a:r>
            <a:r>
              <a:rPr lang="en-US" sz="900" dirty="0"/>
              <a:t> S, </a:t>
            </a:r>
            <a:r>
              <a:rPr lang="en-US" sz="900" dirty="0" err="1"/>
              <a:t>Knudtson</a:t>
            </a:r>
            <a:r>
              <a:rPr lang="en-US" sz="900" dirty="0"/>
              <a:t> MD, et al. Retinal arteriolar emboli and long-term mortality: pooled data analysis from two older</a:t>
            </a:r>
          </a:p>
          <a:p>
            <a:pPr algn="r"/>
            <a:r>
              <a:rPr lang="pt-BR" sz="900" dirty="0" err="1"/>
              <a:t>populations</a:t>
            </a:r>
            <a:r>
              <a:rPr lang="pt-BR" sz="900" dirty="0"/>
              <a:t>. </a:t>
            </a:r>
            <a:r>
              <a:rPr lang="pt-BR" sz="900" dirty="0" err="1"/>
              <a:t>Stroke</a:t>
            </a:r>
            <a:r>
              <a:rPr lang="pt-BR" sz="900" dirty="0"/>
              <a:t>. 2006;37(7):1833–1836.</a:t>
            </a:r>
          </a:p>
        </p:txBody>
      </p:sp>
    </p:spTree>
    <p:extLst>
      <p:ext uri="{BB962C8B-B14F-4D97-AF65-F5344CB8AC3E}">
        <p14:creationId xmlns:p14="http://schemas.microsoft.com/office/powerpoint/2010/main" val="16936465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C473141-179A-4355-B4FC-DF713494F5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5" name="Espaço Reservado para Conteúdo 4" descr="Uma imagem contendo pássaro&#10;&#10;Descrição gerada automaticamente">
            <a:extLst>
              <a:ext uri="{FF2B5EF4-FFF2-40B4-BE49-F238E27FC236}">
                <a16:creationId xmlns:a16="http://schemas.microsoft.com/office/drawing/2014/main" id="{F8BA8C95-97DB-456D-9045-B3184B3B528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690688"/>
            <a:ext cx="7973538" cy="1028844"/>
          </a:xfrm>
        </p:spPr>
      </p:pic>
      <p:sp>
        <p:nvSpPr>
          <p:cNvPr id="6" name="CaixaDeTexto 5">
            <a:extLst>
              <a:ext uri="{FF2B5EF4-FFF2-40B4-BE49-F238E27FC236}">
                <a16:creationId xmlns:a16="http://schemas.microsoft.com/office/drawing/2014/main" id="{1F4D0B9C-78AD-458D-B03A-188FDB234DF0}"/>
              </a:ext>
            </a:extLst>
          </p:cNvPr>
          <p:cNvSpPr txBox="1"/>
          <p:nvPr/>
        </p:nvSpPr>
        <p:spPr>
          <a:xfrm>
            <a:off x="838200" y="2862470"/>
            <a:ext cx="752723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pt-BR" dirty="0"/>
              <a:t>33 </a:t>
            </a:r>
            <a:r>
              <a:rPr lang="pt-BR" dirty="0" err="1"/>
              <a:t>patients</a:t>
            </a:r>
            <a:endParaRPr lang="pt-BR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pt-BR" dirty="0"/>
              <a:t>24.2% </a:t>
            </a:r>
            <a:r>
              <a:rPr lang="pt-BR" dirty="0" err="1"/>
              <a:t>was</a:t>
            </a:r>
            <a:r>
              <a:rPr lang="pt-BR" dirty="0"/>
              <a:t> </a:t>
            </a:r>
            <a:r>
              <a:rPr lang="pt-BR" dirty="0" err="1"/>
              <a:t>detected</a:t>
            </a:r>
            <a:r>
              <a:rPr lang="pt-BR" dirty="0"/>
              <a:t> </a:t>
            </a:r>
            <a:r>
              <a:rPr lang="pt-BR" dirty="0" err="1"/>
              <a:t>with</a:t>
            </a:r>
            <a:r>
              <a:rPr lang="pt-BR" dirty="0"/>
              <a:t> </a:t>
            </a:r>
            <a:r>
              <a:rPr lang="pt-BR" dirty="0" err="1"/>
              <a:t>acute</a:t>
            </a:r>
            <a:r>
              <a:rPr lang="pt-BR" dirty="0"/>
              <a:t> </a:t>
            </a:r>
            <a:r>
              <a:rPr lang="pt-BR" dirty="0" err="1"/>
              <a:t>ischemic</a:t>
            </a:r>
            <a:r>
              <a:rPr lang="pt-BR" dirty="0"/>
              <a:t> </a:t>
            </a:r>
            <a:r>
              <a:rPr lang="pt-BR" dirty="0" err="1"/>
              <a:t>stroke</a:t>
            </a:r>
            <a:endParaRPr lang="pt-BR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pt-BR" dirty="0" err="1"/>
              <a:t>Among</a:t>
            </a:r>
            <a:r>
              <a:rPr lang="pt-BR" dirty="0"/>
              <a:t> </a:t>
            </a:r>
            <a:r>
              <a:rPr lang="pt-BR" dirty="0" err="1"/>
              <a:t>these</a:t>
            </a:r>
            <a:r>
              <a:rPr lang="pt-BR" dirty="0"/>
              <a:t>, 37.5% </a:t>
            </a:r>
            <a:r>
              <a:rPr lang="pt-BR" dirty="0" err="1"/>
              <a:t>did</a:t>
            </a:r>
            <a:r>
              <a:rPr lang="pt-BR" dirty="0"/>
              <a:t> </a:t>
            </a:r>
            <a:r>
              <a:rPr lang="pt-BR" dirty="0" err="1"/>
              <a:t>not</a:t>
            </a:r>
            <a:r>
              <a:rPr lang="pt-BR" dirty="0"/>
              <a:t> </a:t>
            </a:r>
            <a:r>
              <a:rPr lang="pt-BR" dirty="0" err="1"/>
              <a:t>exhibit</a:t>
            </a:r>
            <a:r>
              <a:rPr lang="pt-BR" dirty="0"/>
              <a:t> </a:t>
            </a:r>
            <a:r>
              <a:rPr lang="pt-BR" dirty="0" err="1"/>
              <a:t>any</a:t>
            </a:r>
            <a:r>
              <a:rPr lang="pt-BR" dirty="0"/>
              <a:t> </a:t>
            </a:r>
            <a:r>
              <a:rPr lang="pt-BR" dirty="0" err="1"/>
              <a:t>neurologic</a:t>
            </a:r>
            <a:r>
              <a:rPr lang="pt-BR" dirty="0"/>
              <a:t> </a:t>
            </a:r>
            <a:r>
              <a:rPr lang="pt-BR" dirty="0" err="1"/>
              <a:t>symptoms</a:t>
            </a:r>
            <a:r>
              <a:rPr lang="pt-BR" dirty="0"/>
              <a:t> </a:t>
            </a:r>
            <a:r>
              <a:rPr lang="pt-BR" dirty="0" err="1"/>
              <a:t>or</a:t>
            </a:r>
            <a:r>
              <a:rPr lang="pt-BR" dirty="0"/>
              <a:t> </a:t>
            </a:r>
            <a:r>
              <a:rPr lang="pt-BR" dirty="0" err="1"/>
              <a:t>signs</a:t>
            </a:r>
            <a:r>
              <a:rPr lang="pt-BR" dirty="0"/>
              <a:t> </a:t>
            </a:r>
          </a:p>
        </p:txBody>
      </p:sp>
      <p:pic>
        <p:nvPicPr>
          <p:cNvPr id="8" name="Imagem 7" descr="Uma imagem contendo pássaro&#10;&#10;Descrição gerada automaticamente">
            <a:extLst>
              <a:ext uri="{FF2B5EF4-FFF2-40B4-BE49-F238E27FC236}">
                <a16:creationId xmlns:a16="http://schemas.microsoft.com/office/drawing/2014/main" id="{211C6DD8-8156-4D0A-8802-3B1A454FE46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4045095"/>
            <a:ext cx="8571099" cy="1111464"/>
          </a:xfrm>
          <a:prstGeom prst="rect">
            <a:avLst/>
          </a:prstGeom>
        </p:spPr>
      </p:pic>
      <p:sp>
        <p:nvSpPr>
          <p:cNvPr id="9" name="CaixaDeTexto 8">
            <a:extLst>
              <a:ext uri="{FF2B5EF4-FFF2-40B4-BE49-F238E27FC236}">
                <a16:creationId xmlns:a16="http://schemas.microsoft.com/office/drawing/2014/main" id="{E229FE0A-87AC-49D8-858D-3AE929E99D90}"/>
              </a:ext>
            </a:extLst>
          </p:cNvPr>
          <p:cNvSpPr txBox="1"/>
          <p:nvPr/>
        </p:nvSpPr>
        <p:spPr>
          <a:xfrm>
            <a:off x="838200" y="5433391"/>
            <a:ext cx="96177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pt-BR" dirty="0"/>
              <a:t>93 </a:t>
            </a:r>
            <a:r>
              <a:rPr lang="pt-BR" dirty="0" err="1"/>
              <a:t>relevant</a:t>
            </a:r>
            <a:r>
              <a:rPr lang="pt-BR" dirty="0"/>
              <a:t> </a:t>
            </a:r>
            <a:r>
              <a:rPr lang="pt-BR" dirty="0" err="1"/>
              <a:t>studies</a:t>
            </a:r>
            <a:r>
              <a:rPr lang="pt-BR" dirty="0"/>
              <a:t> </a:t>
            </a:r>
            <a:r>
              <a:rPr lang="pt-BR" dirty="0" err="1"/>
              <a:t>between</a:t>
            </a:r>
            <a:r>
              <a:rPr lang="pt-BR" dirty="0"/>
              <a:t> 1992-2015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pt-BR" dirty="0"/>
              <a:t>19.6-25% </a:t>
            </a:r>
            <a:r>
              <a:rPr lang="pt-BR" dirty="0" err="1"/>
              <a:t>of</a:t>
            </a:r>
            <a:r>
              <a:rPr lang="pt-BR" dirty="0"/>
              <a:t> chance </a:t>
            </a:r>
            <a:r>
              <a:rPr lang="pt-BR" dirty="0" err="1"/>
              <a:t>of</a:t>
            </a:r>
            <a:r>
              <a:rPr lang="pt-BR" dirty="0"/>
              <a:t> </a:t>
            </a:r>
            <a:r>
              <a:rPr lang="pt-BR" dirty="0" err="1"/>
              <a:t>acute</a:t>
            </a:r>
            <a:r>
              <a:rPr lang="pt-BR" dirty="0"/>
              <a:t> </a:t>
            </a:r>
            <a:r>
              <a:rPr lang="pt-BR" dirty="0" err="1"/>
              <a:t>stroke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2262354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384</TotalTime>
  <Words>211</Words>
  <Application>Microsoft Office PowerPoint</Application>
  <PresentationFormat>Widescreen</PresentationFormat>
  <Paragraphs>35</Paragraphs>
  <Slides>9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Wingdings</vt:lpstr>
      <vt:lpstr>Tema do Office</vt:lpstr>
      <vt:lpstr>Open Your Eyes for Stroke</vt:lpstr>
      <vt:lpstr>Case 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Branch Retinal Artery Occlusion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Open Your Eyes for Stroke</dc:title>
  <dc:creator>Breno Santos</dc:creator>
  <cp:lastModifiedBy>Breno Santos</cp:lastModifiedBy>
  <cp:revision>12</cp:revision>
  <dcterms:created xsi:type="dcterms:W3CDTF">2019-11-26T16:13:07Z</dcterms:created>
  <dcterms:modified xsi:type="dcterms:W3CDTF">2019-11-26T22:39:00Z</dcterms:modified>
</cp:coreProperties>
</file>