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737"/>
  </p:normalViewPr>
  <p:slideViewPr>
    <p:cSldViewPr snapToGrid="0" snapToObjects="1">
      <p:cViewPr>
        <p:scale>
          <a:sx n="45" d="100"/>
          <a:sy n="45" d="100"/>
        </p:scale>
        <p:origin x="40" y="-8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3C6F-D14C-3D42-BCDF-0D13D0649DA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BCF-38FF-FD4C-9DDF-9806578A6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51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3C6F-D14C-3D42-BCDF-0D13D0649DA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BCF-38FF-FD4C-9DDF-9806578A6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92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3C6F-D14C-3D42-BCDF-0D13D0649DA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BCF-38FF-FD4C-9DDF-9806578A6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76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3C6F-D14C-3D42-BCDF-0D13D0649DA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BCF-38FF-FD4C-9DDF-9806578A6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423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3C6F-D14C-3D42-BCDF-0D13D0649DA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BCF-38FF-FD4C-9DDF-9806578A6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36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3C6F-D14C-3D42-BCDF-0D13D0649DA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BCF-38FF-FD4C-9DDF-9806578A6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38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3C6F-D14C-3D42-BCDF-0D13D0649DA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BCF-38FF-FD4C-9DDF-9806578A6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23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3C6F-D14C-3D42-BCDF-0D13D0649DA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BCF-38FF-FD4C-9DDF-9806578A6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93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3C6F-D14C-3D42-BCDF-0D13D0649DA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BCF-38FF-FD4C-9DDF-9806578A6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34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3C6F-D14C-3D42-BCDF-0D13D0649DA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BCF-38FF-FD4C-9DDF-9806578A6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93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3C6F-D14C-3D42-BCDF-0D13D0649DA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7BCF-38FF-FD4C-9DDF-9806578A6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31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E3C6F-D14C-3D42-BCDF-0D13D0649DA6}" type="datetimeFigureOut">
              <a:rPr lang="pt-BR" smtClean="0"/>
              <a:t>05/02/2020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7BCF-38FF-FD4C-9DDF-9806578A6C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405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CFBC27-6135-FF42-81C7-3BF461C8B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862" y="992077"/>
            <a:ext cx="26414903" cy="3795956"/>
          </a:xfrm>
          <a:gradFill>
            <a:gsLst>
              <a:gs pos="26000">
                <a:srgbClr val="00B0F0"/>
              </a:gs>
              <a:gs pos="88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pt-BR" sz="9600" b="1" dirty="0"/>
              <a:t>Incidência de complicações precoces em pacientes diabéticos e não diabéticos após correção de catarata por </a:t>
            </a:r>
            <a:r>
              <a:rPr lang="pt-BR" sz="9600" b="1" dirty="0" err="1"/>
              <a:t>Facoemulsificação</a:t>
            </a:r>
            <a:r>
              <a:rPr lang="pt-BR" sz="9600" b="1" dirty="0"/>
              <a:t> no Hospital Monumento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25EA3B2-E401-1B49-A4C5-18D6D13A76B2}"/>
              </a:ext>
            </a:extLst>
          </p:cNvPr>
          <p:cNvSpPr txBox="1"/>
          <p:nvPr/>
        </p:nvSpPr>
        <p:spPr>
          <a:xfrm>
            <a:off x="2231671" y="10590160"/>
            <a:ext cx="13706419" cy="2211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C2B9762D-4797-A648-9E9B-11D278AEEAA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88209" y="8614199"/>
            <a:ext cx="10062366" cy="1380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dirty="0"/>
              <a:t>Pacientes diabéticos têm 60% mais chance de desenvolver catarata do que os não diabéticos. A prevalência da catarata em diabéticos tipo 1 é de 27% e tipo 2 de 86%. A técnica cirúrgica mais utilizada no tratamento da catarata é a </a:t>
            </a:r>
            <a:r>
              <a:rPr lang="pt-BR" sz="6600" dirty="0" err="1"/>
              <a:t>facoemulsificação</a:t>
            </a:r>
            <a:r>
              <a:rPr lang="pt-BR" sz="6600" dirty="0"/>
              <a:t> (FACO), considerada a mais segura. As taxas de complicações durante a FACO realizadas por residentes variam de 2,0 a 14,7%.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8CA8D99-FF4E-AB41-B9B6-B6D87916AABD}"/>
              </a:ext>
            </a:extLst>
          </p:cNvPr>
          <p:cNvSpPr txBox="1"/>
          <p:nvPr/>
        </p:nvSpPr>
        <p:spPr>
          <a:xfrm>
            <a:off x="1088209" y="7085356"/>
            <a:ext cx="9959108" cy="1569660"/>
          </a:xfrm>
          <a:prstGeom prst="rect">
            <a:avLst/>
          </a:prstGeom>
          <a:gradFill flip="none" rotWithShape="1">
            <a:gsLst>
              <a:gs pos="26000">
                <a:srgbClr val="00B0F0"/>
              </a:gs>
              <a:gs pos="88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pt-BR" sz="9600" b="1" dirty="0"/>
              <a:t>Introdução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02E6B8C-9798-EC44-BD19-92C1F50844A2}"/>
              </a:ext>
            </a:extLst>
          </p:cNvPr>
          <p:cNvSpPr txBox="1"/>
          <p:nvPr/>
        </p:nvSpPr>
        <p:spPr>
          <a:xfrm>
            <a:off x="1026628" y="31085404"/>
            <a:ext cx="10082269" cy="1569660"/>
          </a:xfrm>
          <a:prstGeom prst="rect">
            <a:avLst/>
          </a:prstGeom>
          <a:gradFill flip="none" rotWithShape="1">
            <a:gsLst>
              <a:gs pos="26000">
                <a:srgbClr val="00B0F0"/>
              </a:gs>
              <a:gs pos="88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pt-BR" sz="9600" b="1" dirty="0"/>
              <a:t>Métodos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36D4E62-5C60-CC42-8E96-426D2DB1BE0F}"/>
              </a:ext>
            </a:extLst>
          </p:cNvPr>
          <p:cNvSpPr txBox="1"/>
          <p:nvPr/>
        </p:nvSpPr>
        <p:spPr>
          <a:xfrm>
            <a:off x="1088210" y="22623822"/>
            <a:ext cx="10062365" cy="1569660"/>
          </a:xfrm>
          <a:prstGeom prst="rect">
            <a:avLst/>
          </a:prstGeom>
          <a:gradFill flip="none" rotWithShape="1">
            <a:gsLst>
              <a:gs pos="26000">
                <a:srgbClr val="00B0F0"/>
              </a:gs>
              <a:gs pos="88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pt-BR" sz="9600" b="1" dirty="0"/>
              <a:t>Objetivo</a:t>
            </a:r>
          </a:p>
        </p:txBody>
      </p:sp>
      <p:sp>
        <p:nvSpPr>
          <p:cNvPr id="21" name="Espaço Reservado para Texto 12">
            <a:extLst>
              <a:ext uri="{FF2B5EF4-FFF2-40B4-BE49-F238E27FC236}">
                <a16:creationId xmlns:a16="http://schemas.microsoft.com/office/drawing/2014/main" id="{152E4E96-B216-5B4B-BCFC-6BE2ADA3CC1C}"/>
              </a:ext>
            </a:extLst>
          </p:cNvPr>
          <p:cNvSpPr txBox="1">
            <a:spLocks/>
          </p:cNvSpPr>
          <p:nvPr/>
        </p:nvSpPr>
        <p:spPr>
          <a:xfrm>
            <a:off x="940862" y="24393939"/>
            <a:ext cx="10082269" cy="649100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6600" dirty="0"/>
              <a:t>Comparar a incidência de complicações precoces em pacientes diabéticos e não diabéticos submetidos a FACO sem intercorrências </a:t>
            </a:r>
            <a:r>
              <a:rPr lang="pt-BR" sz="6600" dirty="0" err="1"/>
              <a:t>intra-operatórias</a:t>
            </a:r>
            <a:r>
              <a:rPr lang="pt-BR" sz="6600" dirty="0"/>
              <a:t> no Hospital Monumento. 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81BE4BE0-AE0A-C74D-9D44-C76424EA2014}"/>
              </a:ext>
            </a:extLst>
          </p:cNvPr>
          <p:cNvSpPr txBox="1"/>
          <p:nvPr/>
        </p:nvSpPr>
        <p:spPr>
          <a:xfrm>
            <a:off x="12096760" y="27189324"/>
            <a:ext cx="9577178" cy="1569660"/>
          </a:xfrm>
          <a:prstGeom prst="rect">
            <a:avLst/>
          </a:prstGeom>
          <a:gradFill flip="none" rotWithShape="1">
            <a:gsLst>
              <a:gs pos="26000">
                <a:srgbClr val="00B0F0"/>
              </a:gs>
              <a:gs pos="88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pt-BR" sz="9600" b="1" dirty="0"/>
              <a:t>Resultados</a:t>
            </a:r>
          </a:p>
        </p:txBody>
      </p:sp>
      <p:sp>
        <p:nvSpPr>
          <p:cNvPr id="23" name="Espaço Reservado para Texto 12">
            <a:extLst>
              <a:ext uri="{FF2B5EF4-FFF2-40B4-BE49-F238E27FC236}">
                <a16:creationId xmlns:a16="http://schemas.microsoft.com/office/drawing/2014/main" id="{5FA6D674-9426-BF44-AB62-A86CB5DBD4CE}"/>
              </a:ext>
            </a:extLst>
          </p:cNvPr>
          <p:cNvSpPr txBox="1">
            <a:spLocks/>
          </p:cNvSpPr>
          <p:nvPr/>
        </p:nvSpPr>
        <p:spPr>
          <a:xfrm>
            <a:off x="11865406" y="6986870"/>
            <a:ext cx="9577178" cy="20202454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6600" dirty="0"/>
              <a:t>Todos os pacientes foram avaliados e preparados para o procedimento segundo as diretrizes do setor de catarata do Hospital Monumento. Foi utilizada a técnica de FACO, seguida pelo implante de LIO. Foram estudadas as seguintes variáveis: idade do paciente, sexo, diagnóstico prévio de diabetes, valores de </a:t>
            </a:r>
            <a:r>
              <a:rPr lang="pt-BR" sz="6600" dirty="0" err="1"/>
              <a:t>dextro</a:t>
            </a:r>
            <a:r>
              <a:rPr lang="pt-BR" sz="6600" dirty="0"/>
              <a:t> em jejum. Os pacientes foram acompanhados no primeiro, sétimo e trigésimo dia de pós-operatório. Foram incluídas como precoces, todas que ocorreram neste período.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80E02F72-3267-1A4B-BC4E-7A7A1EDECC73}"/>
              </a:ext>
            </a:extLst>
          </p:cNvPr>
          <p:cNvSpPr txBox="1"/>
          <p:nvPr/>
        </p:nvSpPr>
        <p:spPr>
          <a:xfrm>
            <a:off x="22181195" y="23757326"/>
            <a:ext cx="10082269" cy="1569660"/>
          </a:xfrm>
          <a:prstGeom prst="rect">
            <a:avLst/>
          </a:prstGeom>
          <a:gradFill flip="none" rotWithShape="1">
            <a:gsLst>
              <a:gs pos="26000">
                <a:srgbClr val="00B0F0"/>
              </a:gs>
              <a:gs pos="88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pt-BR" sz="9600" b="1" dirty="0"/>
              <a:t>Conclusão</a:t>
            </a:r>
          </a:p>
        </p:txBody>
      </p:sp>
      <p:sp>
        <p:nvSpPr>
          <p:cNvPr id="26" name="Espaço Reservado para Texto 12">
            <a:extLst>
              <a:ext uri="{FF2B5EF4-FFF2-40B4-BE49-F238E27FC236}">
                <a16:creationId xmlns:a16="http://schemas.microsoft.com/office/drawing/2014/main" id="{483A7A2D-D90F-984E-B550-6EE28446E88B}"/>
              </a:ext>
            </a:extLst>
          </p:cNvPr>
          <p:cNvSpPr txBox="1">
            <a:spLocks/>
          </p:cNvSpPr>
          <p:nvPr/>
        </p:nvSpPr>
        <p:spPr>
          <a:xfrm>
            <a:off x="22412303" y="7120619"/>
            <a:ext cx="9577178" cy="1654606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6600" dirty="0"/>
              <a:t>As complicações pós-operatórias foram, em ordem </a:t>
            </a:r>
            <a:r>
              <a:rPr lang="pt-BR" sz="6600" dirty="0" err="1"/>
              <a:t>descrescente</a:t>
            </a:r>
            <a:r>
              <a:rPr lang="pt-BR" sz="6600" dirty="0"/>
              <a:t>: opacidade de cápsula posterior, membrana pupilar, </a:t>
            </a:r>
            <a:r>
              <a:rPr lang="pt-BR" sz="6600" dirty="0" err="1"/>
              <a:t>ceratopatia</a:t>
            </a:r>
            <a:r>
              <a:rPr lang="pt-BR" sz="6600" dirty="0"/>
              <a:t> </a:t>
            </a:r>
            <a:r>
              <a:rPr lang="pt-BR" sz="6600" dirty="0" err="1"/>
              <a:t>bolhosa</a:t>
            </a:r>
            <a:r>
              <a:rPr lang="pt-BR" sz="6600" dirty="0"/>
              <a:t>, LIO descentrada, aumento da escavação e </a:t>
            </a:r>
            <a:r>
              <a:rPr lang="pt-BR" sz="6600" dirty="0" err="1"/>
              <a:t>uveíte</a:t>
            </a:r>
            <a:r>
              <a:rPr lang="pt-BR" sz="6600" dirty="0"/>
              <a:t> pós cirurgia. Os pacientes diabéticos apresentaram mais complicações precoces quando comparado ao pacientes não diabéticos. Em ambos os grupos, a complicação mais frequente foi opacidade de cápsula posterior. </a:t>
            </a:r>
          </a:p>
        </p:txBody>
      </p:sp>
      <p:sp>
        <p:nvSpPr>
          <p:cNvPr id="27" name="Espaço Reservado para Texto 12">
            <a:extLst>
              <a:ext uri="{FF2B5EF4-FFF2-40B4-BE49-F238E27FC236}">
                <a16:creationId xmlns:a16="http://schemas.microsoft.com/office/drawing/2014/main" id="{F0C40198-1BDD-024C-BDC5-214B3C919F1F}"/>
              </a:ext>
            </a:extLst>
          </p:cNvPr>
          <p:cNvSpPr txBox="1">
            <a:spLocks/>
          </p:cNvSpPr>
          <p:nvPr/>
        </p:nvSpPr>
        <p:spPr>
          <a:xfrm>
            <a:off x="1027432" y="32855521"/>
            <a:ext cx="10062365" cy="10147393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6600" dirty="0"/>
              <a:t>Foi realizado um estudo retrospectivo avaliando os prontuários dos pacientes submetidos a cirurgia de catarata no Hospital Monumento, no período de junho de 2018 até a junho de 2019. As cirurgias foram realizadas por residentes do terceiro ano, fellows e médicos assistentes. </a:t>
            </a:r>
          </a:p>
        </p:txBody>
      </p:sp>
      <p:sp>
        <p:nvSpPr>
          <p:cNvPr id="29" name="Espaço Reservado para Texto 12">
            <a:extLst>
              <a:ext uri="{FF2B5EF4-FFF2-40B4-BE49-F238E27FC236}">
                <a16:creationId xmlns:a16="http://schemas.microsoft.com/office/drawing/2014/main" id="{2B91839A-6AE9-DF4C-B0DF-5CDB04E7F2B1}"/>
              </a:ext>
            </a:extLst>
          </p:cNvPr>
          <p:cNvSpPr txBox="1">
            <a:spLocks/>
          </p:cNvSpPr>
          <p:nvPr/>
        </p:nvSpPr>
        <p:spPr>
          <a:xfrm>
            <a:off x="12088145" y="28572490"/>
            <a:ext cx="9577178" cy="1471787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6600" dirty="0"/>
              <a:t>Foram analisados 513 prontuários de pacientes submetidos ao procedimento cirúrgico. Os dados levantados evidenciaram que não houve diferença significativa entre os sexos, com média de idade 68,1 no sexo masculino e 70,2 no sexo feminino. Em relação a DM, 44% dos pacientes eram diabéticos previamente, enquanto 56% não apresentavam a doença.</a:t>
            </a:r>
          </a:p>
        </p:txBody>
      </p:sp>
      <p:sp>
        <p:nvSpPr>
          <p:cNvPr id="30" name="Espaço Reservado para Texto 12">
            <a:extLst>
              <a:ext uri="{FF2B5EF4-FFF2-40B4-BE49-F238E27FC236}">
                <a16:creationId xmlns:a16="http://schemas.microsoft.com/office/drawing/2014/main" id="{AABDF82E-028F-744F-8264-75216308FCC8}"/>
              </a:ext>
            </a:extLst>
          </p:cNvPr>
          <p:cNvSpPr txBox="1">
            <a:spLocks/>
          </p:cNvSpPr>
          <p:nvPr/>
        </p:nvSpPr>
        <p:spPr>
          <a:xfrm>
            <a:off x="22433740" y="25508732"/>
            <a:ext cx="9577178" cy="10147393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6600" dirty="0"/>
              <a:t>Baseado nos resultados encontrados neste estudo conclui-se que os pacientes diabéticos apresentaram incidência de complicações cirúrgicas precoces maior, quando comparados aos pacientes não diabéticos submetidos a cirurgia de catarata no Hospital do Monumento. 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DE1C1DF0-CFDC-B94C-88A1-36A7462FF0A7}"/>
              </a:ext>
            </a:extLst>
          </p:cNvPr>
          <p:cNvSpPr txBox="1"/>
          <p:nvPr/>
        </p:nvSpPr>
        <p:spPr>
          <a:xfrm>
            <a:off x="800654" y="5040895"/>
            <a:ext cx="312347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err="1"/>
              <a:t>Naiane</a:t>
            </a:r>
            <a:r>
              <a:rPr lang="pt-BR" sz="5400" dirty="0"/>
              <a:t> Carvalho Modesto de Abreu </a:t>
            </a:r>
            <a:r>
              <a:rPr lang="pt-BR" sz="5400" b="1" baseline="30000" dirty="0"/>
              <a:t>1</a:t>
            </a:r>
            <a:r>
              <a:rPr lang="pt-BR" sz="5400" dirty="0"/>
              <a:t>; Fabio Pimenta de Moraes ²;</a:t>
            </a:r>
          </a:p>
          <a:p>
            <a:r>
              <a:rPr lang="pt-BR" sz="4800" baseline="30000" dirty="0"/>
              <a:t>1 </a:t>
            </a:r>
            <a:r>
              <a:rPr lang="pt-BR" sz="4800" dirty="0"/>
              <a:t>Residente do terceiro ano do Hospital Monumento; ² Orientador, do Hospital Monumento; </a:t>
            </a:r>
          </a:p>
          <a:p>
            <a:endParaRPr lang="pt-BR" sz="5400" dirty="0"/>
          </a:p>
        </p:txBody>
      </p:sp>
      <p:pic>
        <p:nvPicPr>
          <p:cNvPr id="32" name="Imagem 2">
            <a:extLst>
              <a:ext uri="{FF2B5EF4-FFF2-40B4-BE49-F238E27FC236}">
                <a16:creationId xmlns:a16="http://schemas.microsoft.com/office/drawing/2014/main" id="{11FABDBE-5023-184C-A056-A9F5FC8E6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8701" y="565828"/>
            <a:ext cx="4020780" cy="389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249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427</Words>
  <Application>Microsoft Macintosh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Incidência de complicações precoces em pacientes diabéticos e não diabéticos após correção de catarata por Facoemulsificação no Hospital Monumento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Naiane Modesto</dc:creator>
  <cp:lastModifiedBy>Naiane Modesto</cp:lastModifiedBy>
  <cp:revision>7</cp:revision>
  <dcterms:created xsi:type="dcterms:W3CDTF">2020-02-06T01:36:12Z</dcterms:created>
  <dcterms:modified xsi:type="dcterms:W3CDTF">2020-02-06T02:34:53Z</dcterms:modified>
</cp:coreProperties>
</file>