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2532" y="48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56021-8092-6949-A1BD-B29E041CAE3F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C7E3F-14EE-4B4C-904F-D36A5595235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06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AC7E3F-14EE-4B4C-904F-D36A559523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2840569"/>
            <a:ext cx="4371975" cy="1960033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6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96778" y="488951"/>
            <a:ext cx="867966" cy="10401300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882" y="488951"/>
            <a:ext cx="2518172" cy="10401300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7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7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01" y="3875620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3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882" y="2844801"/>
            <a:ext cx="1693069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1675" y="2844801"/>
            <a:ext cx="1693069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0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828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12828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4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3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0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966" y="364069"/>
            <a:ext cx="287536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913469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9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162" y="6400801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162" y="7156452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" y="2133602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175" y="8475136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6959-090D-8E48-AD31-EC2A7650A4F7}" type="datetimeFigureOut">
              <a:rPr lang="en-US" smtClean="0"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7363" y="8475136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175" y="8475136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4E159-778C-BD4C-AB5E-55D083FF56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3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65000">
              <a:schemeClr val="bg1"/>
            </a:gs>
          </a:gsLst>
          <a:lin ang="133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175" y="1179330"/>
            <a:ext cx="4629150" cy="79800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t-BR" sz="1400" dirty="0" smtClean="0">
                <a:latin typeface="Avenir Black"/>
                <a:ea typeface="+mn-lt"/>
                <a:cs typeface="Avenir Black"/>
              </a:rPr>
              <a:t>DISFUNÇÃO DAS GLÂNDULAS DE MEIBÔMIO E IMUNODEFICIÊNCIA COMUM VARIÁVEL: UM NOVO DIAGNOSTICO DIFERENCIAL.</a:t>
            </a:r>
            <a:br>
              <a:rPr lang="pt-BR" sz="1400" dirty="0" smtClean="0">
                <a:latin typeface="Avenir Black"/>
                <a:ea typeface="+mn-lt"/>
                <a:cs typeface="Avenir Black"/>
              </a:rPr>
            </a:br>
            <a:r>
              <a:rPr lang="pt-BR" sz="1400" dirty="0" smtClean="0">
                <a:latin typeface="Avenir Black"/>
                <a:ea typeface="+mn-lt"/>
                <a:cs typeface="Avenir Black"/>
              </a:rPr>
              <a:t/>
            </a:r>
            <a:br>
              <a:rPr lang="pt-BR" sz="1400" dirty="0" smtClean="0">
                <a:latin typeface="Avenir Black"/>
                <a:ea typeface="+mn-lt"/>
                <a:cs typeface="Avenir Black"/>
              </a:rPr>
            </a:br>
            <a:r>
              <a:rPr lang="pt-BR" sz="1050" dirty="0" smtClean="0">
                <a:latin typeface="Avenir Book"/>
                <a:ea typeface="+mn-lt"/>
                <a:cs typeface="Avenir Book"/>
              </a:rPr>
              <a:t>Jade Melo, Carolina Netto, Juliana Silveira, Francisco Bandeira</a:t>
            </a:r>
            <a:br>
              <a:rPr lang="pt-BR" sz="1050" dirty="0" smtClean="0">
                <a:latin typeface="Avenir Book"/>
                <a:ea typeface="+mn-lt"/>
                <a:cs typeface="Avenir Book"/>
              </a:rPr>
            </a:br>
            <a:r>
              <a:rPr lang="pt-BR" sz="1050" dirty="0" smtClean="0">
                <a:latin typeface="Avenir Black"/>
                <a:ea typeface="+mn-lt"/>
                <a:cs typeface="Avenir Black"/>
              </a:rPr>
              <a:t>H. Olhos São Gonçalo, São Gonçalo </a:t>
            </a:r>
            <a:r>
              <a:rPr lang="mr-IN" sz="1050" dirty="0" smtClean="0">
                <a:latin typeface="Avenir Black"/>
                <a:ea typeface="+mn-lt"/>
                <a:cs typeface="Avenir Black"/>
              </a:rPr>
              <a:t>–</a:t>
            </a:r>
            <a:r>
              <a:rPr lang="pt-BR" sz="1050" dirty="0" smtClean="0">
                <a:latin typeface="Avenir Black"/>
                <a:ea typeface="+mn-lt"/>
                <a:cs typeface="Avenir Black"/>
              </a:rPr>
              <a:t> Rio de Janeiro</a:t>
            </a:r>
            <a:endParaRPr lang="en-US" sz="1600" dirty="0">
              <a:latin typeface="Avenir Black"/>
              <a:cs typeface="Avenir Black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7175" y="2403419"/>
            <a:ext cx="4629150" cy="1198260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800" dirty="0" smtClean="0">
                <a:latin typeface="Avenir Book"/>
                <a:cs typeface="Avenir Book"/>
              </a:rPr>
              <a:t>A IDCV é a imunodeficiência primária humana mais prevalente em adultos (1:25.000). Podem se manifestar </a:t>
            </a:r>
            <a:r>
              <a:rPr lang="pt-BR" sz="800" dirty="0">
                <a:latin typeface="Avenir Book"/>
                <a:cs typeface="Avenir Book"/>
              </a:rPr>
              <a:t>pela primeira vez na primeira infância ou mais tarde como a 8</a:t>
            </a:r>
            <a:r>
              <a:rPr lang="pt-BR" sz="800" baseline="30000" dirty="0">
                <a:latin typeface="Avenir Book"/>
                <a:cs typeface="Avenir Book"/>
              </a:rPr>
              <a:t>a</a:t>
            </a:r>
            <a:r>
              <a:rPr lang="pt-BR" sz="800" dirty="0">
                <a:latin typeface="Avenir Book"/>
                <a:cs typeface="Avenir Book"/>
              </a:rPr>
              <a:t>  década de vida. A maioria dos casos é esporádica e está relacionada à deficiência na produção de imunoglobulinas (</a:t>
            </a:r>
            <a:r>
              <a:rPr lang="pt-BR" sz="800" dirty="0" err="1">
                <a:latin typeface="Avenir Book"/>
                <a:cs typeface="Avenir Book"/>
              </a:rPr>
              <a:t>IGs</a:t>
            </a:r>
            <a:r>
              <a:rPr lang="pt-BR" sz="800" dirty="0">
                <a:latin typeface="Avenir Book"/>
                <a:cs typeface="Avenir Book"/>
              </a:rPr>
              <a:t>) com deficiência da imunidade humoral. São caracterizadas por infecções recorrentes e o tratamento consiste em antibióticos profiláticos e/ou reposição de </a:t>
            </a:r>
            <a:r>
              <a:rPr lang="pt-BR" sz="800" dirty="0" err="1">
                <a:latin typeface="Avenir Book"/>
                <a:cs typeface="Avenir Book"/>
              </a:rPr>
              <a:t>IGs</a:t>
            </a:r>
            <a:r>
              <a:rPr lang="pt-BR" sz="800" dirty="0">
                <a:latin typeface="Avenir Book"/>
                <a:cs typeface="Avenir Book"/>
              </a:rPr>
              <a:t>. A terapia de reposição aumenta expectativa de vida e reduz a frequência/gravidade das infecções. </a:t>
            </a:r>
            <a:r>
              <a:rPr lang="pt-BR" sz="800" dirty="0"/>
              <a:t>Os efeitos colaterais aos órgão afetados ainda são desconhecidos. A IDCV foi associada a alterações oftalmológicas (e.g. granuloma de </a:t>
            </a:r>
            <a:r>
              <a:rPr lang="pt-BR" sz="800" dirty="0" err="1"/>
              <a:t>coróide</a:t>
            </a:r>
            <a:r>
              <a:rPr lang="pt-BR" sz="800" dirty="0"/>
              <a:t>, drusas de papila e </a:t>
            </a:r>
            <a:r>
              <a:rPr lang="pt-BR" sz="800" dirty="0" err="1"/>
              <a:t>uveíte</a:t>
            </a:r>
            <a:r>
              <a:rPr lang="pt-BR" sz="800" dirty="0"/>
              <a:t> crônica ), no entanto alterações oftalmológicas decorrentes da </a:t>
            </a:r>
            <a:r>
              <a:rPr lang="pt-BR" sz="800" dirty="0" err="1"/>
              <a:t>imunoterapia</a:t>
            </a:r>
            <a:r>
              <a:rPr lang="pt-BR" sz="800" dirty="0"/>
              <a:t> não foram relatadas.  </a:t>
            </a:r>
            <a:endParaRPr lang="en-US" sz="800" dirty="0"/>
          </a:p>
          <a:p>
            <a:pPr marL="0" indent="0">
              <a:buNone/>
            </a:pPr>
            <a:endParaRPr lang="en-US" sz="800" dirty="0">
              <a:latin typeface="Avenir Book"/>
              <a:cs typeface="Avenir Book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7175" y="2165502"/>
            <a:ext cx="4629150" cy="2381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latin typeface="Avenir Book"/>
                <a:cs typeface="Avenir Book"/>
              </a:rPr>
              <a:t>INTRODUÇÃO</a:t>
            </a:r>
            <a:endParaRPr lang="en-US" sz="1050" dirty="0">
              <a:latin typeface="Avenir Book"/>
              <a:cs typeface="Avenir Book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7175" y="4325707"/>
            <a:ext cx="4629150" cy="2381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latin typeface="Avenir Book"/>
                <a:cs typeface="Avenir Book"/>
              </a:rPr>
              <a:t>RESULTADOS</a:t>
            </a:r>
            <a:endParaRPr lang="en-US" sz="1050" dirty="0">
              <a:latin typeface="Avenir Book"/>
              <a:cs typeface="Avenir Book"/>
            </a:endParaRPr>
          </a:p>
        </p:txBody>
      </p:sp>
      <p:sp>
        <p:nvSpPr>
          <p:cNvPr id="18" name="Content Placeholder 4"/>
          <p:cNvSpPr txBox="1">
            <a:spLocks/>
          </p:cNvSpPr>
          <p:nvPr/>
        </p:nvSpPr>
        <p:spPr>
          <a:xfrm>
            <a:off x="257175" y="4594505"/>
            <a:ext cx="4629150" cy="186956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numCol="2" spcCol="7200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800" dirty="0"/>
              <a:t>E.A.B.M, sexo masculino, 63 anos, portador de ICDV. Encontra-se em tratamento com imunoglobulina venosa mensal há 25 anos por quadro de pneumonia e sinusite de repetição. Refere crises mensais de hiperemia conjuntival e ardência desde o início do tratamento. Fez uso de colírios lubrificantes, antialérgicos e anti-inflamatórios sem melhora. Na primeira avaliação, apresentava acuidade visual em ambos os olhos (AO) de  20/25,  pressão </a:t>
            </a:r>
            <a:r>
              <a:rPr lang="pt-BR" sz="800" dirty="0" err="1"/>
              <a:t>intra-ocular</a:t>
            </a:r>
            <a:r>
              <a:rPr lang="pt-BR" sz="800" dirty="0"/>
              <a:t> 13/14 mmHg. A </a:t>
            </a:r>
            <a:r>
              <a:rPr lang="pt-BR" sz="800" dirty="0" err="1"/>
              <a:t>biomicroscopia</a:t>
            </a:r>
            <a:r>
              <a:rPr lang="pt-BR" sz="800" dirty="0"/>
              <a:t> AO evidenciava hiperemia conjuntival 3/4+, injeção ciliar e </a:t>
            </a:r>
            <a:r>
              <a:rPr lang="pt-BR" sz="800" dirty="0" err="1"/>
              <a:t>ceratite</a:t>
            </a:r>
            <a:r>
              <a:rPr lang="pt-BR" sz="800" dirty="0"/>
              <a:t> </a:t>
            </a:r>
            <a:r>
              <a:rPr lang="pt-BR" sz="800" dirty="0" err="1"/>
              <a:t>puntata</a:t>
            </a:r>
            <a:r>
              <a:rPr lang="pt-BR" sz="800" dirty="0"/>
              <a:t> esparsa. Ao teste da </a:t>
            </a:r>
            <a:r>
              <a:rPr lang="pt-BR" sz="800" dirty="0" err="1"/>
              <a:t>lissamina</a:t>
            </a:r>
            <a:r>
              <a:rPr lang="pt-BR" sz="800" dirty="0"/>
              <a:t> </a:t>
            </a:r>
            <a:r>
              <a:rPr lang="pt-BR" sz="800" dirty="0" smtClean="0"/>
              <a:t>verde e fluoresceína havia inflamação </a:t>
            </a:r>
            <a:r>
              <a:rPr lang="pt-BR" sz="800" dirty="0"/>
              <a:t>moderada da conjuntiva e concentração de infiltrados </a:t>
            </a:r>
            <a:r>
              <a:rPr lang="pt-BR" sz="800" dirty="0" err="1"/>
              <a:t>ceráticos</a:t>
            </a:r>
            <a:r>
              <a:rPr lang="pt-BR" sz="800" dirty="0"/>
              <a:t> superficiais no terço inferior AO. A </a:t>
            </a:r>
            <a:r>
              <a:rPr lang="pt-BR" sz="800" dirty="0" err="1"/>
              <a:t>meibografia</a:t>
            </a:r>
            <a:r>
              <a:rPr lang="pt-BR" sz="800" dirty="0"/>
              <a:t> revelou um </a:t>
            </a:r>
            <a:r>
              <a:rPr lang="pt-BR" sz="800" dirty="0" err="1"/>
              <a:t>drop</a:t>
            </a:r>
            <a:r>
              <a:rPr lang="pt-BR" sz="800" dirty="0"/>
              <a:t>-out de 50% das glândulas de </a:t>
            </a:r>
            <a:r>
              <a:rPr lang="pt-BR" sz="800" dirty="0" err="1"/>
              <a:t>meibômio</a:t>
            </a:r>
            <a:r>
              <a:rPr lang="pt-BR" sz="800" dirty="0"/>
              <a:t> em AO, o exame não invasivo de rotura da lágrima apresentou primeira quebra antes de 4 segundos AO. O teste de </a:t>
            </a:r>
            <a:r>
              <a:rPr lang="pt-BR" sz="800" dirty="0" err="1"/>
              <a:t>schirmer</a:t>
            </a:r>
            <a:r>
              <a:rPr lang="pt-BR" sz="800" dirty="0"/>
              <a:t> foi abaixo de 10 mm em AO (8/7 mm) e o questionário de índice de doença do olho seco somou 31 pontos (quadro grave). Esses exames indicaram uma doença do olho seco secundária a disfunção mista, para o qual foi iniciado o tratamento com  ômega 3, </a:t>
            </a:r>
            <a:r>
              <a:rPr lang="pt-BR" sz="800" dirty="0" err="1"/>
              <a:t>omega</a:t>
            </a:r>
            <a:r>
              <a:rPr lang="pt-BR" sz="800" dirty="0"/>
              <a:t> 6, compressa quente, shampoo neutro e uso de ciclosporina 0.05% 4x/dia. Paciente retornou em 4 semanas relatando melhora do quadro e da acuidade visual (20/20 AO), com melhora da hiperemia e ausência de infiltrados </a:t>
            </a:r>
            <a:r>
              <a:rPr lang="pt-BR" sz="800" dirty="0" err="1"/>
              <a:t>ceráticos</a:t>
            </a:r>
            <a:r>
              <a:rPr lang="pt-BR" sz="800" dirty="0"/>
              <a:t>. Foi sugerida investigação genética para o distúrbio imune, uma vez que o diagnóstico do paciente não tem provas laboratoriais (diagnóstico de exclusão). </a:t>
            </a:r>
            <a:endParaRPr lang="pt-BR" sz="800" b="1" dirty="0" smtClean="0">
              <a:solidFill>
                <a:srgbClr val="FF0000"/>
              </a:solidFill>
              <a:latin typeface="Avenir Book"/>
              <a:ea typeface="+mn-lt"/>
              <a:cs typeface="Avenir Book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4115" y="3637743"/>
            <a:ext cx="4629150" cy="2381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latin typeface="Avenir Book"/>
                <a:cs typeface="Avenir Book"/>
              </a:rPr>
              <a:t>METÓDOS</a:t>
            </a:r>
            <a:endParaRPr lang="en-US" sz="1050" dirty="0">
              <a:latin typeface="Avenir Book"/>
              <a:cs typeface="Avenir Book"/>
            </a:endParaRPr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251415" y="3950806"/>
            <a:ext cx="4629150" cy="312512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800" dirty="0">
                <a:latin typeface="Avenir Book"/>
                <a:cs typeface="Avenir Book"/>
              </a:rPr>
              <a:t>Relatar um caso de inflamação crônica da superfície ocular secundária a quadro de doença de olho seco por disfunção mista, associado a IDCV</a:t>
            </a:r>
            <a:endParaRPr lang="en-US" sz="800" dirty="0">
              <a:latin typeface="Avenir Book"/>
              <a:cs typeface="Avenir Book"/>
            </a:endParaRPr>
          </a:p>
        </p:txBody>
      </p:sp>
      <p:pic>
        <p:nvPicPr>
          <p:cNvPr id="37" name="Picture 36" descr="logo_holhos_horizontal_horiz c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706" y="45387"/>
            <a:ext cx="2865589" cy="907754"/>
          </a:xfrm>
          <a:prstGeom prst="rect">
            <a:avLst/>
          </a:prstGeom>
        </p:spPr>
      </p:pic>
      <p:cxnSp>
        <p:nvCxnSpPr>
          <p:cNvPr id="39" name="Straight Connector 38"/>
          <p:cNvCxnSpPr/>
          <p:nvPr/>
        </p:nvCxnSpPr>
        <p:spPr>
          <a:xfrm>
            <a:off x="408192" y="1654538"/>
            <a:ext cx="4240659" cy="113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93827"/>
            <a:ext cx="2067817" cy="79670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943" y="6687089"/>
            <a:ext cx="1560650" cy="800611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328" y="6693827"/>
            <a:ext cx="1591196" cy="793874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214715" y="7609396"/>
            <a:ext cx="3306516" cy="26194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dirty="0" smtClean="0">
                <a:latin typeface="Avenir Book"/>
                <a:cs typeface="Avenir Book"/>
              </a:rPr>
              <a:t>CONCLUSION</a:t>
            </a:r>
            <a:endParaRPr lang="en-US" sz="1050" dirty="0">
              <a:latin typeface="Avenir Book"/>
              <a:cs typeface="Avenir Book"/>
            </a:endParaRPr>
          </a:p>
        </p:txBody>
      </p:sp>
      <p:sp>
        <p:nvSpPr>
          <p:cNvPr id="22" name="Content Placeholder 4"/>
          <p:cNvSpPr txBox="1">
            <a:spLocks/>
          </p:cNvSpPr>
          <p:nvPr/>
        </p:nvSpPr>
        <p:spPr>
          <a:xfrm>
            <a:off x="208954" y="7952233"/>
            <a:ext cx="3312277" cy="95718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800" dirty="0">
                <a:solidFill>
                  <a:schemeClr val="bg1">
                    <a:lumMod val="95000"/>
                  </a:schemeClr>
                </a:solidFill>
                <a:latin typeface="Avenir Book"/>
                <a:cs typeface="Avenir Book"/>
              </a:rPr>
              <a:t>A Imunodeficiência comum variável é uma doença </a:t>
            </a:r>
            <a:r>
              <a:rPr lang="pt-BR" sz="800" dirty="0" err="1">
                <a:solidFill>
                  <a:schemeClr val="bg1">
                    <a:lumMod val="95000"/>
                  </a:schemeClr>
                </a:solidFill>
                <a:latin typeface="Avenir Book"/>
                <a:cs typeface="Avenir Book"/>
              </a:rPr>
              <a:t>multissistêmica</a:t>
            </a:r>
            <a:r>
              <a:rPr lang="pt-BR" sz="800" dirty="0">
                <a:solidFill>
                  <a:schemeClr val="bg1">
                    <a:lumMod val="95000"/>
                  </a:schemeClr>
                </a:solidFill>
                <a:latin typeface="Avenir Book"/>
                <a:cs typeface="Avenir Book"/>
              </a:rPr>
              <a:t>  com manifestações inflamatórias em diversos órgãos, inclusive no globo ocular. Relatamos o primeiro caso em que demonstra a disfunção da glândula de </a:t>
            </a:r>
            <a:r>
              <a:rPr lang="pt-BR" sz="800" dirty="0" err="1">
                <a:solidFill>
                  <a:schemeClr val="bg1">
                    <a:lumMod val="95000"/>
                  </a:schemeClr>
                </a:solidFill>
                <a:latin typeface="Avenir Book"/>
                <a:cs typeface="Avenir Book"/>
              </a:rPr>
              <a:t>meibômio</a:t>
            </a:r>
            <a:r>
              <a:rPr lang="pt-BR" sz="800" dirty="0">
                <a:solidFill>
                  <a:schemeClr val="bg1">
                    <a:lumMod val="95000"/>
                  </a:schemeClr>
                </a:solidFill>
                <a:latin typeface="Avenir Book"/>
                <a:cs typeface="Avenir Book"/>
              </a:rPr>
              <a:t> associada a imunodeficiência comum variável. A melhora do quadro com uso de imunossupressão (ciclosporina) sugere a </a:t>
            </a:r>
            <a:r>
              <a:rPr lang="pt-BR" sz="800" dirty="0" err="1">
                <a:solidFill>
                  <a:schemeClr val="bg1">
                    <a:lumMod val="95000"/>
                  </a:schemeClr>
                </a:solidFill>
                <a:latin typeface="Avenir Book"/>
                <a:cs typeface="Avenir Book"/>
              </a:rPr>
              <a:t>imunoterapia</a:t>
            </a:r>
            <a:r>
              <a:rPr lang="pt-BR" sz="800" dirty="0">
                <a:solidFill>
                  <a:schemeClr val="bg1">
                    <a:lumMod val="95000"/>
                  </a:schemeClr>
                </a:solidFill>
                <a:latin typeface="Avenir Book"/>
                <a:cs typeface="Avenir Book"/>
              </a:rPr>
              <a:t> como etiologia de base. Mais estudos devem ser realizados a fim de confirmar essa hipótese.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570301" y="7629981"/>
            <a:ext cx="1557132" cy="26194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800" dirty="0" smtClean="0">
                <a:latin typeface="Avenir Book"/>
                <a:cs typeface="Avenir Book"/>
              </a:rPr>
              <a:t>REFERENCES/KEYWORDS</a:t>
            </a:r>
            <a:endParaRPr lang="en-US" sz="800" dirty="0">
              <a:latin typeface="Avenir Book"/>
              <a:cs typeface="Avenir Book"/>
            </a:endParaRPr>
          </a:p>
        </p:txBody>
      </p:sp>
      <p:sp>
        <p:nvSpPr>
          <p:cNvPr id="25" name="Content Placeholder 4"/>
          <p:cNvSpPr txBox="1">
            <a:spLocks/>
          </p:cNvSpPr>
          <p:nvPr/>
        </p:nvSpPr>
        <p:spPr>
          <a:xfrm>
            <a:off x="3570301" y="7968530"/>
            <a:ext cx="1534454" cy="117547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500" dirty="0"/>
              <a:t>OLHO SECO, </a:t>
            </a:r>
            <a:r>
              <a:rPr lang="pt-BR" sz="500" dirty="0" smtClean="0"/>
              <a:t>ICDV,</a:t>
            </a:r>
            <a:endParaRPr lang="en-US" sz="500" dirty="0"/>
          </a:p>
          <a:p>
            <a:pPr marL="0" indent="0">
              <a:buNone/>
            </a:pPr>
            <a:r>
              <a:rPr lang="pt-BR" sz="500" dirty="0" smtClean="0"/>
              <a:t>DISFUNÇÃO DAS GLANDULAS </a:t>
            </a:r>
            <a:r>
              <a:rPr lang="pt-BR" sz="500" dirty="0"/>
              <a:t>DE MEIBOMIUS, CICLOSPORINA</a:t>
            </a:r>
            <a:endParaRPr lang="en-US" sz="500" dirty="0"/>
          </a:p>
          <a:p>
            <a:pPr marL="0" indent="0">
              <a:buNone/>
            </a:pPr>
            <a:r>
              <a:rPr lang="pt-BR" sz="500" dirty="0" smtClean="0"/>
              <a:t>1. Ameratunga</a:t>
            </a:r>
            <a:r>
              <a:rPr lang="pt-BR" sz="500" dirty="0"/>
              <a:t>-2018-</a:t>
            </a:r>
            <a:r>
              <a:rPr lang="pt-BR" sz="500" dirty="0" smtClean="0"/>
              <a:t>Clin </a:t>
            </a:r>
            <a:r>
              <a:rPr lang="pt-BR" sz="500" dirty="0" err="1" smtClean="0"/>
              <a:t>Rev</a:t>
            </a:r>
            <a:r>
              <a:rPr lang="pt-BR" sz="500" dirty="0" smtClean="0"/>
              <a:t> </a:t>
            </a:r>
            <a:r>
              <a:rPr lang="pt-BR" sz="500" dirty="0" err="1"/>
              <a:t>Allergy</a:t>
            </a:r>
            <a:r>
              <a:rPr lang="pt-BR" sz="500" dirty="0"/>
              <a:t> </a:t>
            </a:r>
            <a:r>
              <a:rPr lang="pt-BR" sz="500" dirty="0" err="1"/>
              <a:t>Immunol</a:t>
            </a:r>
            <a:endParaRPr lang="en-US" sz="500" dirty="0"/>
          </a:p>
          <a:p>
            <a:pPr marL="0" indent="0">
              <a:buNone/>
            </a:pPr>
            <a:r>
              <a:rPr lang="pt-BR" sz="500" dirty="0" smtClean="0"/>
              <a:t>2. Ameratunga</a:t>
            </a:r>
            <a:r>
              <a:rPr lang="pt-BR" sz="500" dirty="0"/>
              <a:t>-2013-Clin </a:t>
            </a:r>
            <a:r>
              <a:rPr lang="pt-BR" sz="500" dirty="0" err="1"/>
              <a:t>Exp</a:t>
            </a:r>
            <a:r>
              <a:rPr lang="pt-BR" sz="500" dirty="0"/>
              <a:t> </a:t>
            </a:r>
            <a:r>
              <a:rPr lang="pt-BR" sz="500" dirty="0" err="1"/>
              <a:t>Immunol</a:t>
            </a:r>
            <a:endParaRPr lang="en-US" sz="500" dirty="0"/>
          </a:p>
          <a:p>
            <a:pPr marL="0" indent="0">
              <a:buNone/>
            </a:pPr>
            <a:r>
              <a:rPr lang="pt-BR" sz="500" dirty="0" smtClean="0"/>
              <a:t>3. Maarschalk</a:t>
            </a:r>
            <a:r>
              <a:rPr lang="pt-BR" sz="500" dirty="0"/>
              <a:t>-Ellerb-2011-Int J </a:t>
            </a:r>
            <a:r>
              <a:rPr lang="pt-BR" sz="500" dirty="0" err="1"/>
              <a:t>Antimicrob</a:t>
            </a:r>
            <a:r>
              <a:rPr lang="pt-BR" sz="500" dirty="0"/>
              <a:t> </a:t>
            </a:r>
            <a:r>
              <a:rPr lang="pt-BR" sz="500" dirty="0" err="1"/>
              <a:t>Agents</a:t>
            </a:r>
            <a:r>
              <a:rPr lang="pt-BR" sz="500" dirty="0"/>
              <a:t>.</a:t>
            </a:r>
            <a:endParaRPr lang="en-US" sz="500" dirty="0"/>
          </a:p>
          <a:p>
            <a:pPr marL="0" indent="0">
              <a:buNone/>
            </a:pPr>
            <a:r>
              <a:rPr lang="pt-BR" sz="500" dirty="0" smtClean="0"/>
              <a:t>4. osnes2013 </a:t>
            </a:r>
            <a:r>
              <a:rPr lang="pt-BR" sz="500" dirty="0"/>
              <a:t>AUTOIMUNITY REVIEWS JOURNAL ELSEVIER</a:t>
            </a:r>
            <a:endParaRPr lang="en-US" sz="500" dirty="0"/>
          </a:p>
          <a:p>
            <a:pPr marL="0" indent="0">
              <a:buNone/>
            </a:pPr>
            <a:r>
              <a:rPr lang="pt-BR" sz="500" dirty="0" smtClean="0"/>
              <a:t>5. Williams</a:t>
            </a:r>
            <a:r>
              <a:rPr lang="pt-BR" sz="500" dirty="0"/>
              <a:t>-Gupta2017_ARCH IMMUNOL THER EXP _</a:t>
            </a:r>
            <a:r>
              <a:rPr lang="pt-BR" sz="500" dirty="0" err="1"/>
              <a:t>AnaphylaxisToIVIG</a:t>
            </a:r>
            <a:endParaRPr lang="en-US" sz="500" dirty="0"/>
          </a:p>
          <a:p>
            <a:pPr marL="0" indent="0">
              <a:buNone/>
            </a:pPr>
            <a:r>
              <a:rPr lang="pt-BR" sz="500" dirty="0" smtClean="0"/>
              <a:t>6.  </a:t>
            </a:r>
            <a:r>
              <a:rPr lang="pt-BR" sz="500" dirty="0"/>
              <a:t>TESE  LARISSA FERREIRA PANAZZOLO OLIVEIRA / USP RP </a:t>
            </a:r>
            <a:endParaRPr lang="en-US" sz="500" dirty="0"/>
          </a:p>
          <a:p>
            <a:pPr marL="0" indent="0">
              <a:buNone/>
            </a:pPr>
            <a:r>
              <a:rPr lang="pt-BR" sz="500" dirty="0" smtClean="0"/>
              <a:t>7. </a:t>
            </a:r>
            <a:r>
              <a:rPr lang="pt-BR" sz="500" dirty="0"/>
              <a:t>OOI 2007 OCUL IMMUNOL INFLAMMATION </a:t>
            </a:r>
            <a:endParaRPr lang="en-US" sz="500" dirty="0"/>
          </a:p>
        </p:txBody>
      </p:sp>
      <p:sp>
        <p:nvSpPr>
          <p:cNvPr id="24" name="CaixaDeTexto 15">
            <a:extLst>
              <a:ext uri="{FF2B5EF4-FFF2-40B4-BE49-F238E27FC236}">
                <a16:creationId xmlns="" xmlns:a16="http://schemas.microsoft.com/office/drawing/2014/main" id="{60D5C3EE-214E-4C90-BBFF-7E41D1F86DA8}"/>
              </a:ext>
            </a:extLst>
          </p:cNvPr>
          <p:cNvSpPr txBox="1"/>
          <p:nvPr/>
        </p:nvSpPr>
        <p:spPr>
          <a:xfrm>
            <a:off x="18953" y="6534040"/>
            <a:ext cx="2049943" cy="18187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 smtClean="0">
                <a:cs typeface="Calibri"/>
              </a:rPr>
              <a:t>Fig. </a:t>
            </a:r>
            <a:r>
              <a:rPr lang="pt-BR" sz="700" dirty="0" err="1" smtClean="0">
                <a:cs typeface="Calibri"/>
              </a:rPr>
              <a:t>Ceratite</a:t>
            </a:r>
            <a:r>
              <a:rPr lang="pt-BR" sz="700" dirty="0" smtClean="0">
                <a:cs typeface="Calibri"/>
              </a:rPr>
              <a:t> </a:t>
            </a:r>
            <a:r>
              <a:rPr lang="pt-BR" sz="700" dirty="0" err="1" smtClean="0">
                <a:cs typeface="Calibri"/>
              </a:rPr>
              <a:t>puntata</a:t>
            </a:r>
            <a:r>
              <a:rPr lang="pt-BR" sz="700" dirty="0" smtClean="0">
                <a:cs typeface="Calibri"/>
              </a:rPr>
              <a:t> à coloração com fluoresceína</a:t>
            </a:r>
            <a:endParaRPr lang="pt-BR" sz="700" dirty="0">
              <a:cs typeface="Calibri"/>
            </a:endParaRPr>
          </a:p>
        </p:txBody>
      </p:sp>
      <p:sp>
        <p:nvSpPr>
          <p:cNvPr id="27" name="CaixaDeTexto 15">
            <a:extLst>
              <a:ext uri="{FF2B5EF4-FFF2-40B4-BE49-F238E27FC236}">
                <a16:creationId xmlns="" xmlns:a16="http://schemas.microsoft.com/office/drawing/2014/main" id="{60D5C3EE-214E-4C90-BBFF-7E41D1F86DA8}"/>
              </a:ext>
            </a:extLst>
          </p:cNvPr>
          <p:cNvSpPr txBox="1"/>
          <p:nvPr/>
        </p:nvSpPr>
        <p:spPr>
          <a:xfrm>
            <a:off x="2162034" y="6534832"/>
            <a:ext cx="2816927" cy="20005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700" dirty="0" err="1" smtClean="0">
                <a:cs typeface="Calibri"/>
              </a:rPr>
              <a:t>Fig</a:t>
            </a:r>
            <a:r>
              <a:rPr lang="pt-BR" sz="700" dirty="0" smtClean="0">
                <a:cs typeface="Calibri"/>
              </a:rPr>
              <a:t> 2. </a:t>
            </a:r>
            <a:r>
              <a:rPr lang="pt-BR" sz="700" dirty="0" err="1" smtClean="0">
                <a:cs typeface="Calibri"/>
              </a:rPr>
              <a:t>Meibografia</a:t>
            </a:r>
            <a:r>
              <a:rPr lang="pt-BR" sz="700" dirty="0" smtClean="0">
                <a:cs typeface="Calibri"/>
              </a:rPr>
              <a:t> demonstrando </a:t>
            </a:r>
            <a:r>
              <a:rPr lang="pt-BR" sz="700" dirty="0" err="1" smtClean="0">
                <a:cs typeface="Calibri"/>
              </a:rPr>
              <a:t>drop</a:t>
            </a:r>
            <a:r>
              <a:rPr lang="pt-BR" sz="700" dirty="0" smtClean="0">
                <a:cs typeface="Calibri"/>
              </a:rPr>
              <a:t>-out de glândulas de </a:t>
            </a:r>
            <a:r>
              <a:rPr lang="pt-BR" sz="700" dirty="0" err="1" smtClean="0">
                <a:cs typeface="Calibri"/>
              </a:rPr>
              <a:t>meibíomio</a:t>
            </a:r>
            <a:r>
              <a:rPr lang="pt-BR" sz="700" dirty="0" smtClean="0">
                <a:cs typeface="Calibri"/>
              </a:rPr>
              <a:t>.</a:t>
            </a:r>
            <a:endParaRPr lang="pt-BR" sz="7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84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586</Words>
  <Application>Microsoft Office PowerPoint</Application>
  <PresentationFormat>Apresentação na tela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Avenir Book</vt:lpstr>
      <vt:lpstr>Calibri</vt:lpstr>
      <vt:lpstr>Office Theme</vt:lpstr>
      <vt:lpstr>DISFUNÇÃO DAS GLÂNDULAS DE MEIBÔMIO E IMUNODEFICIÊNCIA COMUM VARIÁVEL: UM NOVO DIAGNOSTICO DIFERENCIAL.  Jade Melo, Carolina Netto, Juliana Silveira, Francisco Bandeira H. Olhos São Gonçalo, São Gonçalo – Rio de Janeiro</vt:lpstr>
    </vt:vector>
  </TitlesOfParts>
  <Company>R. Dr. Eduardo Amaro, 99 - Vila Mariana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ATYPICAL PRESENTATION OF CHANDLER SYNDROME: A CASE REPORT Carolina Netto, Jade ...., Mariana ..., Juliana..., Camila Mamede, Francisco Bandeira</dc:title>
  <dc:creator>Francisco Bandeira e Silva</dc:creator>
  <cp:lastModifiedBy>NOTE</cp:lastModifiedBy>
  <cp:revision>18</cp:revision>
  <dcterms:created xsi:type="dcterms:W3CDTF">2020-01-14T02:05:55Z</dcterms:created>
  <dcterms:modified xsi:type="dcterms:W3CDTF">2020-01-20T21:16:28Z</dcterms:modified>
</cp:coreProperties>
</file>