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7" r:id="rId2"/>
  </p:sldIdLst>
  <p:sldSz cx="14400213" cy="8099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1">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snapToObjects="1">
      <p:cViewPr>
        <p:scale>
          <a:sx n="81" d="100"/>
          <a:sy n="81" d="100"/>
        </p:scale>
        <p:origin x="208" y="-80"/>
      </p:cViewPr>
      <p:guideLst>
        <p:guide orient="horz" pos="2551"/>
        <p:guide pos="453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625E-5856-F845-A9D1-EE18AD560FF9}" type="datetimeFigureOut">
              <a:rPr lang="pt-BR" smtClean="0"/>
              <a:t>03/02/20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735F1-F224-6C40-B36D-0DDDE648D98E}" type="slidenum">
              <a:rPr lang="pt-BR" smtClean="0"/>
              <a:t>‹#›</a:t>
            </a:fld>
            <a:endParaRPr lang="pt-BR"/>
          </a:p>
        </p:txBody>
      </p:sp>
    </p:spTree>
    <p:extLst>
      <p:ext uri="{BB962C8B-B14F-4D97-AF65-F5344CB8AC3E}">
        <p14:creationId xmlns:p14="http://schemas.microsoft.com/office/powerpoint/2010/main" val="2068720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ED735F1-F224-6C40-B36D-0DDDE648D98E}" type="slidenum">
              <a:rPr lang="pt-BR" smtClean="0"/>
              <a:t>1</a:t>
            </a:fld>
            <a:endParaRPr lang="pt-BR"/>
          </a:p>
        </p:txBody>
      </p:sp>
    </p:spTree>
    <p:extLst>
      <p:ext uri="{BB962C8B-B14F-4D97-AF65-F5344CB8AC3E}">
        <p14:creationId xmlns:p14="http://schemas.microsoft.com/office/powerpoint/2010/main" val="164718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pt-BR"/>
              <a:t>Clique para editar o título Mestre</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03/02/20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24962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03/02/20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42035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03/02/20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104443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BE03128-9E96-454F-AD02-DF2C2CE110A7}" type="datetimeFigureOut">
              <a:rPr lang="pt-BR" smtClean="0"/>
              <a:t>03/02/20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235734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pt-BR"/>
              <a:t>Clique para editar o título Mestre</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BE03128-9E96-454F-AD02-DF2C2CE110A7}" type="datetimeFigureOut">
              <a:rPr lang="pt-BR" smtClean="0"/>
              <a:t>03/02/20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80546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BE03128-9E96-454F-AD02-DF2C2CE110A7}" type="datetimeFigureOut">
              <a:rPr lang="pt-BR" smtClean="0"/>
              <a:t>03/02/20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176665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4" name="Content Placeholder 3"/>
          <p:cNvSpPr>
            <a:spLocks noGrp="1"/>
          </p:cNvSpPr>
          <p:nvPr>
            <p:ph sz="half" idx="2"/>
          </p:nvPr>
        </p:nvSpPr>
        <p:spPr>
          <a:xfrm>
            <a:off x="991891" y="2958540"/>
            <a:ext cx="6091965"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pt-BR"/>
              <a:t>Clique para editar os estilos de texto Mestres</a:t>
            </a:r>
          </a:p>
        </p:txBody>
      </p:sp>
      <p:sp>
        <p:nvSpPr>
          <p:cNvPr id="6" name="Content Placeholder 5"/>
          <p:cNvSpPr>
            <a:spLocks noGrp="1"/>
          </p:cNvSpPr>
          <p:nvPr>
            <p:ph sz="quarter" idx="4"/>
          </p:nvPr>
        </p:nvSpPr>
        <p:spPr>
          <a:xfrm>
            <a:off x="7290108" y="2958540"/>
            <a:ext cx="6121966" cy="435156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BE03128-9E96-454F-AD02-DF2C2CE110A7}" type="datetimeFigureOut">
              <a:rPr lang="pt-BR" smtClean="0"/>
              <a:t>03/02/20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322233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BE03128-9E96-454F-AD02-DF2C2CE110A7}" type="datetimeFigureOut">
              <a:rPr lang="pt-BR" smtClean="0"/>
              <a:t>03/02/20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128762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3128-9E96-454F-AD02-DF2C2CE110A7}" type="datetimeFigureOut">
              <a:rPr lang="pt-BR" smtClean="0"/>
              <a:t>03/02/20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35280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03/02/20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253857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pt-BR"/>
              <a:t>Clique no ícone para adicionar uma imagem</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BE03128-9E96-454F-AD02-DF2C2CE110A7}" type="datetimeFigureOut">
              <a:rPr lang="pt-BR" smtClean="0"/>
              <a:t>03/02/20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A5DFB2E-BC7A-2B4D-9F30-15F959F567F7}" type="slidenum">
              <a:rPr lang="pt-BR" smtClean="0"/>
              <a:t>‹#›</a:t>
            </a:fld>
            <a:endParaRPr lang="pt-BR"/>
          </a:p>
        </p:txBody>
      </p:sp>
    </p:spTree>
    <p:extLst>
      <p:ext uri="{BB962C8B-B14F-4D97-AF65-F5344CB8AC3E}">
        <p14:creationId xmlns:p14="http://schemas.microsoft.com/office/powerpoint/2010/main" val="4501186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BE03128-9E96-454F-AD02-DF2C2CE110A7}" type="datetimeFigureOut">
              <a:rPr lang="pt-BR" smtClean="0"/>
              <a:t>03/02/20</a:t>
            </a:fld>
            <a:endParaRPr lang="pt-BR"/>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2A5DFB2E-BC7A-2B4D-9F30-15F959F567F7}" type="slidenum">
              <a:rPr lang="pt-BR" smtClean="0"/>
              <a:t>‹#›</a:t>
            </a:fld>
            <a:endParaRPr lang="pt-BR"/>
          </a:p>
        </p:txBody>
      </p:sp>
    </p:spTree>
    <p:extLst>
      <p:ext uri="{BB962C8B-B14F-4D97-AF65-F5344CB8AC3E}">
        <p14:creationId xmlns:p14="http://schemas.microsoft.com/office/powerpoint/2010/main" val="260726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3" Type="http://schemas.openxmlformats.org/officeDocument/2006/relationships/image" Target="../media/image8.jpg"/><Relationship Id="rId14" Type="http://schemas.openxmlformats.org/officeDocument/2006/relationships/image" Target="../media/image9.jpg"/><Relationship Id="rId15" Type="http://schemas.openxmlformats.org/officeDocument/2006/relationships/image" Target="../media/image10.png"/><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svg"/><Relationship Id="rId7" Type="http://schemas.openxmlformats.org/officeDocument/2006/relationships/hyperlink" Target="mailto:vicentehidalgof@gmail.com" TargetMode="External"/><Relationship Id="rId8" Type="http://schemas.openxmlformats.org/officeDocument/2006/relationships/image" Target="../media/image3.jpeg"/><Relationship Id="rId9" Type="http://schemas.openxmlformats.org/officeDocument/2006/relationships/image" Target="../media/image4.png"/><Relationship Id="rId10"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
                <a:lumOff val="96000"/>
              </a:schemeClr>
            </a:gs>
            <a:gs pos="73000">
              <a:schemeClr val="accent1">
                <a:alpha val="92000"/>
                <a:lumMod val="32000"/>
                <a:lumOff val="68000"/>
              </a:schemeClr>
            </a:gs>
            <a:gs pos="82000">
              <a:schemeClr val="accent1">
                <a:alpha val="95000"/>
                <a:lumMod val="28000"/>
                <a:lumOff val="72000"/>
              </a:schemeClr>
            </a:gs>
            <a:gs pos="100000">
              <a:schemeClr val="accent1">
                <a:lumMod val="18000"/>
                <a:lumOff val="82000"/>
              </a:schemeClr>
            </a:gs>
          </a:gsLst>
          <a:lin ang="2700000" scaled="1"/>
          <a:tileRect/>
        </a:gradFill>
        <a:effectLst/>
      </p:bgPr>
    </p:bg>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2535CA77-C015-974D-B851-159DD6C1D73D}"/>
              </a:ext>
            </a:extLst>
          </p:cNvPr>
          <p:cNvPicPr>
            <a:picLocks noChangeAspect="1"/>
          </p:cNvPicPr>
          <p:nvPr/>
        </p:nvPicPr>
        <p:blipFill>
          <a:blip r:embed="rId3" cstate="print">
            <a:duotone>
              <a:srgbClr val="4472C4">
                <a:shade val="45000"/>
                <a:satMod val="135000"/>
              </a:srgbClr>
              <a:prstClr val="white"/>
            </a:duotone>
            <a:alphaModFix amt="10000"/>
            <a:extLst>
              <a:ext uri="{BEBA8EAE-BF5A-486C-A8C5-ECC9F3942E4B}">
                <a14:imgProps xmlns:a14="http://schemas.microsoft.com/office/drawing/2010/main">
                  <a14:imgLayer r:embed="rId4">
                    <a14:imgEffect>
                      <a14:backgroundRemoval t="1978" b="98146" l="8066" r="94856">
                        <a14:foregroundMark x1="8066" y1="69098" x2="11564" y2="72888"/>
                        <a14:foregroundMark x1="11564" y1="72888" x2="14239" y2="74330"/>
                        <a14:foregroundMark x1="14239" y1="74330" x2="18560" y2="65760"/>
                        <a14:foregroundMark x1="18560" y1="65760" x2="22469" y2="41492"/>
                        <a14:foregroundMark x1="22469" y1="41492" x2="20700" y2="31108"/>
                        <a14:foregroundMark x1="20700" y1="31108" x2="17366" y2="31067"/>
                        <a14:foregroundMark x1="17366" y1="31067" x2="15556" y2="34157"/>
                        <a14:foregroundMark x1="15556" y1="34157" x2="13416" y2="68768"/>
                        <a14:foregroundMark x1="13416" y1="68768" x2="14856" y2="74330"/>
                        <a14:foregroundMark x1="41235" y1="83519" x2="41235" y2="88010"/>
                        <a14:foregroundMark x1="41235" y1="88010" x2="45391" y2="90647"/>
                        <a14:foregroundMark x1="45391" y1="90647" x2="51605" y2="91347"/>
                        <a14:foregroundMark x1="51605" y1="91347" x2="54033" y2="89617"/>
                        <a14:foregroundMark x1="54033" y1="89617" x2="54815" y2="85002"/>
                        <a14:foregroundMark x1="54815" y1="85002" x2="34815" y2="84755"/>
                        <a14:foregroundMark x1="69877" y1="44046" x2="72058" y2="53605"/>
                        <a14:foregroundMark x1="72058" y1="53605" x2="78930" y2="68232"/>
                        <a14:foregroundMark x1="78930" y1="68232" x2="83374" y2="65060"/>
                        <a14:foregroundMark x1="83374" y1="65060" x2="85967" y2="59374"/>
                        <a14:foregroundMark x1="85967" y1="59374" x2="82058" y2="28389"/>
                        <a14:foregroundMark x1="82058" y1="28389" x2="80494" y2="24763"/>
                        <a14:foregroundMark x1="80494" y1="24763" x2="79095" y2="23239"/>
                        <a14:foregroundMark x1="79095" y1="23239" x2="74403" y2="37989"/>
                        <a14:foregroundMark x1="77366" y1="80387" x2="80864" y2="79646"/>
                        <a14:foregroundMark x1="80864" y1="79646" x2="85679" y2="74166"/>
                        <a14:foregroundMark x1="85679" y1="74166" x2="86996" y2="71693"/>
                        <a14:foregroundMark x1="86996" y1="71693" x2="91070" y2="42480"/>
                        <a14:foregroundMark x1="40700" y1="94850" x2="51975" y2="95014"/>
                        <a14:foregroundMark x1="51975" y1="95014" x2="54156" y2="93572"/>
                        <a14:foregroundMark x1="54156" y1="93572" x2="62346" y2="80181"/>
                        <a14:foregroundMark x1="62346" y1="80181" x2="64115" y2="74578"/>
                        <a14:foregroundMark x1="64115" y1="74578" x2="48477" y2="85950"/>
                        <a14:foregroundMark x1="48477" y1="85950" x2="38683" y2="75525"/>
                        <a14:foregroundMark x1="38683" y1="75525" x2="39342" y2="93366"/>
                        <a14:foregroundMark x1="39342" y1="93366" x2="41564" y2="95344"/>
                        <a14:foregroundMark x1="41564" y1="95344" x2="42634" y2="95344"/>
                        <a14:foregroundMark x1="45391" y1="31891" x2="49095" y2="32056"/>
                        <a14:foregroundMark x1="49095" y1="32056" x2="45597" y2="31520"/>
                        <a14:foregroundMark x1="58066" y1="26823" x2="62675" y2="26988"/>
                        <a14:foregroundMark x1="62675" y1="26988" x2="62058" y2="25793"/>
                        <a14:foregroundMark x1="60700" y1="20766" x2="63580" y2="19984"/>
                        <a14:foregroundMark x1="63580" y1="19984" x2="64321" y2="19365"/>
                        <a14:foregroundMark x1="58436" y1="15698" x2="62428" y2="12155"/>
                        <a14:foregroundMark x1="62428" y1="12155" x2="62428" y2="12073"/>
                        <a14:foregroundMark x1="55144" y1="13103" x2="56872" y2="7870"/>
                        <a14:foregroundMark x1="56872" y1="7870" x2="57037" y2="7705"/>
                        <a14:foregroundMark x1="52346" y1="3008" x2="52510" y2="9271"/>
                        <a14:foregroundMark x1="45226" y1="5274" x2="45597" y2="9106"/>
                        <a14:foregroundMark x1="37942" y1="8405" x2="40700" y2="11001"/>
                        <a14:foregroundMark x1="40700" y1="11001" x2="40700" y2="11001"/>
                        <a14:foregroundMark x1="32551" y1="13638" x2="37778" y2="14668"/>
                        <a14:foregroundMark x1="32387" y1="19695" x2="39342" y2="20396"/>
                        <a14:foregroundMark x1="33416" y1="25628" x2="38272" y2="25628"/>
                        <a14:foregroundMark x1="37243" y1="30861" x2="39712" y2="29872"/>
                        <a14:foregroundMark x1="39712" y1="29872" x2="41564" y2="28224"/>
                        <a14:foregroundMark x1="41564" y1="28224" x2="41564" y2="28224"/>
                        <a14:foregroundMark x1="53580" y1="29955" x2="55638" y2="31356"/>
                        <a14:foregroundMark x1="53210" y1="35023" x2="53210" y2="35023"/>
                        <a14:foregroundMark x1="70947" y1="22497" x2="71811" y2="22662"/>
                        <a14:foregroundMark x1="57366" y1="1978" x2="58765" y2="2307"/>
                        <a14:foregroundMark x1="95226" y1="39184" x2="96420" y2="68603"/>
                        <a14:foregroundMark x1="96420" y1="68603" x2="94733" y2="73136"/>
                        <a14:foregroundMark x1="94733" y1="73136" x2="94897" y2="74124"/>
                        <a14:foregroundMark x1="71111" y1="98146" x2="71111" y2="95179"/>
                        <a14:backgroundMark x1="17613" y1="8570" x2="14280" y2="10960"/>
                        <a14:backgroundMark x1="14280" y1="10960" x2="12510" y2="13679"/>
                        <a14:backgroundMark x1="12510" y1="13679" x2="7325" y2="16440"/>
                        <a14:backgroundMark x1="7325" y1="16440" x2="4979" y2="14916"/>
                        <a14:backgroundMark x1="4979" y1="14916" x2="4815" y2="12361"/>
                        <a14:backgroundMark x1="4815" y1="12361" x2="6173" y2="9353"/>
                        <a14:backgroundMark x1="6173" y1="9353" x2="8107" y2="8117"/>
                        <a14:backgroundMark x1="8107" y1="8117" x2="12222" y2="7540"/>
                        <a14:backgroundMark x1="2675" y1="82159" x2="3004" y2="87268"/>
                        <a14:backgroundMark x1="3004" y1="87268" x2="7160" y2="91224"/>
                        <a14:backgroundMark x1="7160" y1="91224" x2="12634" y2="93201"/>
                        <a14:backgroundMark x1="12634" y1="93201" x2="14815" y2="93284"/>
                        <a14:backgroundMark x1="14815" y1="93284" x2="14691" y2="90853"/>
                        <a14:backgroundMark x1="14691" y1="90853" x2="12881" y2="88422"/>
                        <a14:backgroundMark x1="12881" y1="88422" x2="3745" y2="83024"/>
                        <a14:backgroundMark x1="3745" y1="83024" x2="3745" y2="83024"/>
                        <a14:backgroundMark x1="91605" y1="87351" x2="89424" y2="90070"/>
                        <a14:backgroundMark x1="89424" y1="90070" x2="88354" y2="94026"/>
                        <a14:backgroundMark x1="88354" y1="94026" x2="92510" y2="95550"/>
                        <a14:backgroundMark x1="92510" y1="95550" x2="96379" y2="94561"/>
                        <a14:backgroundMark x1="96379" y1="94561" x2="97243" y2="90853"/>
                        <a14:backgroundMark x1="97243" y1="90853" x2="94444" y2="83148"/>
                        <a14:backgroundMark x1="94444" y1="83148" x2="93498" y2="83024"/>
                        <a14:backgroundMark x1="81358" y1="7705" x2="83292" y2="10507"/>
                        <a14:backgroundMark x1="83292" y1="10507" x2="87984" y2="14050"/>
                        <a14:backgroundMark x1="87984" y1="14050" x2="90741" y2="12402"/>
                        <a14:backgroundMark x1="90741" y1="12402" x2="91523" y2="8158"/>
                        <a14:backgroundMark x1="91523" y1="8158" x2="90288" y2="3749"/>
                        <a14:backgroundMark x1="90288" y1="3749" x2="86296" y2="1319"/>
                        <a14:backgroundMark x1="86296" y1="1319" x2="80247" y2="1442"/>
                        <a14:backgroundMark x1="80247" y1="1442" x2="78765" y2="3379"/>
                        <a14:backgroundMark x1="78765" y1="3379" x2="80288" y2="5274"/>
                        <a14:backgroundMark x1="80288" y1="5274" x2="80288" y2="5274"/>
                        <a14:backgroundMark x1="48889" y1="54841" x2="48313" y2="59539"/>
                        <a14:backgroundMark x1="48313" y1="59539" x2="50905" y2="64318"/>
                        <a14:backgroundMark x1="50905" y1="64318" x2="53374" y2="65472"/>
                        <a14:backgroundMark x1="53374" y1="65472" x2="55267" y2="64524"/>
                        <a14:backgroundMark x1="55267" y1="64524" x2="57037" y2="57849"/>
                        <a14:backgroundMark x1="57037" y1="57849" x2="55844" y2="54059"/>
                        <a14:backgroundMark x1="55844" y1="54059" x2="51111" y2="51257"/>
                        <a14:backgroundMark x1="51111" y1="51257" x2="48683" y2="51875"/>
                        <a14:backgroundMark x1="48683" y1="51875" x2="46461" y2="53811"/>
                      </a14:backgroundRemoval>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4553742" y="2542286"/>
            <a:ext cx="5177293" cy="5168771"/>
          </a:xfrm>
          <a:prstGeom prst="rect">
            <a:avLst/>
          </a:prstGeom>
        </p:spPr>
      </p:pic>
      <p:sp>
        <p:nvSpPr>
          <p:cNvPr id="6" name="Retângulo Arredondado 5">
            <a:extLst>
              <a:ext uri="{FF2B5EF4-FFF2-40B4-BE49-F238E27FC236}">
                <a16:creationId xmlns="" xmlns:a16="http://schemas.microsoft.com/office/drawing/2014/main" id="{3ED8BEB5-E133-1845-905E-F20F0214F320}"/>
              </a:ext>
            </a:extLst>
          </p:cNvPr>
          <p:cNvSpPr/>
          <p:nvPr/>
        </p:nvSpPr>
        <p:spPr>
          <a:xfrm>
            <a:off x="324286" y="234895"/>
            <a:ext cx="13636207" cy="1727215"/>
          </a:xfrm>
          <a:prstGeom prst="roundRect">
            <a:avLst>
              <a:gd name="adj" fmla="val 6610"/>
            </a:avLst>
          </a:prstGeom>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t-BR" sz="201" dirty="0"/>
          </a:p>
        </p:txBody>
      </p:sp>
      <p:sp>
        <p:nvSpPr>
          <p:cNvPr id="7" name="CaixaDeTexto 6">
            <a:extLst>
              <a:ext uri="{FF2B5EF4-FFF2-40B4-BE49-F238E27FC236}">
                <a16:creationId xmlns="" xmlns:a16="http://schemas.microsoft.com/office/drawing/2014/main" id="{DA5286EB-1AE6-D143-B57F-6C357CE7C22C}"/>
              </a:ext>
            </a:extLst>
          </p:cNvPr>
          <p:cNvSpPr txBox="1"/>
          <p:nvPr/>
        </p:nvSpPr>
        <p:spPr>
          <a:xfrm>
            <a:off x="2010932" y="463370"/>
            <a:ext cx="10035818" cy="461665"/>
          </a:xfrm>
          <a:prstGeom prst="rect">
            <a:avLst/>
          </a:prstGeom>
          <a:noFill/>
        </p:spPr>
        <p:txBody>
          <a:bodyPr wrap="square" rtlCol="0">
            <a:spAutoFit/>
          </a:bodyPr>
          <a:lstStyle/>
          <a:p>
            <a:pPr algn="ctr"/>
            <a:r>
              <a:rPr lang="en-US" sz="2400" dirty="0"/>
              <a:t>Retinal Toxicity Secondary to </a:t>
            </a:r>
            <a:r>
              <a:rPr lang="en-US" sz="2400" dirty="0" smtClean="0"/>
              <a:t>HAART: </a:t>
            </a:r>
            <a:r>
              <a:rPr lang="en-US" sz="2400" dirty="0"/>
              <a:t>CASE REPORT</a:t>
            </a:r>
            <a:endParaRPr lang="pt-BR" sz="2400" dirty="0"/>
          </a:p>
        </p:txBody>
      </p:sp>
      <p:sp>
        <p:nvSpPr>
          <p:cNvPr id="8" name="CaixaDeTexto 7">
            <a:extLst>
              <a:ext uri="{FF2B5EF4-FFF2-40B4-BE49-F238E27FC236}">
                <a16:creationId xmlns="" xmlns:a16="http://schemas.microsoft.com/office/drawing/2014/main" id="{D07CC405-1DB8-4D4A-8938-EF42219D0E6F}"/>
              </a:ext>
            </a:extLst>
          </p:cNvPr>
          <p:cNvSpPr txBox="1"/>
          <p:nvPr/>
        </p:nvSpPr>
        <p:spPr>
          <a:xfrm>
            <a:off x="1714332" y="1044207"/>
            <a:ext cx="10538945" cy="461665"/>
          </a:xfrm>
          <a:prstGeom prst="rect">
            <a:avLst/>
          </a:prstGeom>
          <a:noFill/>
        </p:spPr>
        <p:txBody>
          <a:bodyPr wrap="square" rtlCol="0">
            <a:spAutoFit/>
          </a:bodyPr>
          <a:lstStyle/>
          <a:p>
            <a:pPr algn="ctr"/>
            <a:r>
              <a:rPr lang="pt-BR" sz="1200" i="1" dirty="0">
                <a:latin typeface="Franklin Gothic Medium" panose="020B0603020102020204" pitchFamily="34" charset="0"/>
              </a:rPr>
              <a:t>Vicente </a:t>
            </a:r>
            <a:r>
              <a:rPr lang="pt-BR" sz="1200" i="1" dirty="0" smtClean="0">
                <a:latin typeface="Franklin Gothic Medium" panose="020B0603020102020204" pitchFamily="34" charset="0"/>
              </a:rPr>
              <a:t>Hidalgo </a:t>
            </a:r>
            <a:r>
              <a:rPr lang="pt-BR" sz="1200" i="1" dirty="0">
                <a:latin typeface="Franklin Gothic Medium" panose="020B0603020102020204" pitchFamily="34" charset="0"/>
              </a:rPr>
              <a:t>R. Fernandes; </a:t>
            </a:r>
            <a:r>
              <a:rPr lang="pt-BR" sz="1200" i="1" dirty="0" smtClean="0">
                <a:latin typeface="Franklin Gothic Medium" panose="020B0603020102020204" pitchFamily="34" charset="0"/>
              </a:rPr>
              <a:t>Luísa </a:t>
            </a:r>
            <a:r>
              <a:rPr lang="pt-BR" sz="1200" i="1" dirty="0">
                <a:latin typeface="Franklin Gothic Medium" panose="020B0603020102020204" pitchFamily="34" charset="0"/>
              </a:rPr>
              <a:t>G. </a:t>
            </a:r>
            <a:r>
              <a:rPr lang="pt-BR" sz="1200" i="1" dirty="0" smtClean="0">
                <a:latin typeface="Franklin Gothic Medium" panose="020B0603020102020204" pitchFamily="34" charset="0"/>
              </a:rPr>
              <a:t>Gross; </a:t>
            </a:r>
            <a:r>
              <a:rPr lang="pt-BR" sz="1200" i="1" dirty="0">
                <a:latin typeface="Franklin Gothic Medium" panose="020B0603020102020204" pitchFamily="34" charset="0"/>
              </a:rPr>
              <a:t>Arthur </a:t>
            </a:r>
            <a:r>
              <a:rPr lang="pt-BR" sz="1200" i="1" dirty="0" smtClean="0">
                <a:latin typeface="Franklin Gothic Medium" panose="020B0603020102020204" pitchFamily="34" charset="0"/>
              </a:rPr>
              <a:t>P.  </a:t>
            </a:r>
            <a:r>
              <a:rPr lang="pt-BR" sz="1200" i="1" dirty="0" err="1" smtClean="0">
                <a:latin typeface="Franklin Gothic Medium" panose="020B0603020102020204" pitchFamily="34" charset="0"/>
              </a:rPr>
              <a:t>Favarato</a:t>
            </a:r>
            <a:r>
              <a:rPr lang="pt-BR" sz="1200" i="1" dirty="0" smtClean="0">
                <a:latin typeface="Franklin Gothic Medium" panose="020B0603020102020204" pitchFamily="34" charset="0"/>
              </a:rPr>
              <a:t>; </a:t>
            </a:r>
            <a:r>
              <a:rPr lang="pt-BR" sz="1200" i="1" dirty="0" err="1" smtClean="0">
                <a:latin typeface="Franklin Gothic Medium" panose="020B0603020102020204" pitchFamily="34" charset="0"/>
              </a:rPr>
              <a:t>Delma</a:t>
            </a:r>
            <a:r>
              <a:rPr lang="pt-BR" sz="1200" i="1" dirty="0" smtClean="0">
                <a:latin typeface="Franklin Gothic Medium" panose="020B0603020102020204" pitchFamily="34" charset="0"/>
              </a:rPr>
              <a:t> R. G. </a:t>
            </a:r>
            <a:r>
              <a:rPr lang="pt-BR" sz="1200" i="1" dirty="0" err="1" smtClean="0">
                <a:latin typeface="Franklin Gothic Medium" panose="020B0603020102020204" pitchFamily="34" charset="0"/>
              </a:rPr>
              <a:t>Huarachi</a:t>
            </a:r>
            <a:r>
              <a:rPr lang="pt-BR" sz="1200" i="1" dirty="0">
                <a:latin typeface="Franklin Gothic Medium" panose="020B0603020102020204" pitchFamily="34" charset="0"/>
              </a:rPr>
              <a:t>; Iuri C. Silva; Erick C. </a:t>
            </a:r>
            <a:r>
              <a:rPr lang="pt-BR" sz="1200" i="1" dirty="0" smtClean="0">
                <a:latin typeface="Franklin Gothic Medium" panose="020B0603020102020204" pitchFamily="34" charset="0"/>
              </a:rPr>
              <a:t>Holanda; Maurício A. Nascimento; Andrea M. S. </a:t>
            </a:r>
            <a:r>
              <a:rPr lang="pt-BR" sz="1200" i="1" dirty="0" err="1" smtClean="0">
                <a:latin typeface="Franklin Gothic Medium" panose="020B0603020102020204" pitchFamily="34" charset="0"/>
              </a:rPr>
              <a:t>Torigoe</a:t>
            </a:r>
            <a:endParaRPr lang="pt-BR" sz="1200" i="1" dirty="0">
              <a:latin typeface="Franklin Gothic Medium" panose="020B0603020102020204" pitchFamily="34" charset="0"/>
            </a:endParaRPr>
          </a:p>
        </p:txBody>
      </p:sp>
      <p:sp>
        <p:nvSpPr>
          <p:cNvPr id="9" name="CaixaDeTexto 8">
            <a:extLst>
              <a:ext uri="{FF2B5EF4-FFF2-40B4-BE49-F238E27FC236}">
                <a16:creationId xmlns="" xmlns:a16="http://schemas.microsoft.com/office/drawing/2014/main" id="{9174F7BF-34EE-EB4D-9965-018FA5065AA0}"/>
              </a:ext>
            </a:extLst>
          </p:cNvPr>
          <p:cNvSpPr txBox="1"/>
          <p:nvPr/>
        </p:nvSpPr>
        <p:spPr>
          <a:xfrm>
            <a:off x="1714332" y="1577212"/>
            <a:ext cx="10856117" cy="292388"/>
          </a:xfrm>
          <a:prstGeom prst="rect">
            <a:avLst/>
          </a:prstGeom>
          <a:noFill/>
        </p:spPr>
        <p:txBody>
          <a:bodyPr wrap="square" rtlCol="0">
            <a:spAutoFit/>
          </a:bodyPr>
          <a:lstStyle/>
          <a:p>
            <a:pPr algn="ctr"/>
            <a:r>
              <a:rPr lang="pt-BR" sz="1300" b="1" spc="100" dirty="0">
                <a:latin typeface="Arial Narrow" panose="020B0604020202020204" pitchFamily="34" charset="0"/>
                <a:cs typeface="Arial Narrow" panose="020B0604020202020204" pitchFamily="34" charset="0"/>
              </a:rPr>
              <a:t>DEPARTMENT OF OPHTHALMOLOGY OF THE UNIVERSIDADE ESTADUAL DE CAMPINAS (UNICAMP) – SÃO PAULO, BRAZIL</a:t>
            </a:r>
          </a:p>
        </p:txBody>
      </p:sp>
      <p:grpSp>
        <p:nvGrpSpPr>
          <p:cNvPr id="24" name="Agrupar 23">
            <a:extLst>
              <a:ext uri="{FF2B5EF4-FFF2-40B4-BE49-F238E27FC236}">
                <a16:creationId xmlns="" xmlns:a16="http://schemas.microsoft.com/office/drawing/2014/main" id="{016DDBDD-3EF4-0946-8319-2C2B3CD81292}"/>
              </a:ext>
            </a:extLst>
          </p:cNvPr>
          <p:cNvGrpSpPr/>
          <p:nvPr/>
        </p:nvGrpSpPr>
        <p:grpSpPr>
          <a:xfrm>
            <a:off x="2262751" y="1288951"/>
            <a:ext cx="1709240" cy="415498"/>
            <a:chOff x="433204" y="2114220"/>
            <a:chExt cx="1709240" cy="415498"/>
          </a:xfrm>
        </p:grpSpPr>
        <p:pic>
          <p:nvPicPr>
            <p:cNvPr id="11" name="Gráfico 10" descr="Email">
              <a:extLst>
                <a:ext uri="{FF2B5EF4-FFF2-40B4-BE49-F238E27FC236}">
                  <a16:creationId xmlns="" xmlns:a16="http://schemas.microsoft.com/office/drawing/2014/main" id="{3D4249CC-E392-9646-9F64-112E9EAA99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433204" y="2147521"/>
              <a:ext cx="197015" cy="197015"/>
            </a:xfrm>
            <a:prstGeom prst="rect">
              <a:avLst/>
            </a:prstGeom>
          </p:spPr>
        </p:pic>
        <p:sp>
          <p:nvSpPr>
            <p:cNvPr id="12" name="CaixaDeTexto 11">
              <a:extLst>
                <a:ext uri="{FF2B5EF4-FFF2-40B4-BE49-F238E27FC236}">
                  <a16:creationId xmlns="" xmlns:a16="http://schemas.microsoft.com/office/drawing/2014/main" id="{B5ED2DF3-7083-E244-A01E-463812CE8C29}"/>
                </a:ext>
              </a:extLst>
            </p:cNvPr>
            <p:cNvSpPr txBox="1"/>
            <p:nvPr/>
          </p:nvSpPr>
          <p:spPr>
            <a:xfrm>
              <a:off x="617668" y="2114220"/>
              <a:ext cx="1524776" cy="415498"/>
            </a:xfrm>
            <a:prstGeom prst="rect">
              <a:avLst/>
            </a:prstGeom>
            <a:noFill/>
          </p:spPr>
          <p:txBody>
            <a:bodyPr wrap="none" rtlCol="0" anchor="ctr">
              <a:spAutoFit/>
            </a:bodyPr>
            <a:lstStyle/>
            <a:p>
              <a:pPr lvl="0"/>
              <a:r>
                <a:rPr lang="pt-BR" sz="1050" dirty="0" smtClean="0">
                  <a:solidFill>
                    <a:schemeClr val="bg2">
                      <a:lumMod val="25000"/>
                    </a:schemeClr>
                  </a:solidFill>
                  <a:latin typeface="Arial Narrow" panose="020B0604020202020204" pitchFamily="34" charset="0"/>
                  <a:cs typeface="Arial Narrow" panose="020B0604020202020204" pitchFamily="34" charset="0"/>
                  <a:hlinkClick r:id="rId7"/>
                </a:rPr>
                <a:t>vicentehidalgof@gmail.com</a:t>
              </a:r>
              <a:endParaRPr lang="pt-BR" sz="1050" dirty="0" smtClean="0">
                <a:solidFill>
                  <a:schemeClr val="bg2">
                    <a:lumMod val="25000"/>
                  </a:schemeClr>
                </a:solidFill>
                <a:latin typeface="Arial Narrow" panose="020B0604020202020204" pitchFamily="34" charset="0"/>
                <a:cs typeface="Arial Narrow" panose="020B0604020202020204" pitchFamily="34" charset="0"/>
              </a:endParaRPr>
            </a:p>
            <a:p>
              <a:pPr lvl="0"/>
              <a:endParaRPr lang="pt-BR" sz="1050" dirty="0">
                <a:solidFill>
                  <a:schemeClr val="bg2">
                    <a:lumMod val="25000"/>
                  </a:schemeClr>
                </a:solidFill>
                <a:latin typeface="Arial Narrow" panose="020B0604020202020204" pitchFamily="34" charset="0"/>
                <a:cs typeface="Arial Narrow" panose="020B0604020202020204" pitchFamily="34" charset="0"/>
              </a:endParaRPr>
            </a:p>
          </p:txBody>
        </p:sp>
      </p:grpSp>
      <p:sp>
        <p:nvSpPr>
          <p:cNvPr id="2" name="CaixaDeTexto 1">
            <a:extLst>
              <a:ext uri="{FF2B5EF4-FFF2-40B4-BE49-F238E27FC236}">
                <a16:creationId xmlns="" xmlns:a16="http://schemas.microsoft.com/office/drawing/2014/main" id="{04EF9CEB-C449-A645-9BD8-E32C10777566}"/>
              </a:ext>
            </a:extLst>
          </p:cNvPr>
          <p:cNvSpPr txBox="1"/>
          <p:nvPr/>
        </p:nvSpPr>
        <p:spPr>
          <a:xfrm>
            <a:off x="324286" y="2157565"/>
            <a:ext cx="2885317" cy="769441"/>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OBJECTIVE</a:t>
            </a:r>
          </a:p>
          <a:p>
            <a:pPr algn="just"/>
            <a:r>
              <a:rPr lang="en-US" sz="1100" dirty="0">
                <a:latin typeface="Arial" panose="020B0604020202020204" pitchFamily="34" charset="0"/>
                <a:cs typeface="Arial" panose="020B0604020202020204" pitchFamily="34" charset="0"/>
              </a:rPr>
              <a:t>We present a case of </a:t>
            </a:r>
            <a:r>
              <a:rPr lang="en-US" sz="1100" dirty="0" smtClean="0">
                <a:latin typeface="Arial" panose="020B0604020202020204" pitchFamily="34" charset="0"/>
                <a:cs typeface="Arial" panose="020B0604020202020204" pitchFamily="34" charset="0"/>
              </a:rPr>
              <a:t>retinal toxicity secondary to </a:t>
            </a:r>
            <a:r>
              <a:rPr lang="en-US" sz="1100" dirty="0">
                <a:latin typeface="Arial" panose="020B0604020202020204" pitchFamily="34" charset="0"/>
                <a:cs typeface="Arial" panose="020B0604020202020204" pitchFamily="34" charset="0"/>
              </a:rPr>
              <a:t>HAART (highly active antiretroviral </a:t>
            </a:r>
            <a:r>
              <a:rPr lang="en-US" sz="1100" dirty="0" smtClean="0">
                <a:latin typeface="Arial" panose="020B0604020202020204" pitchFamily="34" charset="0"/>
                <a:cs typeface="Arial" panose="020B0604020202020204" pitchFamily="34" charset="0"/>
              </a:rPr>
              <a:t>therapy).</a:t>
            </a:r>
            <a:endParaRPr lang="en-US" sz="1100" dirty="0">
              <a:latin typeface="Arial" panose="020B0604020202020204" pitchFamily="34" charset="0"/>
              <a:cs typeface="Arial" panose="020B0604020202020204" pitchFamily="34" charset="0"/>
            </a:endParaRPr>
          </a:p>
        </p:txBody>
      </p:sp>
      <p:pic>
        <p:nvPicPr>
          <p:cNvPr id="21" name="Imagem 20" descr="Uma imagem contendo motor, desenho&#10;&#10;Descrição gerada automaticamente">
            <a:extLst>
              <a:ext uri="{FF2B5EF4-FFF2-40B4-BE49-F238E27FC236}">
                <a16:creationId xmlns="" xmlns:a16="http://schemas.microsoft.com/office/drawing/2014/main" id="{0999B841-EBA6-2F4E-A7CD-C54E63439FB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552" y="480647"/>
            <a:ext cx="1094130" cy="1227390"/>
          </a:xfrm>
          <a:prstGeom prst="rect">
            <a:avLst/>
          </a:prstGeom>
        </p:spPr>
      </p:pic>
      <p:pic>
        <p:nvPicPr>
          <p:cNvPr id="23" name="Imagem 22" descr="Uma imagem contendo desenho, placar, faca&#10;&#10;Descrição gerada automaticamente">
            <a:extLst>
              <a:ext uri="{FF2B5EF4-FFF2-40B4-BE49-F238E27FC236}">
                <a16:creationId xmlns="" xmlns:a16="http://schemas.microsoft.com/office/drawing/2014/main" id="{57568F38-A493-D041-B855-5CE2FB3D5FE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2220928" y="463370"/>
            <a:ext cx="1504882" cy="1336568"/>
          </a:xfrm>
          <a:prstGeom prst="rect">
            <a:avLst/>
          </a:prstGeom>
        </p:spPr>
      </p:pic>
      <p:sp>
        <p:nvSpPr>
          <p:cNvPr id="25" name="CaixaDeTexto 24">
            <a:extLst>
              <a:ext uri="{FF2B5EF4-FFF2-40B4-BE49-F238E27FC236}">
                <a16:creationId xmlns="" xmlns:a16="http://schemas.microsoft.com/office/drawing/2014/main" id="{B9027F89-03A4-1D4A-AD22-8959E4BA3A1A}"/>
              </a:ext>
            </a:extLst>
          </p:cNvPr>
          <p:cNvSpPr txBox="1"/>
          <p:nvPr/>
        </p:nvSpPr>
        <p:spPr>
          <a:xfrm>
            <a:off x="328787" y="2937183"/>
            <a:ext cx="2881137" cy="4662815"/>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CASE REPORT</a:t>
            </a:r>
          </a:p>
          <a:p>
            <a:pPr algn="just"/>
            <a:r>
              <a:rPr lang="en-US" sz="1100" dirty="0"/>
              <a:t>Male, 60 years, was </a:t>
            </a:r>
            <a:r>
              <a:rPr lang="en-US" sz="1100" dirty="0" smtClean="0"/>
              <a:t>admitted at HC-UNICAMP ophthalmology ER </a:t>
            </a:r>
            <a:r>
              <a:rPr lang="en-US" sz="1100" dirty="0"/>
              <a:t>with 1-year onset low visual acuity (VA) in both eyes. Hypertensive and HIV positive, currently in use of </a:t>
            </a:r>
            <a:r>
              <a:rPr lang="en-US" sz="1100" dirty="0" err="1"/>
              <a:t>tenofovir</a:t>
            </a:r>
            <a:r>
              <a:rPr lang="en-US" sz="1100" dirty="0"/>
              <a:t>, lamivudine (3TC) and </a:t>
            </a:r>
            <a:r>
              <a:rPr lang="en-US" sz="1100" dirty="0" err="1"/>
              <a:t>efavirenz</a:t>
            </a:r>
            <a:r>
              <a:rPr lang="en-US" sz="1100" dirty="0"/>
              <a:t>, maintaining good HIV </a:t>
            </a:r>
            <a:r>
              <a:rPr lang="en-US" sz="1100" dirty="0" smtClean="0"/>
              <a:t>control </a:t>
            </a:r>
            <a:r>
              <a:rPr lang="en-US" sz="1100" dirty="0"/>
              <a:t>and negative </a:t>
            </a:r>
            <a:r>
              <a:rPr lang="en-US" sz="1100" dirty="0" err="1"/>
              <a:t>sorologies</a:t>
            </a:r>
            <a:r>
              <a:rPr lang="en-US" sz="1100" dirty="0"/>
              <a:t>. During 2011 and 2014 made use of </a:t>
            </a:r>
            <a:r>
              <a:rPr lang="en-US" sz="1100" dirty="0" err="1"/>
              <a:t>zidovudine</a:t>
            </a:r>
            <a:r>
              <a:rPr lang="en-US" sz="1100" dirty="0"/>
              <a:t>, 3TC and </a:t>
            </a:r>
            <a:r>
              <a:rPr lang="en-US" sz="1100" dirty="0" err="1" smtClean="0"/>
              <a:t>atazanavir</a:t>
            </a:r>
            <a:r>
              <a:rPr lang="en-US" sz="1100" dirty="0" smtClean="0"/>
              <a:t>/ritonavir, </a:t>
            </a:r>
            <a:r>
              <a:rPr lang="en-US" sz="1100" dirty="0"/>
              <a:t>which were replaced afterwards. Presented counting fingers VA. Fundus examination showed granular </a:t>
            </a:r>
            <a:r>
              <a:rPr lang="en-US" sz="1100" dirty="0" err="1"/>
              <a:t>pigmentary</a:t>
            </a:r>
            <a:r>
              <a:rPr lang="en-US" sz="1100" dirty="0"/>
              <a:t> changes in the macula, diffuse </a:t>
            </a:r>
            <a:r>
              <a:rPr lang="en-US" sz="1100" dirty="0" err="1"/>
              <a:t>intrarretinal</a:t>
            </a:r>
            <a:r>
              <a:rPr lang="en-US" sz="1100" dirty="0"/>
              <a:t> crystalline deposits and bone-spicule lesions in the </a:t>
            </a:r>
            <a:r>
              <a:rPr lang="en-US" sz="1100" dirty="0" err="1"/>
              <a:t>supero</a:t>
            </a:r>
            <a:r>
              <a:rPr lang="en-US" sz="1100" dirty="0"/>
              <a:t>-temporal region in the left eye. OCT showed in both eyes thinning of the retinal thickness, disorganization of the outer retina, discontinuity of the ellipsoid zone and retinal pigment epithelium (RPE) and diffuse tapering of </a:t>
            </a:r>
            <a:r>
              <a:rPr lang="en-US" sz="1100" dirty="0" err="1"/>
              <a:t>choroidal</a:t>
            </a:r>
            <a:r>
              <a:rPr lang="en-US" sz="1100" dirty="0"/>
              <a:t> thickness that was thinner nasal to the fovea. Fluorescence Angiography resulted in </a:t>
            </a:r>
            <a:r>
              <a:rPr lang="en-US" sz="1100" dirty="0" err="1"/>
              <a:t>hyperfluorescence</a:t>
            </a:r>
            <a:r>
              <a:rPr lang="en-US" sz="1100" dirty="0"/>
              <a:t> by window defect and granular </a:t>
            </a:r>
            <a:r>
              <a:rPr lang="en-US" sz="1100" dirty="0" err="1"/>
              <a:t>hypofluorescent</a:t>
            </a:r>
            <a:r>
              <a:rPr lang="en-US" sz="1100" dirty="0"/>
              <a:t> pattern in the macula of both eyes. </a:t>
            </a:r>
            <a:r>
              <a:rPr lang="en-US" sz="1100" dirty="0" err="1"/>
              <a:t>Electroretinogram</a:t>
            </a:r>
            <a:r>
              <a:rPr lang="en-US" sz="1100" dirty="0"/>
              <a:t> (ERG) observed cones and </a:t>
            </a:r>
            <a:r>
              <a:rPr lang="en-US" sz="1100" dirty="0" err="1"/>
              <a:t>amacrine</a:t>
            </a:r>
            <a:r>
              <a:rPr lang="en-US" sz="1100" dirty="0"/>
              <a:t> cells </a:t>
            </a:r>
            <a:r>
              <a:rPr lang="en-US" sz="1100" dirty="0" err="1"/>
              <a:t>disfunciton</a:t>
            </a:r>
            <a:r>
              <a:rPr lang="en-US" sz="1100" dirty="0"/>
              <a:t> in both eyes and rods </a:t>
            </a:r>
            <a:r>
              <a:rPr lang="en-US" sz="1100" dirty="0" err="1"/>
              <a:t>disfunction</a:t>
            </a:r>
            <a:r>
              <a:rPr lang="en-US" sz="1100" dirty="0"/>
              <a:t> in the left eye.</a:t>
            </a:r>
            <a:endParaRPr lang="pt-BR" sz="1100" dirty="0"/>
          </a:p>
        </p:txBody>
      </p:sp>
      <p:sp>
        <p:nvSpPr>
          <p:cNvPr id="28" name="CaixaDeTexto 27">
            <a:extLst>
              <a:ext uri="{FF2B5EF4-FFF2-40B4-BE49-F238E27FC236}">
                <a16:creationId xmlns="" xmlns:a16="http://schemas.microsoft.com/office/drawing/2014/main" id="{8AF63C85-D1B6-2749-87BA-EAC5C9207384}"/>
              </a:ext>
            </a:extLst>
          </p:cNvPr>
          <p:cNvSpPr txBox="1"/>
          <p:nvPr/>
        </p:nvSpPr>
        <p:spPr>
          <a:xfrm>
            <a:off x="3249393" y="5036219"/>
            <a:ext cx="2899953" cy="2696379"/>
          </a:xfrm>
          <a:prstGeom prst="rect">
            <a:avLst/>
          </a:prstGeom>
          <a:noFill/>
        </p:spPr>
        <p:txBody>
          <a:bodyPr wrap="square" rtlCol="0">
            <a:spAutoFit/>
          </a:bodyPr>
          <a:lstStyle/>
          <a:p>
            <a:pPr algn="just">
              <a:lnSpc>
                <a:spcPct val="110000"/>
              </a:lnSpc>
            </a:pPr>
            <a:r>
              <a:rPr lang="en-US" sz="1100" b="1" dirty="0" smtClean="0">
                <a:solidFill>
                  <a:schemeClr val="accent1">
                    <a:lumMod val="75000"/>
                  </a:schemeClr>
                </a:solidFill>
                <a:latin typeface="Arial" panose="020B0604020202020204" pitchFamily="34" charset="0"/>
                <a:cs typeface="Arial" panose="020B0604020202020204" pitchFamily="34" charset="0"/>
              </a:rPr>
              <a:t>CONCLUSION</a:t>
            </a:r>
          </a:p>
          <a:p>
            <a:pPr algn="just">
              <a:lnSpc>
                <a:spcPct val="110000"/>
              </a:lnSpc>
            </a:pPr>
            <a:r>
              <a:rPr lang="en-US" sz="1100" dirty="0" smtClean="0"/>
              <a:t>In summary</a:t>
            </a:r>
            <a:r>
              <a:rPr lang="en-US" sz="1100" dirty="0"/>
              <a:t>, </a:t>
            </a:r>
            <a:r>
              <a:rPr lang="en-US" sz="1100" dirty="0" smtClean="0"/>
              <a:t>this </a:t>
            </a:r>
            <a:r>
              <a:rPr lang="en-US" sz="1100" dirty="0"/>
              <a:t>reinforces the importance of ophthalmologic follow up of these patients with macular OCT and ERG, objectifying the early diagnosis and suspension of these agents in the first sign of toxicity present.</a:t>
            </a:r>
            <a:endParaRPr lang="pt-BR" sz="1100" dirty="0"/>
          </a:p>
          <a:p>
            <a:pPr algn="just">
              <a:lnSpc>
                <a:spcPct val="110000"/>
              </a:lnSpc>
            </a:pPr>
            <a:endParaRPr lang="en-US" sz="1100" dirty="0">
              <a:solidFill>
                <a:schemeClr val="accent1">
                  <a:lumMod val="75000"/>
                </a:schemeClr>
              </a:solidFill>
            </a:endParaRPr>
          </a:p>
          <a:p>
            <a:pPr algn="just">
              <a:lnSpc>
                <a:spcPct val="110000"/>
              </a:lnSpc>
            </a:pPr>
            <a:r>
              <a:rPr lang="en-US" sz="1100" b="1" dirty="0" smtClean="0">
                <a:solidFill>
                  <a:schemeClr val="accent1">
                    <a:lumMod val="75000"/>
                  </a:schemeClr>
                </a:solidFill>
                <a:latin typeface="Arial" panose="020B0604020202020204" pitchFamily="34" charset="0"/>
                <a:cs typeface="Arial" panose="020B0604020202020204" pitchFamily="34" charset="0"/>
              </a:rPr>
              <a:t>BIBLIOGRAPHY</a:t>
            </a:r>
          </a:p>
          <a:p>
            <a:pPr algn="just">
              <a:lnSpc>
                <a:spcPct val="110000"/>
              </a:lnSpc>
            </a:pPr>
            <a:r>
              <a:rPr lang="en-US" sz="1100" dirty="0" smtClean="0"/>
              <a:t>1. Louie </a:t>
            </a:r>
            <a:r>
              <a:rPr lang="en-US" sz="1100" dirty="0"/>
              <a:t>AK, Jones HN. Retinal Toxicity Secondary to Ritonavir. Optometry and Vision </a:t>
            </a:r>
            <a:r>
              <a:rPr lang="en-US" sz="1100" dirty="0" smtClean="0"/>
              <a:t>Science, 2019; </a:t>
            </a:r>
            <a:r>
              <a:rPr lang="en-US" sz="1100" dirty="0"/>
              <a:t>96(5):</a:t>
            </a:r>
            <a:r>
              <a:rPr lang="en-US" sz="1100" dirty="0" smtClean="0"/>
              <a:t>376–381.</a:t>
            </a:r>
          </a:p>
          <a:p>
            <a:pPr algn="just">
              <a:lnSpc>
                <a:spcPct val="110000"/>
              </a:lnSpc>
            </a:pPr>
            <a:r>
              <a:rPr lang="en-US" sz="1100" dirty="0" smtClean="0"/>
              <a:t>2. </a:t>
            </a:r>
            <a:r>
              <a:rPr lang="en-US" sz="1100" dirty="0" err="1" smtClean="0"/>
              <a:t>Curi</a:t>
            </a:r>
            <a:r>
              <a:rPr lang="en-US" sz="1100" dirty="0" smtClean="0"/>
              <a:t> </a:t>
            </a:r>
            <a:r>
              <a:rPr lang="en-US" sz="1100" dirty="0"/>
              <a:t>AL, Freeman G, </a:t>
            </a:r>
            <a:r>
              <a:rPr lang="en-US" sz="1100" dirty="0" err="1"/>
              <a:t>Kapembwa</a:t>
            </a:r>
            <a:r>
              <a:rPr lang="en-US" sz="1100" dirty="0"/>
              <a:t> M, et al. Retinal Toxicity Due to </a:t>
            </a:r>
            <a:r>
              <a:rPr lang="en-US" sz="1100" dirty="0" err="1"/>
              <a:t>Efavirenz</a:t>
            </a:r>
            <a:r>
              <a:rPr lang="en-US" sz="1100" dirty="0"/>
              <a:t>. Eye (</a:t>
            </a:r>
            <a:r>
              <a:rPr lang="en-US" sz="1100" dirty="0" err="1"/>
              <a:t>Lond</a:t>
            </a:r>
            <a:r>
              <a:rPr lang="en-US" sz="1100" dirty="0"/>
              <a:t>) 2001;15(Pt 2):</a:t>
            </a:r>
            <a:r>
              <a:rPr lang="en-US" sz="1100" dirty="0" smtClean="0"/>
              <a:t>246–8.</a:t>
            </a:r>
          </a:p>
        </p:txBody>
      </p:sp>
      <p:cxnSp>
        <p:nvCxnSpPr>
          <p:cNvPr id="30" name="Conector Reto 29">
            <a:extLst>
              <a:ext uri="{FF2B5EF4-FFF2-40B4-BE49-F238E27FC236}">
                <a16:creationId xmlns="" xmlns:a16="http://schemas.microsoft.com/office/drawing/2014/main" id="{19D034B1-95D2-9442-8352-9B52D606B270}"/>
              </a:ext>
            </a:extLst>
          </p:cNvPr>
          <p:cNvCxnSpPr>
            <a:cxnSpLocks/>
          </p:cNvCxnSpPr>
          <p:nvPr/>
        </p:nvCxnSpPr>
        <p:spPr>
          <a:xfrm>
            <a:off x="3268530" y="2345982"/>
            <a:ext cx="0" cy="555217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 xmlns:a16="http://schemas.microsoft.com/office/drawing/2014/main" id="{A8D19655-1F9D-42F8-A84F-E639C6CA8F45}"/>
              </a:ext>
            </a:extLst>
          </p:cNvPr>
          <p:cNvSpPr txBox="1"/>
          <p:nvPr/>
        </p:nvSpPr>
        <p:spPr>
          <a:xfrm>
            <a:off x="3249393" y="2157565"/>
            <a:ext cx="2885317" cy="2800766"/>
          </a:xfrm>
          <a:prstGeom prst="rect">
            <a:avLst/>
          </a:prstGeom>
          <a:noFill/>
        </p:spPr>
        <p:txBody>
          <a:bodyPr wrap="square" rtlCol="0">
            <a:spAutoFit/>
          </a:bodyPr>
          <a:lstStyle/>
          <a:p>
            <a:pPr algn="just"/>
            <a:r>
              <a:rPr lang="en-US" sz="1100" b="1" dirty="0">
                <a:solidFill>
                  <a:schemeClr val="accent1">
                    <a:lumMod val="75000"/>
                  </a:schemeClr>
                </a:solidFill>
                <a:latin typeface="Arial" panose="020B0604020202020204" pitchFamily="34" charset="0"/>
                <a:cs typeface="Arial" panose="020B0604020202020204" pitchFamily="34" charset="0"/>
              </a:rPr>
              <a:t>DISCUSSION</a:t>
            </a:r>
          </a:p>
          <a:p>
            <a:pPr algn="just"/>
            <a:r>
              <a:rPr lang="en-US" sz="1100" dirty="0"/>
              <a:t>Among the main causes of retinopathies in HIV patients are the infections causes, either because of an opportunist disease or by the HIV itself. Once the patient in question had a good control of the disease, the toxic causes should be considered. A case report in literature describes RPE and cones changes in ERG secondary to </a:t>
            </a:r>
            <a:r>
              <a:rPr lang="en-US" sz="1100" dirty="0" err="1" smtClean="0"/>
              <a:t>efavirenz</a:t>
            </a:r>
            <a:r>
              <a:rPr lang="en-US" sz="1100" dirty="0" smtClean="0"/>
              <a:t> </a:t>
            </a:r>
            <a:r>
              <a:rPr lang="en-US" sz="1100" dirty="0"/>
              <a:t>that were present in our patient. Although, there are 9 case reports about retinal ritonavir toxicity. Some of the findings in this retinopathy stand out the </a:t>
            </a:r>
            <a:r>
              <a:rPr lang="en-US" sz="1100" dirty="0" err="1"/>
              <a:t>efavirenz</a:t>
            </a:r>
            <a:r>
              <a:rPr lang="en-US" sz="1100" dirty="0"/>
              <a:t> toxicity, such as </a:t>
            </a:r>
            <a:r>
              <a:rPr lang="en-US" sz="1100" dirty="0" err="1"/>
              <a:t>pigmentary</a:t>
            </a:r>
            <a:r>
              <a:rPr lang="en-US" sz="1100" dirty="0"/>
              <a:t> changes in the macula, decrease in retinal thickness, loss of ellipsoid zone integrity as well as bone-spicule in the </a:t>
            </a:r>
            <a:r>
              <a:rPr lang="en-US" sz="1100" dirty="0" err="1"/>
              <a:t>periferical</a:t>
            </a:r>
            <a:r>
              <a:rPr lang="en-US" sz="1100" dirty="0"/>
              <a:t> retina. </a:t>
            </a:r>
            <a:endParaRPr lang="pt-BR" sz="1100" dirty="0"/>
          </a:p>
        </p:txBody>
      </p:sp>
      <p:pic>
        <p:nvPicPr>
          <p:cNvPr id="29" name="image6.jpg"/>
          <p:cNvPicPr/>
          <p:nvPr/>
        </p:nvPicPr>
        <p:blipFill>
          <a:blip r:embed="rId10"/>
          <a:srcRect t="6013" b="3606"/>
          <a:stretch>
            <a:fillRect/>
          </a:stretch>
        </p:blipFill>
        <p:spPr>
          <a:xfrm>
            <a:off x="7737205" y="2085285"/>
            <a:ext cx="1602348" cy="1461699"/>
          </a:xfrm>
          <a:prstGeom prst="rect">
            <a:avLst/>
          </a:prstGeom>
          <a:ln/>
        </p:spPr>
      </p:pic>
      <p:pic>
        <p:nvPicPr>
          <p:cNvPr id="31" name="image7.jpg"/>
          <p:cNvPicPr/>
          <p:nvPr/>
        </p:nvPicPr>
        <p:blipFill>
          <a:blip r:embed="rId11"/>
          <a:srcRect t="6377" b="3606"/>
          <a:stretch>
            <a:fillRect/>
          </a:stretch>
        </p:blipFill>
        <p:spPr>
          <a:xfrm>
            <a:off x="9339553" y="2085285"/>
            <a:ext cx="1727032" cy="1450807"/>
          </a:xfrm>
          <a:prstGeom prst="rect">
            <a:avLst/>
          </a:prstGeom>
          <a:ln/>
        </p:spPr>
      </p:pic>
      <p:pic>
        <p:nvPicPr>
          <p:cNvPr id="36" name="image3.jpg" descr="C:\Users\Luisa\Documents\Pacientes UNICAMP\Laercio Carvalho - Toxicidade\Retino e Angio\carvalho_laercio_19591127_20191101_SP_OS_(119631).jpg"/>
          <p:cNvPicPr/>
          <p:nvPr/>
        </p:nvPicPr>
        <p:blipFill>
          <a:blip r:embed="rId12"/>
          <a:srcRect t="6319" b="5185"/>
          <a:stretch>
            <a:fillRect/>
          </a:stretch>
        </p:blipFill>
        <p:spPr>
          <a:xfrm>
            <a:off x="11066585" y="2085285"/>
            <a:ext cx="1756924" cy="1461699"/>
          </a:xfrm>
          <a:prstGeom prst="rect">
            <a:avLst/>
          </a:prstGeom>
          <a:ln/>
        </p:spPr>
      </p:pic>
      <p:pic>
        <p:nvPicPr>
          <p:cNvPr id="39" name="image1.jpg"/>
          <p:cNvPicPr/>
          <p:nvPr/>
        </p:nvPicPr>
        <p:blipFill>
          <a:blip r:embed="rId13"/>
          <a:srcRect t="6195" b="5976"/>
          <a:stretch>
            <a:fillRect/>
          </a:stretch>
        </p:blipFill>
        <p:spPr>
          <a:xfrm>
            <a:off x="8621011" y="3546984"/>
            <a:ext cx="1607151" cy="1542418"/>
          </a:xfrm>
          <a:prstGeom prst="rect">
            <a:avLst/>
          </a:prstGeom>
          <a:ln/>
        </p:spPr>
      </p:pic>
      <p:pic>
        <p:nvPicPr>
          <p:cNvPr id="40" name="image4.jpg"/>
          <p:cNvPicPr/>
          <p:nvPr/>
        </p:nvPicPr>
        <p:blipFill>
          <a:blip r:embed="rId14"/>
          <a:srcRect t="6741" b="5611"/>
          <a:stretch>
            <a:fillRect/>
          </a:stretch>
        </p:blipFill>
        <p:spPr>
          <a:xfrm>
            <a:off x="10232961" y="3546985"/>
            <a:ext cx="1727032" cy="1542417"/>
          </a:xfrm>
          <a:prstGeom prst="rect">
            <a:avLst/>
          </a:prstGeom>
          <a:ln/>
        </p:spPr>
      </p:pic>
      <p:sp>
        <p:nvSpPr>
          <p:cNvPr id="14" name="CaixaDeTexto 13"/>
          <p:cNvSpPr txBox="1"/>
          <p:nvPr/>
        </p:nvSpPr>
        <p:spPr>
          <a:xfrm>
            <a:off x="7737205" y="2088347"/>
            <a:ext cx="361950" cy="230832"/>
          </a:xfrm>
          <a:prstGeom prst="rect">
            <a:avLst/>
          </a:prstGeom>
          <a:noFill/>
        </p:spPr>
        <p:txBody>
          <a:bodyPr wrap="square" rtlCol="0">
            <a:spAutoFit/>
          </a:bodyPr>
          <a:lstStyle/>
          <a:p>
            <a:r>
              <a:rPr lang="pt-BR" sz="900" dirty="0" smtClean="0">
                <a:solidFill>
                  <a:schemeClr val="bg1"/>
                </a:solidFill>
              </a:rPr>
              <a:t>OD</a:t>
            </a:r>
            <a:endParaRPr lang="pt-BR" sz="900" dirty="0">
              <a:solidFill>
                <a:schemeClr val="bg1"/>
              </a:solidFill>
            </a:endParaRPr>
          </a:p>
        </p:txBody>
      </p:sp>
      <p:sp>
        <p:nvSpPr>
          <p:cNvPr id="41" name="CaixaDeTexto 40"/>
          <p:cNvSpPr txBox="1"/>
          <p:nvPr/>
        </p:nvSpPr>
        <p:spPr>
          <a:xfrm>
            <a:off x="8621011" y="3568133"/>
            <a:ext cx="361950" cy="230832"/>
          </a:xfrm>
          <a:prstGeom prst="rect">
            <a:avLst/>
          </a:prstGeom>
          <a:noFill/>
        </p:spPr>
        <p:txBody>
          <a:bodyPr wrap="square" rtlCol="0">
            <a:spAutoFit/>
          </a:bodyPr>
          <a:lstStyle/>
          <a:p>
            <a:r>
              <a:rPr lang="pt-BR" sz="900" dirty="0" smtClean="0">
                <a:solidFill>
                  <a:schemeClr val="bg1"/>
                </a:solidFill>
              </a:rPr>
              <a:t>OD</a:t>
            </a:r>
            <a:endParaRPr lang="pt-BR" sz="900" dirty="0">
              <a:solidFill>
                <a:schemeClr val="bg1"/>
              </a:solidFill>
            </a:endParaRPr>
          </a:p>
        </p:txBody>
      </p:sp>
      <p:sp>
        <p:nvSpPr>
          <p:cNvPr id="42" name="CaixaDeTexto 41"/>
          <p:cNvSpPr txBox="1"/>
          <p:nvPr/>
        </p:nvSpPr>
        <p:spPr>
          <a:xfrm>
            <a:off x="8621011" y="5326987"/>
            <a:ext cx="361950" cy="230832"/>
          </a:xfrm>
          <a:prstGeom prst="rect">
            <a:avLst/>
          </a:prstGeom>
          <a:noFill/>
        </p:spPr>
        <p:txBody>
          <a:bodyPr wrap="square" rtlCol="0">
            <a:spAutoFit/>
          </a:bodyPr>
          <a:lstStyle/>
          <a:p>
            <a:r>
              <a:rPr lang="pt-BR" sz="900" dirty="0" smtClean="0">
                <a:solidFill>
                  <a:schemeClr val="bg1"/>
                </a:solidFill>
              </a:rPr>
              <a:t>OD</a:t>
            </a:r>
            <a:endParaRPr lang="pt-BR" sz="900" dirty="0">
              <a:solidFill>
                <a:schemeClr val="bg1"/>
              </a:solidFill>
            </a:endParaRPr>
          </a:p>
        </p:txBody>
      </p:sp>
      <p:sp>
        <p:nvSpPr>
          <p:cNvPr id="43" name="CaixaDeTexto 42"/>
          <p:cNvSpPr txBox="1"/>
          <p:nvPr/>
        </p:nvSpPr>
        <p:spPr>
          <a:xfrm>
            <a:off x="10704635" y="2085285"/>
            <a:ext cx="361950" cy="230832"/>
          </a:xfrm>
          <a:prstGeom prst="rect">
            <a:avLst/>
          </a:prstGeom>
          <a:noFill/>
        </p:spPr>
        <p:txBody>
          <a:bodyPr wrap="square" rtlCol="0">
            <a:spAutoFit/>
          </a:bodyPr>
          <a:lstStyle/>
          <a:p>
            <a:r>
              <a:rPr lang="pt-BR" sz="900" dirty="0" smtClean="0">
                <a:solidFill>
                  <a:schemeClr val="bg1"/>
                </a:solidFill>
              </a:rPr>
              <a:t>OS</a:t>
            </a:r>
            <a:endParaRPr lang="pt-BR" sz="900" dirty="0">
              <a:solidFill>
                <a:schemeClr val="bg1"/>
              </a:solidFill>
            </a:endParaRPr>
          </a:p>
        </p:txBody>
      </p:sp>
      <p:sp>
        <p:nvSpPr>
          <p:cNvPr id="44" name="CaixaDeTexto 43"/>
          <p:cNvSpPr txBox="1"/>
          <p:nvPr/>
        </p:nvSpPr>
        <p:spPr>
          <a:xfrm>
            <a:off x="12461559" y="2096178"/>
            <a:ext cx="361950" cy="230832"/>
          </a:xfrm>
          <a:prstGeom prst="rect">
            <a:avLst/>
          </a:prstGeom>
          <a:noFill/>
        </p:spPr>
        <p:txBody>
          <a:bodyPr wrap="square" rtlCol="0">
            <a:spAutoFit/>
          </a:bodyPr>
          <a:lstStyle/>
          <a:p>
            <a:r>
              <a:rPr lang="pt-BR" sz="900" dirty="0" smtClean="0">
                <a:solidFill>
                  <a:schemeClr val="bg1"/>
                </a:solidFill>
              </a:rPr>
              <a:t>OS</a:t>
            </a:r>
            <a:endParaRPr lang="pt-BR" sz="900" dirty="0">
              <a:solidFill>
                <a:schemeClr val="bg1"/>
              </a:solidFill>
            </a:endParaRPr>
          </a:p>
        </p:txBody>
      </p:sp>
      <p:sp>
        <p:nvSpPr>
          <p:cNvPr id="46" name="CaixaDeTexto 45"/>
          <p:cNvSpPr txBox="1"/>
          <p:nvPr/>
        </p:nvSpPr>
        <p:spPr>
          <a:xfrm>
            <a:off x="11587632" y="3559992"/>
            <a:ext cx="372361" cy="230832"/>
          </a:xfrm>
          <a:prstGeom prst="rect">
            <a:avLst/>
          </a:prstGeom>
          <a:noFill/>
        </p:spPr>
        <p:txBody>
          <a:bodyPr wrap="square" rtlCol="0">
            <a:spAutoFit/>
          </a:bodyPr>
          <a:lstStyle/>
          <a:p>
            <a:r>
              <a:rPr lang="pt-BR" sz="900" dirty="0" smtClean="0">
                <a:solidFill>
                  <a:schemeClr val="bg1"/>
                </a:solidFill>
              </a:rPr>
              <a:t>OS</a:t>
            </a:r>
          </a:p>
        </p:txBody>
      </p:sp>
      <p:pic>
        <p:nvPicPr>
          <p:cNvPr id="5" name="Picture 4" descr="20200203_185456.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3068" y="5089403"/>
            <a:ext cx="3522741" cy="1318826"/>
          </a:xfrm>
          <a:prstGeom prst="rect">
            <a:avLst/>
          </a:prstGeom>
        </p:spPr>
      </p:pic>
      <p:pic>
        <p:nvPicPr>
          <p:cNvPr id="10" name="Picture 9" descr="20200203_185358.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48160" y="5089402"/>
            <a:ext cx="3354909" cy="1318826"/>
          </a:xfrm>
          <a:prstGeom prst="rect">
            <a:avLst/>
          </a:prstGeom>
        </p:spPr>
      </p:pic>
      <p:pic>
        <p:nvPicPr>
          <p:cNvPr id="3" name="Picture 2" descr="ERG 1.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814725" y="6408228"/>
            <a:ext cx="1612571" cy="1639719"/>
          </a:xfrm>
          <a:prstGeom prst="rect">
            <a:avLst/>
          </a:prstGeom>
        </p:spPr>
      </p:pic>
      <p:pic>
        <p:nvPicPr>
          <p:cNvPr id="13" name="Picture 12" descr="ERG 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27296" y="6408228"/>
            <a:ext cx="1871472" cy="1639719"/>
          </a:xfrm>
          <a:prstGeom prst="rect">
            <a:avLst/>
          </a:prstGeom>
        </p:spPr>
      </p:pic>
      <p:pic>
        <p:nvPicPr>
          <p:cNvPr id="15" name="Picture 14" descr="ERG 3.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298768" y="6408228"/>
            <a:ext cx="1694688" cy="1691197"/>
          </a:xfrm>
          <a:prstGeom prst="rect">
            <a:avLst/>
          </a:prstGeom>
        </p:spPr>
      </p:pic>
    </p:spTree>
    <p:extLst>
      <p:ext uri="{BB962C8B-B14F-4D97-AF65-F5344CB8AC3E}">
        <p14:creationId xmlns:p14="http://schemas.microsoft.com/office/powerpoint/2010/main" val="26663827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737</TotalTime>
  <Words>517</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do Office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Camillo Gusmão</dc:creator>
  <cp:lastModifiedBy>Marivalda</cp:lastModifiedBy>
  <cp:revision>55</cp:revision>
  <cp:lastPrinted>2020-01-20T19:47:18Z</cp:lastPrinted>
  <dcterms:created xsi:type="dcterms:W3CDTF">2019-08-26T03:15:05Z</dcterms:created>
  <dcterms:modified xsi:type="dcterms:W3CDTF">2020-02-03T23:05:35Z</dcterms:modified>
</cp:coreProperties>
</file>