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8800425" cy="16200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707"/>
    <a:srgbClr val="FFB08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889" autoAdjust="0"/>
    <p:restoredTop sz="94343" autoAdjust="0"/>
  </p:normalViewPr>
  <p:slideViewPr>
    <p:cSldViewPr snapToGrid="0">
      <p:cViewPr>
        <p:scale>
          <a:sx n="33" d="100"/>
          <a:sy n="33" d="100"/>
        </p:scale>
        <p:origin x="9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3ACD-6E0E-4A75-81A7-1B4B0364DFD2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702C1-D7A9-44C9-9892-1178C11D10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96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1pPr>
    <a:lvl2pPr marL="1079998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2pPr>
    <a:lvl3pPr marL="2159996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3pPr>
    <a:lvl4pPr marL="3239994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4pPr>
    <a:lvl5pPr marL="4319991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5pPr>
    <a:lvl6pPr marL="5399989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6pPr>
    <a:lvl7pPr marL="6479987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7pPr>
    <a:lvl8pPr marL="7559985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8pPr>
    <a:lvl9pPr marL="8639983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3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purpose, methods, results and discussion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702C1-D7A9-44C9-9892-1178C11D105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80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53" y="2651323"/>
            <a:ext cx="21600319" cy="56401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8508981"/>
            <a:ext cx="21600319" cy="3911355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71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51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4" y="862524"/>
            <a:ext cx="6210092" cy="1372912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29" y="862524"/>
            <a:ext cx="18270270" cy="13729122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64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29" y="4038862"/>
            <a:ext cx="24840367" cy="673893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29" y="10841545"/>
            <a:ext cx="24840367" cy="3543845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39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4312617"/>
            <a:ext cx="12240181" cy="1027902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4312617"/>
            <a:ext cx="12240181" cy="1027902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17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862524"/>
            <a:ext cx="24840367" cy="313133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1" y="3971359"/>
            <a:ext cx="12183929" cy="194630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1" y="5917660"/>
            <a:ext cx="12183929" cy="870398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5" y="3971359"/>
            <a:ext cx="12243932" cy="194630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5" y="5917660"/>
            <a:ext cx="12243932" cy="870398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53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74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8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2" y="1080029"/>
            <a:ext cx="9288886" cy="378010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2332564"/>
            <a:ext cx="14580215" cy="11512811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2" y="4860131"/>
            <a:ext cx="9288886" cy="900399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00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2" y="1080029"/>
            <a:ext cx="9288886" cy="378010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2332564"/>
            <a:ext cx="14580215" cy="11512811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2" y="4860131"/>
            <a:ext cx="9288886" cy="900399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10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862524"/>
            <a:ext cx="24840367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4312617"/>
            <a:ext cx="24840367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15015407"/>
            <a:ext cx="6480096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C5DD-6F53-41E6-A040-038953023A3F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15015407"/>
            <a:ext cx="9720143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15015407"/>
            <a:ext cx="6480096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79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86897" y="806823"/>
            <a:ext cx="24178421" cy="3818965"/>
          </a:xfrm>
          <a:prstGeom prst="rect">
            <a:avLst/>
          </a:prstGeom>
          <a:solidFill>
            <a:srgbClr val="A90707"/>
          </a:solidFill>
          <a:ln>
            <a:solidFill>
              <a:srgbClr val="A90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0478" y="1443752"/>
            <a:ext cx="2824491" cy="267104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17957" y="484092"/>
            <a:ext cx="27698376" cy="150069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645" y="5050833"/>
            <a:ext cx="1941512" cy="508000"/>
          </a:xfrm>
          <a:prstGeom prst="rect">
            <a:avLst/>
          </a:prstGeom>
          <a:solidFill>
            <a:srgbClr val="A90707"/>
          </a:solidFill>
          <a:ln>
            <a:noFill/>
          </a:ln>
          <a:extLst/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u="sng" dirty="0">
                <a:solidFill>
                  <a:schemeClr val="bg1"/>
                </a:solidFill>
                <a:latin typeface="Tahoma" panose="020B0604030504040204" pitchFamily="34" charset="0"/>
              </a:rPr>
              <a:t>PURPOSE</a:t>
            </a:r>
            <a:endParaRPr lang="pt-BR" altLang="pt-BR" sz="2999" b="1" u="sng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2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570" y="6607935"/>
            <a:ext cx="3235151" cy="508969"/>
          </a:xfrm>
          <a:prstGeom prst="rect">
            <a:avLst/>
          </a:prstGeom>
          <a:solidFill>
            <a:srgbClr val="A90707"/>
          </a:solidFill>
          <a:ln>
            <a:noFill/>
          </a:ln>
          <a:extLst/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u="sng" dirty="0" smtClean="0">
                <a:solidFill>
                  <a:schemeClr val="bg1"/>
                </a:solidFill>
                <a:latin typeface="Tahoma" panose="020B0604030504040204" pitchFamily="34" charset="0"/>
              </a:rPr>
              <a:t>INTRODUCTION</a:t>
            </a:r>
            <a:endParaRPr lang="pt-BR" altLang="pt-BR" sz="2999" b="1" u="sng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4" name="Text Box 526"/>
          <p:cNvSpPr txBox="1">
            <a:spLocks noChangeArrowheads="1"/>
          </p:cNvSpPr>
          <p:nvPr/>
        </p:nvSpPr>
        <p:spPr bwMode="auto">
          <a:xfrm>
            <a:off x="886897" y="12666225"/>
            <a:ext cx="8667006" cy="3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2200" b="1" dirty="0" smtClean="0">
                <a:latin typeface="+mn-lt"/>
              </a:rPr>
              <a:t>          Medical </a:t>
            </a:r>
            <a:r>
              <a:rPr lang="en-US" sz="2200" b="1" dirty="0">
                <a:latin typeface="+mn-lt"/>
              </a:rPr>
              <a:t>record </a:t>
            </a:r>
            <a:r>
              <a:rPr lang="en-US" sz="2200" b="1" dirty="0" smtClean="0">
                <a:latin typeface="+mn-lt"/>
              </a:rPr>
              <a:t>review.</a:t>
            </a:r>
            <a:endParaRPr lang="en-US" altLang="pt-BR" sz="2200" b="1" dirty="0">
              <a:latin typeface="+mn-lt"/>
            </a:endParaRPr>
          </a:p>
        </p:txBody>
      </p:sp>
      <p:sp>
        <p:nvSpPr>
          <p:cNvPr id="25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775" y="12098311"/>
            <a:ext cx="2036105" cy="508969"/>
          </a:xfrm>
          <a:prstGeom prst="rect">
            <a:avLst/>
          </a:prstGeom>
          <a:solidFill>
            <a:srgbClr val="A90707"/>
          </a:solidFill>
          <a:ln>
            <a:noFill/>
          </a:ln>
          <a:extLst/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u="sng" dirty="0" smtClean="0">
                <a:solidFill>
                  <a:schemeClr val="bg1"/>
                </a:solidFill>
                <a:latin typeface="Tahoma" panose="020B0604030504040204" pitchFamily="34" charset="0"/>
              </a:rPr>
              <a:t>METHODS</a:t>
            </a:r>
            <a:endParaRPr lang="pt-BR" altLang="pt-BR" sz="2999" b="1" u="sng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7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1144" y="9017598"/>
            <a:ext cx="2622804" cy="508969"/>
          </a:xfrm>
          <a:prstGeom prst="rect">
            <a:avLst/>
          </a:prstGeom>
          <a:solidFill>
            <a:srgbClr val="A90707"/>
          </a:solidFill>
          <a:ln>
            <a:noFill/>
          </a:ln>
          <a:extLst/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u="sng" dirty="0" smtClean="0">
                <a:solidFill>
                  <a:schemeClr val="bg1"/>
                </a:solidFill>
                <a:latin typeface="Tahoma" panose="020B0604030504040204" pitchFamily="34" charset="0"/>
              </a:rPr>
              <a:t>DISCUSSION</a:t>
            </a:r>
            <a:endParaRPr lang="pt-BR" altLang="pt-BR" sz="2999" b="1" u="sng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8" name="Text Box 526"/>
          <p:cNvSpPr txBox="1">
            <a:spLocks noChangeArrowheads="1"/>
          </p:cNvSpPr>
          <p:nvPr/>
        </p:nvSpPr>
        <p:spPr bwMode="auto">
          <a:xfrm>
            <a:off x="20511025" y="9778783"/>
            <a:ext cx="7299346" cy="356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None/>
            </a:pPr>
            <a:r>
              <a:rPr lang="pt-BR" sz="2200" b="1" dirty="0" smtClean="0">
                <a:latin typeface="+mn-lt"/>
              </a:rPr>
              <a:t>          RCH </a:t>
            </a:r>
            <a:r>
              <a:rPr lang="pt-BR" sz="2200" b="1" dirty="0" err="1">
                <a:latin typeface="+mn-lt"/>
              </a:rPr>
              <a:t>is</a:t>
            </a:r>
            <a:r>
              <a:rPr lang="pt-BR" sz="2200" b="1" dirty="0">
                <a:latin typeface="+mn-lt"/>
              </a:rPr>
              <a:t> a </a:t>
            </a:r>
            <a:r>
              <a:rPr lang="pt-BR" sz="2200" b="1" dirty="0" err="1">
                <a:latin typeface="+mn-lt"/>
              </a:rPr>
              <a:t>benign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lesion</a:t>
            </a:r>
            <a:r>
              <a:rPr lang="pt-BR" sz="2200" b="1" dirty="0">
                <a:latin typeface="+mn-lt"/>
              </a:rPr>
              <a:t>, the </a:t>
            </a:r>
            <a:r>
              <a:rPr lang="pt-BR" sz="2200" b="1" dirty="0" err="1">
                <a:latin typeface="+mn-lt"/>
              </a:rPr>
              <a:t>main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differential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diagnosis</a:t>
            </a:r>
            <a:r>
              <a:rPr lang="pt-BR" sz="2200" b="1" dirty="0">
                <a:latin typeface="+mn-lt"/>
              </a:rPr>
              <a:t> are the </a:t>
            </a:r>
            <a:r>
              <a:rPr lang="pt-BR" sz="2200" b="1" dirty="0" err="1">
                <a:latin typeface="+mn-lt"/>
              </a:rPr>
              <a:t>microaneurysmal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lesions</a:t>
            </a:r>
            <a:r>
              <a:rPr lang="pt-BR" sz="2200" b="1" dirty="0">
                <a:latin typeface="+mn-lt"/>
              </a:rPr>
              <a:t> of </a:t>
            </a:r>
            <a:r>
              <a:rPr lang="pt-BR" sz="2200" b="1" dirty="0" err="1">
                <a:latin typeface="+mn-lt"/>
              </a:rPr>
              <a:t>idiopathic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telangiectasia</a:t>
            </a:r>
            <a:r>
              <a:rPr lang="pt-BR" sz="2200" b="1" dirty="0">
                <a:latin typeface="+mn-lt"/>
              </a:rPr>
              <a:t> in Coats' </a:t>
            </a:r>
            <a:r>
              <a:rPr lang="pt-BR" sz="2200" b="1" dirty="0" err="1">
                <a:latin typeface="+mn-lt"/>
              </a:rPr>
              <a:t>disease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and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multiple</a:t>
            </a:r>
            <a:r>
              <a:rPr lang="pt-BR" sz="2200" b="1" dirty="0">
                <a:latin typeface="+mn-lt"/>
              </a:rPr>
              <a:t> arterial </a:t>
            </a:r>
            <a:r>
              <a:rPr lang="pt-BR" sz="2200" b="1" dirty="0" err="1">
                <a:latin typeface="+mn-lt"/>
              </a:rPr>
              <a:t>aneurysms</a:t>
            </a:r>
            <a:r>
              <a:rPr lang="pt-BR" sz="2200" b="1" dirty="0">
                <a:latin typeface="+mn-lt"/>
              </a:rPr>
              <a:t> of </a:t>
            </a:r>
            <a:r>
              <a:rPr lang="pt-BR" sz="2200" b="1" dirty="0" err="1">
                <a:latin typeface="+mn-lt"/>
              </a:rPr>
              <a:t>Leber's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disease</a:t>
            </a:r>
            <a:r>
              <a:rPr lang="pt-BR" sz="2200" b="1" dirty="0">
                <a:latin typeface="+mn-lt"/>
              </a:rPr>
              <a:t>. </a:t>
            </a:r>
            <a:endParaRPr lang="pt-BR" sz="2200" b="1" dirty="0" smtClean="0">
              <a:latin typeface="+mn-lt"/>
            </a:endParaRPr>
          </a:p>
          <a:p>
            <a:pPr algn="just">
              <a:buNone/>
            </a:pPr>
            <a:r>
              <a:rPr lang="pt-BR" sz="2200" b="1" dirty="0">
                <a:latin typeface="+mn-lt"/>
              </a:rPr>
              <a:t> </a:t>
            </a:r>
            <a:r>
              <a:rPr lang="pt-BR" sz="2200" b="1" dirty="0" smtClean="0">
                <a:latin typeface="+mn-lt"/>
              </a:rPr>
              <a:t>         Treatment </a:t>
            </a:r>
            <a:r>
              <a:rPr lang="pt-BR" sz="2200" b="1" dirty="0" err="1">
                <a:latin typeface="+mn-lt"/>
              </a:rPr>
              <a:t>is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not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indicated</a:t>
            </a:r>
            <a:r>
              <a:rPr lang="pt-BR" sz="2200" b="1" dirty="0">
                <a:latin typeface="+mn-lt"/>
              </a:rPr>
              <a:t>, </a:t>
            </a:r>
            <a:r>
              <a:rPr lang="pt-BR" sz="2200" b="1" dirty="0" err="1">
                <a:latin typeface="+mn-lt"/>
              </a:rPr>
              <a:t>unless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there</a:t>
            </a:r>
            <a:r>
              <a:rPr lang="pt-BR" sz="2200" b="1" dirty="0">
                <a:latin typeface="+mn-lt"/>
              </a:rPr>
              <a:t> are </a:t>
            </a:r>
            <a:r>
              <a:rPr lang="pt-BR" sz="2200" b="1" dirty="0" err="1">
                <a:latin typeface="+mn-lt"/>
              </a:rPr>
              <a:t>associated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complications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such</a:t>
            </a:r>
            <a:r>
              <a:rPr lang="pt-BR" sz="2200" b="1" dirty="0">
                <a:latin typeface="+mn-lt"/>
              </a:rPr>
              <a:t> as </a:t>
            </a:r>
            <a:r>
              <a:rPr lang="pt-BR" sz="2200" b="1" dirty="0" err="1">
                <a:latin typeface="+mn-lt"/>
              </a:rPr>
              <a:t>recurrent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vitreous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hemorrhages</a:t>
            </a:r>
            <a:r>
              <a:rPr lang="pt-BR" sz="2200" b="1" dirty="0">
                <a:latin typeface="+mn-lt"/>
              </a:rPr>
              <a:t>, </a:t>
            </a:r>
            <a:r>
              <a:rPr lang="pt-BR" sz="2200" b="1" dirty="0" err="1">
                <a:latin typeface="+mn-lt"/>
              </a:rPr>
              <a:t>where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photocoagulation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or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cryotherapy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can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be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useful</a:t>
            </a:r>
            <a:r>
              <a:rPr lang="pt-BR" sz="2200" b="1" dirty="0">
                <a:latin typeface="+mn-lt"/>
              </a:rPr>
              <a:t>. </a:t>
            </a:r>
            <a:endParaRPr lang="pt-BR" sz="2200" b="1" dirty="0" smtClean="0">
              <a:latin typeface="+mn-lt"/>
            </a:endParaRPr>
          </a:p>
          <a:p>
            <a:pPr algn="just">
              <a:buNone/>
            </a:pPr>
            <a:r>
              <a:rPr lang="pt-BR" sz="2200" b="1" dirty="0">
                <a:latin typeface="+mn-lt"/>
              </a:rPr>
              <a:t> </a:t>
            </a:r>
            <a:r>
              <a:rPr lang="pt-BR" sz="2200" b="1" dirty="0" smtClean="0">
                <a:latin typeface="+mn-lt"/>
              </a:rPr>
              <a:t>         RCH </a:t>
            </a:r>
            <a:r>
              <a:rPr lang="pt-BR" sz="2200" b="1" dirty="0" err="1">
                <a:latin typeface="+mn-lt"/>
              </a:rPr>
              <a:t>has</a:t>
            </a:r>
            <a:r>
              <a:rPr lang="pt-BR" sz="2200" b="1" dirty="0">
                <a:latin typeface="+mn-lt"/>
              </a:rPr>
              <a:t> no </a:t>
            </a:r>
            <a:r>
              <a:rPr lang="pt-BR" sz="2200" b="1" dirty="0" err="1">
                <a:latin typeface="+mn-lt"/>
              </a:rPr>
              <a:t>described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malignancy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potential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and</a:t>
            </a:r>
            <a:r>
              <a:rPr lang="pt-BR" sz="2200" b="1" dirty="0">
                <a:latin typeface="+mn-lt"/>
              </a:rPr>
              <a:t> its visual </a:t>
            </a:r>
            <a:r>
              <a:rPr lang="pt-BR" sz="2200" b="1" dirty="0" err="1">
                <a:latin typeface="+mn-lt"/>
              </a:rPr>
              <a:t>prognosis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is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good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because</a:t>
            </a:r>
            <a:r>
              <a:rPr lang="pt-BR" sz="2200" b="1" dirty="0">
                <a:latin typeface="+mn-lt"/>
              </a:rPr>
              <a:t> the </a:t>
            </a:r>
            <a:r>
              <a:rPr lang="pt-BR" sz="2200" b="1" dirty="0" err="1">
                <a:latin typeface="+mn-lt"/>
              </a:rPr>
              <a:t>lesions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generally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remain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stable</a:t>
            </a:r>
            <a:r>
              <a:rPr lang="pt-BR" sz="2200" b="1" dirty="0">
                <a:latin typeface="+mn-lt"/>
              </a:rPr>
              <a:t> for </a:t>
            </a:r>
            <a:r>
              <a:rPr lang="pt-BR" sz="2200" b="1" dirty="0" err="1">
                <a:latin typeface="+mn-lt"/>
              </a:rPr>
              <a:t>years</a:t>
            </a:r>
            <a:r>
              <a:rPr lang="pt-BR" sz="2200" b="1" dirty="0">
                <a:latin typeface="+mn-lt"/>
              </a:rPr>
              <a:t>.</a:t>
            </a:r>
          </a:p>
        </p:txBody>
      </p:sp>
      <p:sp>
        <p:nvSpPr>
          <p:cNvPr id="29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9855" y="13772613"/>
            <a:ext cx="3145383" cy="508969"/>
          </a:xfrm>
          <a:prstGeom prst="rect">
            <a:avLst/>
          </a:prstGeom>
          <a:solidFill>
            <a:srgbClr val="A90707"/>
          </a:solidFill>
          <a:ln>
            <a:noFill/>
          </a:ln>
          <a:extLst/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u="sng" dirty="0" smtClean="0">
                <a:solidFill>
                  <a:schemeClr val="bg1"/>
                </a:solidFill>
                <a:latin typeface="Tahoma" panose="020B0604030504040204" pitchFamily="34" charset="0"/>
              </a:rPr>
              <a:t>BIBLIOGRAPHY</a:t>
            </a:r>
            <a:endParaRPr lang="pt-BR" altLang="pt-BR" sz="2999" b="1" u="sng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0" name="Text Box 526"/>
          <p:cNvSpPr txBox="1">
            <a:spLocks noChangeArrowheads="1"/>
          </p:cNvSpPr>
          <p:nvPr/>
        </p:nvSpPr>
        <p:spPr bwMode="auto">
          <a:xfrm>
            <a:off x="20155533" y="14570143"/>
            <a:ext cx="8160800" cy="3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None/>
            </a:pPr>
            <a:r>
              <a:rPr lang="en-US" altLang="pt-BR" sz="2200" b="1" dirty="0" smtClean="0">
                <a:latin typeface="+mn-lt"/>
              </a:rPr>
              <a:t>1. </a:t>
            </a:r>
            <a:r>
              <a:rPr lang="pt-BR" sz="2200" b="1" dirty="0">
                <a:latin typeface="+mn-lt"/>
                <a:cs typeface="Arial" panose="020B0604020202020204" pitchFamily="34" charset="0"/>
              </a:rPr>
              <a:t>American </a:t>
            </a:r>
            <a:r>
              <a:rPr lang="pt-BR" sz="2200" b="1" dirty="0" err="1">
                <a:latin typeface="+mn-lt"/>
                <a:cs typeface="Arial" panose="020B0604020202020204" pitchFamily="34" charset="0"/>
              </a:rPr>
              <a:t>Academy</a:t>
            </a:r>
            <a:r>
              <a:rPr lang="pt-BR" sz="2200" b="1" dirty="0">
                <a:latin typeface="+mn-lt"/>
                <a:cs typeface="Arial" panose="020B0604020202020204" pitchFamily="34" charset="0"/>
              </a:rPr>
              <a:t> of Ophthalmology – http://www.aao.org/.</a:t>
            </a:r>
          </a:p>
        </p:txBody>
      </p:sp>
      <p:sp>
        <p:nvSpPr>
          <p:cNvPr id="2" name="Retângulo 1"/>
          <p:cNvSpPr/>
          <p:nvPr/>
        </p:nvSpPr>
        <p:spPr>
          <a:xfrm>
            <a:off x="5232277" y="1151919"/>
            <a:ext cx="15665827" cy="958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5200" b="1" u="sng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RETINAL CAVERNOUS HEMANGIOMA: A SERIE OF CASES</a:t>
            </a:r>
            <a:endParaRPr lang="pt-BR" sz="5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255406" y="2266845"/>
            <a:ext cx="23337141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Andréia Novelli; Gabriella </a:t>
            </a:r>
            <a:r>
              <a:rPr lang="en-US" sz="40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Marranghello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Mingione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Walther de Oliveira Campos </a:t>
            </a:r>
            <a:r>
              <a:rPr lang="en-US" sz="40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Neto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Paulo Henrique Horizonte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Rafael 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Garcia; Henrique Monteiro Leber; Luciano </a:t>
            </a:r>
            <a:r>
              <a:rPr lang="en-US" sz="40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Fuzatto</a:t>
            </a:r>
            <a:r>
              <a:rPr lang="en-US" sz="400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 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André Marcelo V. Gomes.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b="1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Instituto</a:t>
            </a:r>
            <a:r>
              <a:rPr lang="en-US" sz="40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Suel</a:t>
            </a:r>
            <a:r>
              <a:rPr lang="en-US" sz="40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Abujamra</a:t>
            </a:r>
            <a:endParaRPr lang="en-US" sz="4000" b="1" i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8161" y="13402796"/>
            <a:ext cx="1837332" cy="508969"/>
          </a:xfrm>
          <a:prstGeom prst="rect">
            <a:avLst/>
          </a:prstGeom>
          <a:solidFill>
            <a:srgbClr val="A90707"/>
          </a:solidFill>
          <a:ln>
            <a:noFill/>
          </a:ln>
          <a:extLst/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u="sng" dirty="0" smtClean="0">
                <a:solidFill>
                  <a:schemeClr val="bg1"/>
                </a:solidFill>
                <a:latin typeface="Tahoma" panose="020B0604030504040204" pitchFamily="34" charset="0"/>
              </a:rPr>
              <a:t>RESULTS</a:t>
            </a:r>
            <a:endParaRPr lang="pt-BR" altLang="pt-BR" sz="2999" b="1" u="sng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1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7094" y="4988925"/>
            <a:ext cx="1654590" cy="508969"/>
          </a:xfrm>
          <a:prstGeom prst="rect">
            <a:avLst/>
          </a:prstGeom>
          <a:solidFill>
            <a:srgbClr val="A90707"/>
          </a:solidFill>
          <a:ln>
            <a:noFill/>
          </a:ln>
          <a:extLst/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u="sng" dirty="0" smtClean="0">
                <a:solidFill>
                  <a:schemeClr val="bg1"/>
                </a:solidFill>
                <a:latin typeface="Tahoma" panose="020B0604030504040204" pitchFamily="34" charset="0"/>
              </a:rPr>
              <a:t>IMAGES</a:t>
            </a:r>
            <a:endParaRPr lang="pt-BR" altLang="pt-BR" sz="2999" b="1" u="sng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9" name="Text Box 526"/>
          <p:cNvSpPr txBox="1">
            <a:spLocks noChangeArrowheads="1"/>
          </p:cNvSpPr>
          <p:nvPr/>
        </p:nvSpPr>
        <p:spPr bwMode="auto">
          <a:xfrm>
            <a:off x="881642" y="7200501"/>
            <a:ext cx="7978579" cy="478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2200" b="1" dirty="0" smtClean="0">
                <a:latin typeface="+mn-lt"/>
              </a:rPr>
              <a:t>          </a:t>
            </a:r>
            <a:r>
              <a:rPr lang="pt-BR" sz="2200" b="1" dirty="0" err="1">
                <a:latin typeface="+mn-lt"/>
              </a:rPr>
              <a:t>Retinal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cavernous</a:t>
            </a:r>
            <a:r>
              <a:rPr lang="pt-BR" sz="2200" b="1" dirty="0">
                <a:latin typeface="+mn-lt"/>
              </a:rPr>
              <a:t> hemangioma (RCH) </a:t>
            </a:r>
            <a:r>
              <a:rPr lang="pt-BR" sz="2200" b="1" dirty="0" err="1">
                <a:latin typeface="+mn-lt"/>
              </a:rPr>
              <a:t>is</a:t>
            </a:r>
            <a:r>
              <a:rPr lang="pt-BR" sz="2200" b="1" dirty="0">
                <a:latin typeface="+mn-lt"/>
              </a:rPr>
              <a:t> a </a:t>
            </a:r>
            <a:r>
              <a:rPr lang="pt-BR" sz="2200" b="1" dirty="0" err="1">
                <a:latin typeface="+mn-lt"/>
              </a:rPr>
              <a:t>benign</a:t>
            </a:r>
            <a:r>
              <a:rPr lang="pt-BR" sz="2200" b="1" dirty="0">
                <a:latin typeface="+mn-lt"/>
              </a:rPr>
              <a:t>, </a:t>
            </a:r>
            <a:r>
              <a:rPr lang="pt-BR" sz="2200" b="1" dirty="0" err="1">
                <a:latin typeface="+mn-lt"/>
              </a:rPr>
              <a:t>sporadic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or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family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inherited</a:t>
            </a:r>
            <a:r>
              <a:rPr lang="pt-BR" sz="2200" b="1" dirty="0">
                <a:latin typeface="+mn-lt"/>
              </a:rPr>
              <a:t> vascular </a:t>
            </a:r>
            <a:r>
              <a:rPr lang="pt-BR" sz="2200" b="1" dirty="0" err="1">
                <a:latin typeface="+mn-lt"/>
              </a:rPr>
              <a:t>hamartoma</a:t>
            </a:r>
            <a:r>
              <a:rPr lang="pt-BR" sz="2200" b="1" dirty="0">
                <a:latin typeface="+mn-lt"/>
              </a:rPr>
              <a:t>, </a:t>
            </a:r>
            <a:r>
              <a:rPr lang="pt-BR" sz="2200" b="1" dirty="0" err="1">
                <a:latin typeface="+mn-lt"/>
              </a:rPr>
              <a:t>restricted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to</a:t>
            </a:r>
            <a:r>
              <a:rPr lang="pt-BR" sz="2200" b="1" dirty="0">
                <a:latin typeface="+mn-lt"/>
              </a:rPr>
              <a:t> the retina </a:t>
            </a:r>
            <a:r>
              <a:rPr lang="pt-BR" sz="2200" b="1" dirty="0" err="1">
                <a:latin typeface="+mn-lt"/>
              </a:rPr>
              <a:t>or</a:t>
            </a:r>
            <a:r>
              <a:rPr lang="pt-BR" sz="2200" b="1" dirty="0">
                <a:latin typeface="+mn-lt"/>
              </a:rPr>
              <a:t> the optic </a:t>
            </a:r>
            <a:r>
              <a:rPr lang="pt-BR" sz="2200" b="1" dirty="0" err="1">
                <a:latin typeface="+mn-lt"/>
              </a:rPr>
              <a:t>nerve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head</a:t>
            </a:r>
            <a:r>
              <a:rPr lang="pt-BR" sz="2200" b="1" dirty="0">
                <a:latin typeface="+mn-lt"/>
              </a:rPr>
              <a:t>. </a:t>
            </a:r>
            <a:r>
              <a:rPr lang="pt-BR" sz="2200" b="1" dirty="0" err="1">
                <a:latin typeface="+mn-lt"/>
              </a:rPr>
              <a:t>There</a:t>
            </a:r>
            <a:r>
              <a:rPr lang="pt-BR" sz="2200" b="1" dirty="0">
                <a:latin typeface="+mn-lt"/>
              </a:rPr>
              <a:t> are </a:t>
            </a:r>
            <a:r>
              <a:rPr lang="pt-BR" sz="2200" b="1" dirty="0" err="1">
                <a:latin typeface="+mn-lt"/>
              </a:rPr>
              <a:t>described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associations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between</a:t>
            </a:r>
            <a:r>
              <a:rPr lang="pt-BR" sz="2200" b="1" dirty="0">
                <a:latin typeface="+mn-lt"/>
              </a:rPr>
              <a:t> RCH </a:t>
            </a:r>
            <a:r>
              <a:rPr lang="pt-BR" sz="2200" b="1" dirty="0" err="1">
                <a:latin typeface="+mn-lt"/>
              </a:rPr>
              <a:t>and</a:t>
            </a:r>
            <a:r>
              <a:rPr lang="pt-BR" sz="2200" b="1" dirty="0">
                <a:latin typeface="+mn-lt"/>
              </a:rPr>
              <a:t> similar </a:t>
            </a:r>
            <a:r>
              <a:rPr lang="pt-BR" sz="2200" b="1" dirty="0" err="1">
                <a:latin typeface="+mn-lt"/>
              </a:rPr>
              <a:t>lesions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on</a:t>
            </a:r>
            <a:r>
              <a:rPr lang="pt-BR" sz="2200" b="1" dirty="0">
                <a:latin typeface="+mn-lt"/>
              </a:rPr>
              <a:t> the </a:t>
            </a:r>
            <a:r>
              <a:rPr lang="pt-BR" sz="2200" b="1" dirty="0" err="1">
                <a:latin typeface="+mn-lt"/>
              </a:rPr>
              <a:t>skin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and</a:t>
            </a:r>
            <a:r>
              <a:rPr lang="pt-BR" sz="2200" b="1" dirty="0">
                <a:latin typeface="+mn-lt"/>
              </a:rPr>
              <a:t> central </a:t>
            </a:r>
            <a:r>
              <a:rPr lang="pt-BR" sz="2200" b="1" dirty="0" err="1">
                <a:latin typeface="+mn-lt"/>
              </a:rPr>
              <a:t>nervous</a:t>
            </a:r>
            <a:r>
              <a:rPr lang="pt-BR" sz="2200" b="1" dirty="0">
                <a:latin typeface="+mn-lt"/>
              </a:rPr>
              <a:t> system. </a:t>
            </a:r>
            <a:endParaRPr lang="pt-BR" sz="2200" b="1" dirty="0" smtClean="0">
              <a:latin typeface="+mn-lt"/>
            </a:endParaRPr>
          </a:p>
          <a:p>
            <a:pPr algn="just">
              <a:spcBef>
                <a:spcPct val="0"/>
              </a:spcBef>
              <a:buNone/>
            </a:pPr>
            <a:r>
              <a:rPr lang="pt-BR" sz="2200" b="1" dirty="0">
                <a:latin typeface="+mn-lt"/>
              </a:rPr>
              <a:t> </a:t>
            </a:r>
            <a:r>
              <a:rPr lang="pt-BR" sz="2200" b="1" dirty="0" smtClean="0">
                <a:latin typeface="+mn-lt"/>
              </a:rPr>
              <a:t>         The </a:t>
            </a:r>
            <a:r>
              <a:rPr lang="pt-BR" sz="2200" b="1" dirty="0" err="1">
                <a:latin typeface="+mn-lt"/>
              </a:rPr>
              <a:t>lesions</a:t>
            </a:r>
            <a:r>
              <a:rPr lang="pt-BR" sz="2200" b="1" dirty="0">
                <a:latin typeface="+mn-lt"/>
              </a:rPr>
              <a:t> are </a:t>
            </a:r>
            <a:r>
              <a:rPr lang="pt-BR" sz="2200" b="1" dirty="0" err="1">
                <a:latin typeface="+mn-lt"/>
              </a:rPr>
              <a:t>angiomatous</a:t>
            </a:r>
            <a:r>
              <a:rPr lang="pt-BR" sz="2200" b="1" dirty="0">
                <a:latin typeface="+mn-lt"/>
              </a:rPr>
              <a:t>, </a:t>
            </a:r>
            <a:r>
              <a:rPr lang="pt-BR" sz="2200" b="1" dirty="0" err="1">
                <a:latin typeface="+mn-lt"/>
              </a:rPr>
              <a:t>saccular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with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thin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walls</a:t>
            </a:r>
            <a:r>
              <a:rPr lang="pt-BR" sz="2200" b="1" dirty="0">
                <a:latin typeface="+mn-lt"/>
              </a:rPr>
              <a:t>, </a:t>
            </a:r>
            <a:r>
              <a:rPr lang="pt-BR" sz="2200" b="1" dirty="0" err="1">
                <a:latin typeface="+mn-lt"/>
              </a:rPr>
              <a:t>and</a:t>
            </a:r>
            <a:r>
              <a:rPr lang="pt-BR" sz="2200" b="1" dirty="0">
                <a:latin typeface="+mn-lt"/>
              </a:rPr>
              <a:t> are </a:t>
            </a:r>
            <a:r>
              <a:rPr lang="pt-BR" sz="2200" b="1" dirty="0" err="1">
                <a:latin typeface="+mn-lt"/>
              </a:rPr>
              <a:t>characterized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by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their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appearance</a:t>
            </a:r>
            <a:r>
              <a:rPr lang="pt-BR" sz="2200" b="1" dirty="0">
                <a:latin typeface="+mn-lt"/>
              </a:rPr>
              <a:t> in “</a:t>
            </a:r>
            <a:r>
              <a:rPr lang="pt-BR" sz="2200" b="1" dirty="0" err="1">
                <a:latin typeface="+mn-lt"/>
              </a:rPr>
              <a:t>bunches</a:t>
            </a:r>
            <a:r>
              <a:rPr lang="pt-BR" sz="2200" b="1" dirty="0">
                <a:latin typeface="+mn-lt"/>
              </a:rPr>
              <a:t>” similar </a:t>
            </a:r>
            <a:r>
              <a:rPr lang="pt-BR" sz="2200" b="1" dirty="0" err="1">
                <a:latin typeface="+mn-lt"/>
              </a:rPr>
              <a:t>to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grapes</a:t>
            </a:r>
            <a:r>
              <a:rPr lang="pt-BR" sz="2200" b="1" dirty="0">
                <a:latin typeface="+mn-lt"/>
              </a:rPr>
              <a:t>. </a:t>
            </a:r>
            <a:r>
              <a:rPr lang="pt-BR" sz="2200" b="1" dirty="0" err="1">
                <a:latin typeface="+mn-lt"/>
              </a:rPr>
              <a:t>Blood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flow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is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derived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from</a:t>
            </a:r>
            <a:r>
              <a:rPr lang="pt-BR" sz="2200" b="1" dirty="0">
                <a:latin typeface="+mn-lt"/>
              </a:rPr>
              <a:t> the </a:t>
            </a:r>
            <a:r>
              <a:rPr lang="pt-BR" sz="2200" b="1" dirty="0" err="1">
                <a:latin typeface="+mn-lt"/>
              </a:rPr>
              <a:t>retinal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circulation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and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is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trapped</a:t>
            </a:r>
            <a:r>
              <a:rPr lang="pt-BR" sz="2200" b="1" dirty="0">
                <a:latin typeface="+mn-lt"/>
              </a:rPr>
              <a:t> in vascular </a:t>
            </a:r>
            <a:r>
              <a:rPr lang="pt-BR" sz="2200" b="1" dirty="0" err="1">
                <a:latin typeface="+mn-lt"/>
              </a:rPr>
              <a:t>dilatations</a:t>
            </a:r>
            <a:r>
              <a:rPr lang="pt-BR" sz="2200" b="1" dirty="0">
                <a:latin typeface="+mn-lt"/>
              </a:rPr>
              <a:t>. </a:t>
            </a:r>
            <a:endParaRPr lang="pt-BR" sz="2200" b="1" dirty="0" smtClean="0">
              <a:latin typeface="+mn-lt"/>
            </a:endParaRPr>
          </a:p>
          <a:p>
            <a:pPr algn="just">
              <a:spcBef>
                <a:spcPct val="0"/>
              </a:spcBef>
              <a:buNone/>
            </a:pPr>
            <a:r>
              <a:rPr lang="pt-BR" sz="2200" b="1" dirty="0">
                <a:latin typeface="+mn-lt"/>
              </a:rPr>
              <a:t> </a:t>
            </a:r>
            <a:r>
              <a:rPr lang="pt-BR" sz="2200" b="1" dirty="0" smtClean="0">
                <a:latin typeface="+mn-lt"/>
              </a:rPr>
              <a:t>         </a:t>
            </a:r>
            <a:r>
              <a:rPr lang="pt-BR" sz="2200" b="1" dirty="0" err="1" smtClean="0">
                <a:latin typeface="+mn-lt"/>
              </a:rPr>
              <a:t>They</a:t>
            </a:r>
            <a:r>
              <a:rPr lang="pt-BR" sz="2200" b="1" dirty="0" smtClean="0">
                <a:latin typeface="+mn-lt"/>
              </a:rPr>
              <a:t> </a:t>
            </a:r>
            <a:r>
              <a:rPr lang="pt-BR" sz="2200" b="1" dirty="0">
                <a:latin typeface="+mn-lt"/>
              </a:rPr>
              <a:t>are </a:t>
            </a:r>
            <a:r>
              <a:rPr lang="pt-BR" sz="2200" b="1" dirty="0" err="1">
                <a:latin typeface="+mn-lt"/>
              </a:rPr>
              <a:t>usually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asymptomatic</a:t>
            </a:r>
            <a:r>
              <a:rPr lang="pt-BR" sz="2200" b="1" dirty="0">
                <a:latin typeface="+mn-lt"/>
              </a:rPr>
              <a:t>, </a:t>
            </a:r>
            <a:r>
              <a:rPr lang="pt-BR" sz="2200" b="1" dirty="0" err="1">
                <a:latin typeface="+mn-lt"/>
              </a:rPr>
              <a:t>unless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when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involves</a:t>
            </a:r>
            <a:r>
              <a:rPr lang="pt-BR" sz="2200" b="1" dirty="0">
                <a:latin typeface="+mn-lt"/>
              </a:rPr>
              <a:t> the macula </a:t>
            </a:r>
            <a:r>
              <a:rPr lang="pt-BR" sz="2200" b="1" dirty="0" err="1">
                <a:latin typeface="+mn-lt"/>
              </a:rPr>
              <a:t>or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complications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occur</a:t>
            </a:r>
            <a:r>
              <a:rPr lang="pt-BR" sz="2200" b="1" dirty="0">
                <a:latin typeface="+mn-lt"/>
              </a:rPr>
              <a:t>. The </a:t>
            </a:r>
            <a:r>
              <a:rPr lang="pt-BR" sz="2200" b="1" dirty="0" err="1">
                <a:latin typeface="+mn-lt"/>
              </a:rPr>
              <a:t>diagnosis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is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mostly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clinical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and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can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be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complemented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by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fluorescein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angiography</a:t>
            </a:r>
            <a:r>
              <a:rPr lang="pt-BR" sz="2200" b="1" dirty="0">
                <a:latin typeface="+mn-lt"/>
              </a:rPr>
              <a:t> (FA), </a:t>
            </a:r>
            <a:r>
              <a:rPr lang="pt-BR" sz="2200" b="1" dirty="0" err="1">
                <a:latin typeface="+mn-lt"/>
              </a:rPr>
              <a:t>which</a:t>
            </a:r>
            <a:r>
              <a:rPr lang="pt-BR" sz="2200" b="1" dirty="0">
                <a:latin typeface="+mn-lt"/>
              </a:rPr>
              <a:t> shows the </a:t>
            </a:r>
            <a:r>
              <a:rPr lang="pt-BR" sz="2200" b="1" dirty="0" err="1">
                <a:latin typeface="+mn-lt"/>
              </a:rPr>
              <a:t>dilated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saccular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lesions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being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filled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slowly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without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leaking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contrast</a:t>
            </a:r>
            <a:r>
              <a:rPr lang="pt-BR" sz="2200" b="1" dirty="0">
                <a:latin typeface="+mn-lt"/>
              </a:rPr>
              <a:t>).</a:t>
            </a:r>
            <a:endParaRPr lang="en-US" altLang="pt-BR" sz="2200" b="1" dirty="0">
              <a:latin typeface="+mn-lt"/>
            </a:endParaRPr>
          </a:p>
          <a:p>
            <a:pPr algn="just">
              <a:spcBef>
                <a:spcPct val="0"/>
              </a:spcBef>
              <a:buNone/>
            </a:pPr>
            <a:endParaRPr lang="en-US" altLang="pt-BR" sz="2200" b="1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190" y="5590364"/>
            <a:ext cx="5274868" cy="923101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102" y="5590363"/>
            <a:ext cx="4790782" cy="9231019"/>
          </a:xfrm>
          <a:prstGeom prst="rect">
            <a:avLst/>
          </a:prstGeom>
        </p:spPr>
      </p:pic>
      <p:sp>
        <p:nvSpPr>
          <p:cNvPr id="23" name="Text Box 526"/>
          <p:cNvSpPr txBox="1">
            <a:spLocks noChangeArrowheads="1"/>
          </p:cNvSpPr>
          <p:nvPr/>
        </p:nvSpPr>
        <p:spPr bwMode="auto">
          <a:xfrm>
            <a:off x="9817029" y="5595299"/>
            <a:ext cx="1136879" cy="32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Image 1</a:t>
            </a:r>
            <a:endParaRPr lang="en-US" altLang="pt-BR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Box 526"/>
          <p:cNvSpPr txBox="1">
            <a:spLocks noChangeArrowheads="1"/>
          </p:cNvSpPr>
          <p:nvPr/>
        </p:nvSpPr>
        <p:spPr bwMode="auto">
          <a:xfrm>
            <a:off x="15014389" y="5558513"/>
            <a:ext cx="1136879" cy="32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Image 2</a:t>
            </a:r>
            <a:endParaRPr lang="en-US" altLang="pt-BR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ext Box 526"/>
          <p:cNvSpPr txBox="1">
            <a:spLocks noChangeArrowheads="1"/>
          </p:cNvSpPr>
          <p:nvPr/>
        </p:nvSpPr>
        <p:spPr bwMode="auto">
          <a:xfrm>
            <a:off x="15033439" y="10301963"/>
            <a:ext cx="1136879" cy="32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Image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4</a:t>
            </a:r>
            <a:endParaRPr lang="en-US" altLang="pt-BR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ext Box 526"/>
          <p:cNvSpPr txBox="1">
            <a:spLocks noChangeArrowheads="1"/>
          </p:cNvSpPr>
          <p:nvPr/>
        </p:nvSpPr>
        <p:spPr bwMode="auto">
          <a:xfrm>
            <a:off x="9794689" y="10321013"/>
            <a:ext cx="1136879" cy="32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Image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3</a:t>
            </a:r>
            <a:endParaRPr lang="en-US" altLang="pt-BR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xt Box 526"/>
          <p:cNvSpPr txBox="1">
            <a:spLocks noChangeArrowheads="1"/>
          </p:cNvSpPr>
          <p:nvPr/>
        </p:nvSpPr>
        <p:spPr bwMode="auto">
          <a:xfrm>
            <a:off x="881642" y="5659223"/>
            <a:ext cx="7978579" cy="72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pt-BR" sz="2200" b="1" dirty="0" smtClean="0">
                <a:latin typeface="+mn-lt"/>
              </a:rPr>
              <a:t>          To </a:t>
            </a:r>
            <a:r>
              <a:rPr lang="en-US" altLang="pt-BR" sz="2200" b="1" dirty="0">
                <a:latin typeface="+mn-lt"/>
              </a:rPr>
              <a:t>report two cases of circumscribed </a:t>
            </a:r>
            <a:r>
              <a:rPr lang="en-US" altLang="pt-BR" sz="2200" b="1" dirty="0" smtClean="0">
                <a:latin typeface="+mn-lt"/>
              </a:rPr>
              <a:t>cavernous </a:t>
            </a:r>
            <a:r>
              <a:rPr lang="en-US" altLang="pt-BR" sz="2200" b="1" dirty="0">
                <a:latin typeface="+mn-lt"/>
              </a:rPr>
              <a:t>hemangioma in a </a:t>
            </a:r>
            <a:r>
              <a:rPr lang="en-US" altLang="pt-BR" sz="2200" b="1" dirty="0" smtClean="0">
                <a:latin typeface="+mn-lt"/>
              </a:rPr>
              <a:t>69-year-old </a:t>
            </a:r>
            <a:r>
              <a:rPr lang="en-US" altLang="pt-BR" sz="2200" b="1" dirty="0">
                <a:latin typeface="+mn-lt"/>
              </a:rPr>
              <a:t>patient and a </a:t>
            </a:r>
            <a:r>
              <a:rPr lang="en-US" altLang="pt-BR" sz="2200" b="1" dirty="0" smtClean="0">
                <a:latin typeface="+mn-lt"/>
              </a:rPr>
              <a:t>71-year-old </a:t>
            </a:r>
            <a:r>
              <a:rPr lang="en-US" altLang="pt-BR" sz="2200" b="1" dirty="0">
                <a:latin typeface="+mn-lt"/>
              </a:rPr>
              <a:t>patient.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81642" y="14013684"/>
            <a:ext cx="79785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ea typeface="Calibri" panose="020F0502020204030204" pitchFamily="34" charset="0"/>
              </a:rPr>
              <a:t>          We </a:t>
            </a:r>
            <a:r>
              <a:rPr lang="en-US" sz="2200" b="1" dirty="0">
                <a:ea typeface="Calibri" panose="020F0502020204030204" pitchFamily="34" charset="0"/>
              </a:rPr>
              <a:t>report two cases of RCH in patients aged 69 and 71 </a:t>
            </a:r>
            <a:r>
              <a:rPr lang="en-US" sz="2200" b="1" dirty="0" err="1">
                <a:ea typeface="Calibri" panose="020F0502020204030204" pitchFamily="34" charset="0"/>
              </a:rPr>
              <a:t>yo</a:t>
            </a:r>
            <a:r>
              <a:rPr lang="en-US" sz="2200" b="1" dirty="0">
                <a:ea typeface="Calibri" panose="020F0502020204030204" pitchFamily="34" charset="0"/>
              </a:rPr>
              <a:t> who came for routine eye examination. Both had no complaints of low visual acuity and did not report associated diseases. </a:t>
            </a:r>
            <a:endParaRPr lang="pt-BR" sz="2200" b="1" dirty="0"/>
          </a:p>
        </p:txBody>
      </p:sp>
      <p:sp>
        <p:nvSpPr>
          <p:cNvPr id="35" name="Retângulo 34"/>
          <p:cNvSpPr/>
          <p:nvPr/>
        </p:nvSpPr>
        <p:spPr>
          <a:xfrm>
            <a:off x="20401858" y="5230481"/>
            <a:ext cx="75691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ea typeface="Calibri" panose="020F0502020204030204" pitchFamily="34" charset="0"/>
              </a:rPr>
              <a:t>          </a:t>
            </a:r>
            <a:r>
              <a:rPr lang="en-US" sz="2200" b="1" dirty="0" err="1" smtClean="0">
                <a:ea typeface="Calibri" panose="020F0502020204030204" pitchFamily="34" charset="0"/>
              </a:rPr>
              <a:t>Fundoscopy</a:t>
            </a:r>
            <a:r>
              <a:rPr lang="en-US" sz="2200" b="1" dirty="0" smtClean="0">
                <a:ea typeface="Calibri" panose="020F0502020204030204" pitchFamily="34" charset="0"/>
              </a:rPr>
              <a:t> </a:t>
            </a:r>
            <a:r>
              <a:rPr lang="en-US" sz="2200" b="1" dirty="0">
                <a:ea typeface="Calibri" panose="020F0502020204030204" pitchFamily="34" charset="0"/>
              </a:rPr>
              <a:t>revealed confluent </a:t>
            </a:r>
            <a:r>
              <a:rPr lang="en-US" sz="2200" b="1" dirty="0" err="1">
                <a:ea typeface="Calibri" panose="020F0502020204030204" pitchFamily="34" charset="0"/>
              </a:rPr>
              <a:t>saculiform</a:t>
            </a:r>
            <a:r>
              <a:rPr lang="en-US" sz="2200" b="1" dirty="0">
                <a:ea typeface="Calibri" panose="020F0502020204030204" pitchFamily="34" charset="0"/>
              </a:rPr>
              <a:t> lesions with vascularized aspect  and </a:t>
            </a:r>
            <a:r>
              <a:rPr lang="en-US" sz="2200" b="1" dirty="0">
                <a:solidFill>
                  <a:srgbClr val="222222"/>
                </a:solidFill>
                <a:ea typeface="Times New Roman" panose="02020603050405020304" pitchFamily="18" charset="0"/>
              </a:rPr>
              <a:t>cluster of grapes appearance</a:t>
            </a:r>
            <a:r>
              <a:rPr lang="en-US" sz="2200" b="1" dirty="0">
                <a:ea typeface="Calibri" panose="020F0502020204030204" pitchFamily="34" charset="0"/>
              </a:rPr>
              <a:t>, emerging from the optic nerve, suggesting cavernous hemangioma (Images 1 and 2</a:t>
            </a:r>
            <a:r>
              <a:rPr lang="en-US" sz="2200" b="1" dirty="0" smtClean="0">
                <a:ea typeface="Calibri" panose="020F0502020204030204" pitchFamily="34" charset="0"/>
              </a:rPr>
              <a:t>). </a:t>
            </a:r>
          </a:p>
          <a:p>
            <a:pPr algn="just"/>
            <a:r>
              <a:rPr lang="en-US" sz="2200" b="1" dirty="0">
                <a:ea typeface="Calibri" panose="020F0502020204030204" pitchFamily="34" charset="0"/>
              </a:rPr>
              <a:t> </a:t>
            </a:r>
            <a:r>
              <a:rPr lang="en-US" sz="2200" b="1" dirty="0" smtClean="0">
                <a:ea typeface="Calibri" panose="020F0502020204030204" pitchFamily="34" charset="0"/>
              </a:rPr>
              <a:t>         FA </a:t>
            </a:r>
            <a:r>
              <a:rPr lang="en-US" sz="2200" b="1" dirty="0">
                <a:ea typeface="Calibri" panose="020F0502020204030204" pitchFamily="34" charset="0"/>
              </a:rPr>
              <a:t>showing a </a:t>
            </a:r>
            <a:r>
              <a:rPr lang="en-US" sz="2200" b="1" dirty="0" err="1">
                <a:ea typeface="Calibri" panose="020F0502020204030204" pitchFamily="34" charset="0"/>
              </a:rPr>
              <a:t>hypofluorescent</a:t>
            </a:r>
            <a:r>
              <a:rPr lang="en-US" sz="2200" b="1" dirty="0">
                <a:ea typeface="Calibri" panose="020F0502020204030204" pitchFamily="34" charset="0"/>
              </a:rPr>
              <a:t> area adjacent to the nerve, associated with points of </a:t>
            </a:r>
            <a:r>
              <a:rPr lang="en-US" sz="2200" b="1" dirty="0" err="1">
                <a:ea typeface="Calibri" panose="020F0502020204030204" pitchFamily="34" charset="0"/>
              </a:rPr>
              <a:t>hyperfluorescence</a:t>
            </a:r>
            <a:r>
              <a:rPr lang="en-US" sz="2200" b="1" dirty="0">
                <a:ea typeface="Calibri" panose="020F0502020204030204" pitchFamily="34" charset="0"/>
              </a:rPr>
              <a:t> by polling (Images 3 and </a:t>
            </a:r>
            <a:r>
              <a:rPr lang="en-US" sz="2200" b="1" dirty="0" smtClean="0">
                <a:ea typeface="Calibri" panose="020F0502020204030204" pitchFamily="34" charset="0"/>
              </a:rPr>
              <a:t>4). </a:t>
            </a:r>
          </a:p>
          <a:p>
            <a:pPr algn="just"/>
            <a:r>
              <a:rPr lang="en-US" sz="2200" b="1" dirty="0">
                <a:ea typeface="Calibri" panose="020F0502020204030204" pitchFamily="34" charset="0"/>
              </a:rPr>
              <a:t> </a:t>
            </a:r>
            <a:r>
              <a:rPr lang="en-US" sz="2200" b="1" dirty="0" smtClean="0">
                <a:ea typeface="Calibri" panose="020F0502020204030204" pitchFamily="34" charset="0"/>
              </a:rPr>
              <a:t>         </a:t>
            </a:r>
            <a:r>
              <a:rPr lang="pt-BR" sz="2200" b="1" dirty="0" err="1" smtClean="0">
                <a:ea typeface="Calibri" panose="020F0502020204030204" pitchFamily="34" charset="0"/>
              </a:rPr>
              <a:t>We</a:t>
            </a:r>
            <a:r>
              <a:rPr lang="pt-BR" sz="2200" b="1" dirty="0" smtClean="0">
                <a:ea typeface="Calibri" panose="020F0502020204030204" pitchFamily="34" charset="0"/>
              </a:rPr>
              <a:t> </a:t>
            </a:r>
            <a:r>
              <a:rPr lang="pt-BR" sz="2200" b="1" dirty="0" err="1">
                <a:ea typeface="Calibri" panose="020F0502020204030204" pitchFamily="34" charset="0"/>
              </a:rPr>
              <a:t>opted</a:t>
            </a:r>
            <a:r>
              <a:rPr lang="pt-BR" sz="2200" b="1" dirty="0">
                <a:ea typeface="Calibri" panose="020F0502020204030204" pitchFamily="34" charset="0"/>
              </a:rPr>
              <a:t> for </a:t>
            </a:r>
            <a:r>
              <a:rPr lang="pt-BR" sz="2200" b="1" dirty="0" err="1">
                <a:ea typeface="Calibri" panose="020F0502020204030204" pitchFamily="34" charset="0"/>
              </a:rPr>
              <a:t>clinical</a:t>
            </a:r>
            <a:r>
              <a:rPr lang="pt-BR" sz="2200" b="1" dirty="0">
                <a:ea typeface="Calibri" panose="020F0502020204030204" pitchFamily="34" charset="0"/>
              </a:rPr>
              <a:t> follow-up, for </a:t>
            </a:r>
            <a:r>
              <a:rPr lang="pt-BR" sz="2200" b="1" dirty="0" err="1">
                <a:ea typeface="Calibri" panose="020F0502020204030204" pitchFamily="34" charset="0"/>
              </a:rPr>
              <a:t>both</a:t>
            </a:r>
            <a:r>
              <a:rPr lang="pt-BR" sz="2200" b="1" dirty="0">
                <a:ea typeface="Calibri" panose="020F0502020204030204" pitchFamily="34" charset="0"/>
              </a:rPr>
              <a:t> </a:t>
            </a:r>
            <a:r>
              <a:rPr lang="pt-BR" sz="2200" b="1" dirty="0" err="1">
                <a:ea typeface="Calibri" panose="020F0502020204030204" pitchFamily="34" charset="0"/>
              </a:rPr>
              <a:t>patients</a:t>
            </a:r>
            <a:r>
              <a:rPr lang="pt-BR" sz="2200" b="1" dirty="0">
                <a:ea typeface="Calibri" panose="020F0502020204030204" pitchFamily="34" charset="0"/>
              </a:rPr>
              <a:t>, </a:t>
            </a:r>
            <a:r>
              <a:rPr lang="pt-BR" sz="2200" b="1" dirty="0" err="1">
                <a:ea typeface="Calibri" panose="020F0502020204030204" pitchFamily="34" charset="0"/>
              </a:rPr>
              <a:t>without</a:t>
            </a:r>
            <a:r>
              <a:rPr lang="pt-BR" sz="2200" b="1" dirty="0">
                <a:ea typeface="Calibri" panose="020F0502020204030204" pitchFamily="34" charset="0"/>
              </a:rPr>
              <a:t> </a:t>
            </a:r>
            <a:r>
              <a:rPr lang="pt-BR" sz="2200" b="1" dirty="0" err="1">
                <a:ea typeface="Calibri" panose="020F0502020204030204" pitchFamily="34" charset="0"/>
              </a:rPr>
              <a:t>interventions</a:t>
            </a:r>
            <a:r>
              <a:rPr lang="pt-BR" sz="2200" b="1" dirty="0">
                <a:ea typeface="Calibri" panose="020F0502020204030204" pitchFamily="34" charset="0"/>
              </a:rPr>
              <a:t> </a:t>
            </a:r>
            <a:r>
              <a:rPr lang="pt-BR" sz="2200" b="1" dirty="0" err="1">
                <a:ea typeface="Calibri" panose="020F0502020204030204" pitchFamily="34" charset="0"/>
              </a:rPr>
              <a:t>at</a:t>
            </a:r>
            <a:r>
              <a:rPr lang="pt-BR" sz="2200" b="1" dirty="0">
                <a:ea typeface="Calibri" panose="020F0502020204030204" pitchFamily="34" charset="0"/>
              </a:rPr>
              <a:t> the </a:t>
            </a:r>
            <a:r>
              <a:rPr lang="pt-BR" sz="2200" b="1" dirty="0" err="1">
                <a:ea typeface="Calibri" panose="020F0502020204030204" pitchFamily="34" charset="0"/>
              </a:rPr>
              <a:t>moment</a:t>
            </a:r>
            <a:r>
              <a:rPr lang="pt-BR" sz="2200" b="1" dirty="0">
                <a:ea typeface="Calibri" panose="020F0502020204030204" pitchFamily="34" charset="0"/>
              </a:rPr>
              <a:t>, </a:t>
            </a:r>
            <a:r>
              <a:rPr lang="pt-BR" sz="2200" b="1" dirty="0" err="1">
                <a:ea typeface="Calibri" panose="020F0502020204030204" pitchFamily="34" charset="0"/>
              </a:rPr>
              <a:t>due</a:t>
            </a:r>
            <a:r>
              <a:rPr lang="pt-BR" sz="2200" b="1" dirty="0">
                <a:ea typeface="Calibri" panose="020F0502020204030204" pitchFamily="34" charset="0"/>
              </a:rPr>
              <a:t> </a:t>
            </a:r>
            <a:r>
              <a:rPr lang="pt-BR" sz="2200" b="1" dirty="0" err="1">
                <a:ea typeface="Calibri" panose="020F0502020204030204" pitchFamily="34" charset="0"/>
              </a:rPr>
              <a:t>to</a:t>
            </a:r>
            <a:r>
              <a:rPr lang="pt-BR" sz="2200" b="1" dirty="0">
                <a:ea typeface="Calibri" panose="020F0502020204030204" pitchFamily="34" charset="0"/>
              </a:rPr>
              <a:t> the </a:t>
            </a:r>
            <a:r>
              <a:rPr lang="pt-BR" sz="2200" b="1" dirty="0" err="1">
                <a:ea typeface="Calibri" panose="020F0502020204030204" pitchFamily="34" charset="0"/>
              </a:rPr>
              <a:t>absence</a:t>
            </a:r>
            <a:r>
              <a:rPr lang="pt-BR" sz="2200" b="1" dirty="0">
                <a:ea typeface="Calibri" panose="020F0502020204030204" pitchFamily="34" charset="0"/>
              </a:rPr>
              <a:t> of </a:t>
            </a:r>
            <a:r>
              <a:rPr lang="pt-BR" sz="2200" b="1" dirty="0" err="1">
                <a:ea typeface="Calibri" panose="020F0502020204030204" pitchFamily="34" charset="0"/>
              </a:rPr>
              <a:t>symptoms</a:t>
            </a:r>
            <a:r>
              <a:rPr lang="pt-BR" sz="2200" b="1" dirty="0">
                <a:ea typeface="Calibri" panose="020F0502020204030204" pitchFamily="34" charset="0"/>
              </a:rPr>
              <a:t> </a:t>
            </a:r>
            <a:r>
              <a:rPr lang="pt-BR" sz="2200" b="1" dirty="0" err="1">
                <a:ea typeface="Calibri" panose="020F0502020204030204" pitchFamily="34" charset="0"/>
              </a:rPr>
              <a:t>and</a:t>
            </a:r>
            <a:r>
              <a:rPr lang="pt-BR" sz="2200" b="1" dirty="0">
                <a:ea typeface="Calibri" panose="020F0502020204030204" pitchFamily="34" charset="0"/>
              </a:rPr>
              <a:t> </a:t>
            </a:r>
            <a:r>
              <a:rPr lang="pt-BR" sz="2200" b="1" dirty="0" err="1">
                <a:ea typeface="Calibri" panose="020F0502020204030204" pitchFamily="34" charset="0"/>
              </a:rPr>
              <a:t>complications</a:t>
            </a:r>
            <a:r>
              <a:rPr lang="pt-BR" sz="2200" b="1" dirty="0">
                <a:ea typeface="Calibri" panose="020F0502020204030204" pitchFamily="34" charset="0"/>
              </a:rPr>
              <a:t>). 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31706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422</Words>
  <Application>Microsoft Office PowerPoint</Application>
  <PresentationFormat>Personalizar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MS PGothic</vt:lpstr>
      <vt:lpstr>Arial</vt:lpstr>
      <vt:lpstr>Calibri</vt:lpstr>
      <vt:lpstr>Calibri Light</vt:lpstr>
      <vt:lpstr>Tahoma</vt:lpstr>
      <vt:lpstr>Times New Roman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Andréia Novelli</dc:creator>
  <cp:lastModifiedBy>Andréia Novelli</cp:lastModifiedBy>
  <cp:revision>84</cp:revision>
  <dcterms:created xsi:type="dcterms:W3CDTF">2020-01-26T21:00:22Z</dcterms:created>
  <dcterms:modified xsi:type="dcterms:W3CDTF">2020-02-02T14:06:09Z</dcterms:modified>
</cp:coreProperties>
</file>