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1" r:id="rId3"/>
    <p:sldId id="258" r:id="rId4"/>
    <p:sldId id="272" r:id="rId5"/>
    <p:sldId id="273" r:id="rId6"/>
    <p:sldId id="274" r:id="rId7"/>
    <p:sldId id="275" r:id="rId8"/>
    <p:sldId id="276" r:id="rId9"/>
    <p:sldId id="277" r:id="rId10"/>
    <p:sldId id="278" r:id="rId11"/>
    <p:sldId id="279" r:id="rId12"/>
    <p:sldId id="280" r:id="rId13"/>
    <p:sldId id="281" r:id="rId14"/>
    <p:sldId id="282"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83842"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4E0AE-F66D-4F22-927D-5640B8F1D35B}" type="datetimeFigureOut">
              <a:rPr lang="pt-BR" smtClean="0"/>
              <a:t>02/12/2019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DA096-3A6F-41DD-859D-67F4E9AC5767}" type="slidenum">
              <a:rPr lang="pt-BR" smtClean="0"/>
              <a:t>‹nº›</a:t>
            </a:fld>
            <a:endParaRPr lang="pt-BR"/>
          </a:p>
        </p:txBody>
      </p:sp>
    </p:spTree>
    <p:extLst>
      <p:ext uri="{BB962C8B-B14F-4D97-AF65-F5344CB8AC3E}">
        <p14:creationId xmlns:p14="http://schemas.microsoft.com/office/powerpoint/2010/main" val="387318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Indirect fundus ophthalmoscopy </a:t>
            </a:r>
            <a:r>
              <a:rPr lang="en-US" sz="1200" kern="1200" dirty="0" err="1">
                <a:solidFill>
                  <a:schemeClr val="tx1"/>
                </a:solidFill>
                <a:effectLst/>
                <a:latin typeface="+mn-lt"/>
                <a:ea typeface="+mn-ea"/>
                <a:cs typeface="+mn-cs"/>
              </a:rPr>
              <a:t>didnt</a:t>
            </a:r>
            <a:r>
              <a:rPr lang="en-US" sz="1200" kern="1200" dirty="0">
                <a:solidFill>
                  <a:schemeClr val="tx1"/>
                </a:solidFill>
                <a:effectLst/>
                <a:latin typeface="+mn-lt"/>
                <a:ea typeface="+mn-ea"/>
                <a:cs typeface="+mn-cs"/>
              </a:rPr>
              <a:t> revealed any </a:t>
            </a:r>
            <a:r>
              <a:rPr lang="en-US" sz="1200" kern="1200" dirty="0" err="1">
                <a:solidFill>
                  <a:schemeClr val="tx1"/>
                </a:solidFill>
                <a:effectLst/>
                <a:latin typeface="+mn-lt"/>
                <a:ea typeface="+mn-ea"/>
                <a:cs typeface="+mn-cs"/>
              </a:rPr>
              <a:t>abnormalitie</a:t>
            </a:r>
            <a:r>
              <a:rPr lang="en-US" sz="1200" kern="1200" baseline="0" dirty="0">
                <a:solidFill>
                  <a:schemeClr val="tx1"/>
                </a:solidFill>
                <a:effectLst/>
                <a:latin typeface="+mn-lt"/>
                <a:ea typeface="+mn-ea"/>
                <a:cs typeface="+mn-cs"/>
              </a:rPr>
              <a:t> in both eyes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96FDD6F7-D7CD-43AE-8539-40EE566730CB}" type="slidenum">
              <a:rPr lang="pt-BR" smtClean="0"/>
              <a:pPr/>
              <a:t>4</a:t>
            </a:fld>
            <a:endParaRPr lang="pt-BR"/>
          </a:p>
        </p:txBody>
      </p:sp>
    </p:spTree>
    <p:extLst>
      <p:ext uri="{BB962C8B-B14F-4D97-AF65-F5344CB8AC3E}">
        <p14:creationId xmlns:p14="http://schemas.microsoft.com/office/powerpoint/2010/main" val="97844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96FDD6F7-D7CD-43AE-8539-40EE566730CB}" type="slidenum">
              <a:rPr lang="pt-BR" smtClean="0"/>
              <a:pPr/>
              <a:t>13</a:t>
            </a:fld>
            <a:endParaRPr lang="pt-BR"/>
          </a:p>
        </p:txBody>
      </p:sp>
    </p:spTree>
    <p:extLst>
      <p:ext uri="{BB962C8B-B14F-4D97-AF65-F5344CB8AC3E}">
        <p14:creationId xmlns:p14="http://schemas.microsoft.com/office/powerpoint/2010/main" val="25011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a:solidFill>
                  <a:schemeClr val="tx1"/>
                </a:solidFill>
                <a:effectLst/>
                <a:latin typeface="+mn-lt"/>
                <a:ea typeface="+mn-ea"/>
                <a:cs typeface="+mn-cs"/>
              </a:rPr>
              <a:t>Deve-se ter em mente a existência desta entidade, pois muitas vezes pela falta de conhecimento da mesma, alguns pacientes podem ser rotulados como simuladores e pode-se deixar de oferecer o acompanhamento adequado ao paciente e aos familiares.</a:t>
            </a: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5"/>
          </p:nvPr>
        </p:nvSpPr>
        <p:spPr/>
        <p:txBody>
          <a:bodyPr/>
          <a:lstStyle/>
          <a:p>
            <a:fld id="{96FDD6F7-D7CD-43AE-8539-40EE566730CB}" type="slidenum">
              <a:rPr lang="pt-BR" smtClean="0"/>
              <a:pPr/>
              <a:t>14</a:t>
            </a:fld>
            <a:endParaRPr lang="pt-BR"/>
          </a:p>
        </p:txBody>
      </p:sp>
    </p:spTree>
    <p:extLst>
      <p:ext uri="{BB962C8B-B14F-4D97-AF65-F5344CB8AC3E}">
        <p14:creationId xmlns:p14="http://schemas.microsoft.com/office/powerpoint/2010/main" val="12896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Fluorescein</a:t>
            </a:r>
            <a:r>
              <a:rPr lang="pt-BR" baseline="0" dirty="0"/>
              <a:t> </a:t>
            </a:r>
            <a:r>
              <a:rPr lang="pt-BR" baseline="0" dirty="0" err="1"/>
              <a:t>angiography</a:t>
            </a:r>
            <a:r>
              <a:rPr lang="pt-BR" baseline="0" dirty="0"/>
              <a:t> </a:t>
            </a:r>
            <a:r>
              <a:rPr lang="pt-BR" baseline="0" dirty="0" err="1"/>
              <a:t>did</a:t>
            </a:r>
            <a:r>
              <a:rPr lang="pt-BR" baseline="0" dirty="0"/>
              <a:t> </a:t>
            </a:r>
            <a:r>
              <a:rPr lang="pt-BR" baseline="0" dirty="0" err="1"/>
              <a:t>not</a:t>
            </a:r>
            <a:r>
              <a:rPr lang="pt-BR" baseline="0" dirty="0"/>
              <a:t> show </a:t>
            </a:r>
            <a:r>
              <a:rPr lang="pt-BR" baseline="0" dirty="0" err="1"/>
              <a:t>any</a:t>
            </a:r>
            <a:r>
              <a:rPr lang="pt-BR" baseline="0" dirty="0"/>
              <a:t> </a:t>
            </a:r>
            <a:r>
              <a:rPr lang="pt-BR" baseline="0" dirty="0" err="1"/>
              <a:t>sign</a:t>
            </a:r>
            <a:r>
              <a:rPr lang="pt-BR" baseline="0" dirty="0"/>
              <a:t> </a:t>
            </a:r>
            <a:r>
              <a:rPr lang="pt-BR" baseline="0" dirty="0" err="1"/>
              <a:t>of</a:t>
            </a:r>
            <a:r>
              <a:rPr lang="pt-BR" baseline="0" dirty="0"/>
              <a:t> </a:t>
            </a:r>
            <a:r>
              <a:rPr lang="pt-BR" baseline="0" dirty="0" err="1"/>
              <a:t>staining</a:t>
            </a:r>
            <a:r>
              <a:rPr lang="pt-BR" baseline="0" dirty="0"/>
              <a:t>, </a:t>
            </a:r>
            <a:r>
              <a:rPr lang="pt-BR" baseline="0" dirty="0" err="1"/>
              <a:t>leakage</a:t>
            </a:r>
            <a:r>
              <a:rPr lang="pt-BR" baseline="0" dirty="0"/>
              <a:t> </a:t>
            </a:r>
            <a:r>
              <a:rPr lang="pt-BR" baseline="0" dirty="0" err="1"/>
              <a:t>or</a:t>
            </a:r>
            <a:r>
              <a:rPr lang="pt-BR" baseline="0" dirty="0"/>
              <a:t> </a:t>
            </a:r>
            <a:r>
              <a:rPr lang="pt-BR" baseline="0" dirty="0" err="1"/>
              <a:t>window</a:t>
            </a:r>
            <a:r>
              <a:rPr lang="pt-BR" baseline="0" dirty="0"/>
              <a:t> </a:t>
            </a:r>
            <a:r>
              <a:rPr lang="pt-BR" baseline="0" dirty="0" err="1"/>
              <a:t>defect</a:t>
            </a:r>
            <a:r>
              <a:rPr lang="pt-BR" baseline="0" dirty="0"/>
              <a:t> ir </a:t>
            </a:r>
            <a:r>
              <a:rPr lang="pt-BR" baseline="0" dirty="0" err="1"/>
              <a:t>her</a:t>
            </a:r>
            <a:r>
              <a:rPr lang="pt-BR" baseline="0" dirty="0"/>
              <a:t> </a:t>
            </a:r>
            <a:r>
              <a:rPr lang="pt-BR" baseline="0" dirty="0" err="1"/>
              <a:t>righ</a:t>
            </a:r>
            <a:r>
              <a:rPr lang="pt-BR" baseline="0" dirty="0"/>
              <a:t> </a:t>
            </a:r>
            <a:r>
              <a:rPr lang="pt-BR" baseline="0" dirty="0" err="1"/>
              <a:t>eye</a:t>
            </a:r>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5</a:t>
            </a:fld>
            <a:endParaRPr lang="pt-BR"/>
          </a:p>
        </p:txBody>
      </p:sp>
    </p:spTree>
    <p:extLst>
      <p:ext uri="{BB962C8B-B14F-4D97-AF65-F5344CB8AC3E}">
        <p14:creationId xmlns:p14="http://schemas.microsoft.com/office/powerpoint/2010/main" val="59840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err="1"/>
              <a:t>Fluorescein</a:t>
            </a:r>
            <a:r>
              <a:rPr lang="pt-BR" baseline="0" dirty="0"/>
              <a:t> </a:t>
            </a:r>
            <a:r>
              <a:rPr lang="pt-BR" baseline="0" dirty="0" err="1"/>
              <a:t>angiography</a:t>
            </a:r>
            <a:r>
              <a:rPr lang="pt-BR" baseline="0" dirty="0"/>
              <a:t> </a:t>
            </a:r>
            <a:r>
              <a:rPr lang="pt-BR" baseline="0" dirty="0" err="1"/>
              <a:t>did</a:t>
            </a:r>
            <a:r>
              <a:rPr lang="pt-BR" baseline="0" dirty="0"/>
              <a:t> </a:t>
            </a:r>
            <a:r>
              <a:rPr lang="pt-BR" baseline="0" dirty="0" err="1"/>
              <a:t>not</a:t>
            </a:r>
            <a:r>
              <a:rPr lang="pt-BR" baseline="0" dirty="0"/>
              <a:t> show </a:t>
            </a:r>
            <a:r>
              <a:rPr lang="pt-BR" baseline="0" dirty="0" err="1"/>
              <a:t>any</a:t>
            </a:r>
            <a:r>
              <a:rPr lang="pt-BR" baseline="0" dirty="0"/>
              <a:t> </a:t>
            </a:r>
            <a:r>
              <a:rPr lang="pt-BR" baseline="0" dirty="0" err="1"/>
              <a:t>sign</a:t>
            </a:r>
            <a:r>
              <a:rPr lang="pt-BR" baseline="0" dirty="0"/>
              <a:t> </a:t>
            </a:r>
            <a:r>
              <a:rPr lang="pt-BR" baseline="0" dirty="0" err="1"/>
              <a:t>of</a:t>
            </a:r>
            <a:r>
              <a:rPr lang="pt-BR" baseline="0" dirty="0"/>
              <a:t> </a:t>
            </a:r>
            <a:r>
              <a:rPr lang="pt-BR" baseline="0" dirty="0" err="1"/>
              <a:t>staining</a:t>
            </a:r>
            <a:r>
              <a:rPr lang="pt-BR" baseline="0" dirty="0"/>
              <a:t>, </a:t>
            </a:r>
            <a:r>
              <a:rPr lang="pt-BR" baseline="0" dirty="0" err="1"/>
              <a:t>leakage</a:t>
            </a:r>
            <a:r>
              <a:rPr lang="pt-BR" baseline="0" dirty="0"/>
              <a:t> </a:t>
            </a:r>
            <a:r>
              <a:rPr lang="pt-BR" baseline="0" dirty="0" err="1"/>
              <a:t>or</a:t>
            </a:r>
            <a:r>
              <a:rPr lang="pt-BR" baseline="0" dirty="0"/>
              <a:t> </a:t>
            </a:r>
            <a:r>
              <a:rPr lang="pt-BR" baseline="0" dirty="0" err="1"/>
              <a:t>window</a:t>
            </a:r>
            <a:r>
              <a:rPr lang="pt-BR" baseline="0" dirty="0"/>
              <a:t> </a:t>
            </a:r>
            <a:r>
              <a:rPr lang="pt-BR" baseline="0" dirty="0" err="1"/>
              <a:t>defect</a:t>
            </a:r>
            <a:r>
              <a:rPr lang="pt-BR" baseline="0" dirty="0"/>
              <a:t> ir </a:t>
            </a:r>
            <a:r>
              <a:rPr lang="pt-BR" baseline="0" dirty="0" err="1"/>
              <a:t>her</a:t>
            </a:r>
            <a:r>
              <a:rPr lang="pt-BR" baseline="0" dirty="0"/>
              <a:t> </a:t>
            </a:r>
            <a:r>
              <a:rPr lang="pt-BR" baseline="0" dirty="0" err="1"/>
              <a:t>left</a:t>
            </a:r>
            <a:r>
              <a:rPr lang="pt-BR" baseline="0" dirty="0"/>
              <a:t> </a:t>
            </a:r>
            <a:r>
              <a:rPr lang="pt-BR" baseline="0" dirty="0" err="1"/>
              <a:t>eye</a:t>
            </a:r>
            <a:r>
              <a:rPr lang="pt-BR" baseline="0" dirty="0"/>
              <a:t> too</a:t>
            </a:r>
            <a:endParaRPr lang="pt-BR" dirty="0"/>
          </a:p>
          <a:p>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6</a:t>
            </a:fld>
            <a:endParaRPr lang="pt-BR"/>
          </a:p>
        </p:txBody>
      </p:sp>
    </p:spTree>
    <p:extLst>
      <p:ext uri="{BB962C8B-B14F-4D97-AF65-F5344CB8AC3E}">
        <p14:creationId xmlns:p14="http://schemas.microsoft.com/office/powerpoint/2010/main" val="413069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OCT </a:t>
            </a:r>
            <a:r>
              <a:rPr lang="pt-BR" dirty="0" err="1"/>
              <a:t>showed</a:t>
            </a:r>
            <a:r>
              <a:rPr lang="pt-BR" dirty="0"/>
              <a:t> </a:t>
            </a:r>
            <a:r>
              <a:rPr lang="pt-BR" baseline="0" dirty="0"/>
              <a:t>a </a:t>
            </a:r>
            <a:r>
              <a:rPr lang="pt-BR" baseline="0" dirty="0" err="1"/>
              <a:t>subtle</a:t>
            </a:r>
            <a:r>
              <a:rPr lang="pt-BR" baseline="0" dirty="0"/>
              <a:t> </a:t>
            </a:r>
            <a:r>
              <a:rPr lang="pt-BR" baseline="0" dirty="0" err="1"/>
              <a:t>disruption</a:t>
            </a:r>
            <a:r>
              <a:rPr lang="pt-BR" baseline="0" dirty="0"/>
              <a:t> in </a:t>
            </a:r>
            <a:r>
              <a:rPr lang="pt-BR" baseline="0" dirty="0" err="1"/>
              <a:t>the</a:t>
            </a:r>
            <a:r>
              <a:rPr lang="pt-BR" baseline="0" dirty="0"/>
              <a:t> COST zone in </a:t>
            </a:r>
            <a:r>
              <a:rPr lang="pt-BR" baseline="0" dirty="0" err="1"/>
              <a:t>subfoveal</a:t>
            </a:r>
            <a:r>
              <a:rPr lang="pt-BR" baseline="0" dirty="0"/>
              <a:t> área </a:t>
            </a:r>
            <a:r>
              <a:rPr lang="pt-BR" baseline="0" dirty="0" err="1"/>
              <a:t>on</a:t>
            </a:r>
            <a:r>
              <a:rPr lang="pt-BR" baseline="0" dirty="0"/>
              <a:t> </a:t>
            </a:r>
            <a:r>
              <a:rPr lang="pt-BR" baseline="0" dirty="0" err="1"/>
              <a:t>her</a:t>
            </a:r>
            <a:r>
              <a:rPr lang="pt-BR" baseline="0" dirty="0"/>
              <a:t> </a:t>
            </a:r>
            <a:r>
              <a:rPr lang="pt-BR" baseline="0" dirty="0" err="1"/>
              <a:t>right</a:t>
            </a:r>
            <a:r>
              <a:rPr lang="pt-BR" baseline="0" dirty="0"/>
              <a:t> </a:t>
            </a:r>
            <a:r>
              <a:rPr lang="pt-BR" baseline="0" dirty="0" err="1"/>
              <a:t>eye</a:t>
            </a:r>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7</a:t>
            </a:fld>
            <a:endParaRPr lang="pt-BR"/>
          </a:p>
        </p:txBody>
      </p:sp>
    </p:spTree>
    <p:extLst>
      <p:ext uri="{BB962C8B-B14F-4D97-AF65-F5344CB8AC3E}">
        <p14:creationId xmlns:p14="http://schemas.microsoft.com/office/powerpoint/2010/main" val="339467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OCT </a:t>
            </a:r>
            <a:r>
              <a:rPr lang="pt-BR" dirty="0" err="1"/>
              <a:t>showed</a:t>
            </a:r>
            <a:r>
              <a:rPr lang="pt-BR" dirty="0"/>
              <a:t> </a:t>
            </a:r>
            <a:r>
              <a:rPr lang="pt-BR" baseline="0" dirty="0"/>
              <a:t>a </a:t>
            </a:r>
            <a:r>
              <a:rPr lang="pt-BR" baseline="0" dirty="0" err="1"/>
              <a:t>subtle</a:t>
            </a:r>
            <a:r>
              <a:rPr lang="pt-BR" baseline="0" dirty="0"/>
              <a:t> </a:t>
            </a:r>
            <a:r>
              <a:rPr lang="pt-BR" baseline="0" dirty="0" err="1"/>
              <a:t>disruption</a:t>
            </a:r>
            <a:r>
              <a:rPr lang="pt-BR" baseline="0" dirty="0"/>
              <a:t> in </a:t>
            </a:r>
            <a:r>
              <a:rPr lang="pt-BR" baseline="0" dirty="0" err="1"/>
              <a:t>the</a:t>
            </a:r>
            <a:r>
              <a:rPr lang="pt-BR" baseline="0" dirty="0"/>
              <a:t> COST zone in </a:t>
            </a:r>
            <a:r>
              <a:rPr lang="pt-BR" baseline="0" dirty="0" err="1"/>
              <a:t>subfoveal</a:t>
            </a:r>
            <a:r>
              <a:rPr lang="pt-BR" baseline="0" dirty="0"/>
              <a:t> área </a:t>
            </a:r>
            <a:r>
              <a:rPr lang="pt-BR" baseline="0" dirty="0" err="1"/>
              <a:t>on</a:t>
            </a:r>
            <a:r>
              <a:rPr lang="pt-BR" baseline="0" dirty="0"/>
              <a:t> </a:t>
            </a:r>
            <a:r>
              <a:rPr lang="pt-BR" baseline="0" dirty="0" err="1"/>
              <a:t>her</a:t>
            </a:r>
            <a:r>
              <a:rPr lang="pt-BR" baseline="0" dirty="0"/>
              <a:t> </a:t>
            </a:r>
            <a:r>
              <a:rPr lang="pt-BR" baseline="0" dirty="0" err="1"/>
              <a:t>left</a:t>
            </a:r>
            <a:r>
              <a:rPr lang="pt-BR" baseline="0" dirty="0"/>
              <a:t> </a:t>
            </a:r>
            <a:r>
              <a:rPr lang="pt-BR" baseline="0" dirty="0" err="1"/>
              <a:t>eye</a:t>
            </a:r>
            <a:r>
              <a:rPr lang="pt-BR" baseline="0" dirty="0"/>
              <a:t> too.</a:t>
            </a:r>
          </a:p>
          <a:p>
            <a:r>
              <a:rPr lang="pt-BR" baseline="0" dirty="0" err="1"/>
              <a:t>Comparing</a:t>
            </a:r>
            <a:r>
              <a:rPr lang="pt-BR" baseline="0" dirty="0"/>
              <a:t> </a:t>
            </a:r>
            <a:r>
              <a:rPr lang="pt-BR" baseline="0" dirty="0" err="1"/>
              <a:t>the</a:t>
            </a:r>
            <a:r>
              <a:rPr lang="pt-BR" baseline="0" dirty="0"/>
              <a:t> </a:t>
            </a:r>
            <a:r>
              <a:rPr lang="pt-BR" baseline="0" dirty="0" err="1"/>
              <a:t>two</a:t>
            </a:r>
            <a:r>
              <a:rPr lang="pt-BR" baseline="0" dirty="0"/>
              <a:t>  OCT </a:t>
            </a:r>
            <a:r>
              <a:rPr lang="pt-BR" baseline="0" dirty="0" err="1"/>
              <a:t>we</a:t>
            </a:r>
            <a:r>
              <a:rPr lang="pt-BR" baseline="0" dirty="0"/>
              <a:t> </a:t>
            </a:r>
            <a:r>
              <a:rPr lang="pt-BR" baseline="0" dirty="0" err="1"/>
              <a:t>see</a:t>
            </a:r>
            <a:r>
              <a:rPr lang="pt-BR" baseline="0" dirty="0"/>
              <a:t> a </a:t>
            </a:r>
            <a:r>
              <a:rPr lang="pt-BR" baseline="0" dirty="0" err="1"/>
              <a:t>very</a:t>
            </a:r>
            <a:r>
              <a:rPr lang="pt-BR" baseline="0" dirty="0"/>
              <a:t> similar </a:t>
            </a:r>
            <a:r>
              <a:rPr lang="pt-BR" baseline="0" dirty="0" err="1"/>
              <a:t>and</a:t>
            </a:r>
            <a:r>
              <a:rPr lang="pt-BR" baseline="0" dirty="0"/>
              <a:t> </a:t>
            </a:r>
            <a:r>
              <a:rPr lang="pt-BR" baseline="0" dirty="0" err="1"/>
              <a:t>subtle</a:t>
            </a:r>
            <a:r>
              <a:rPr lang="pt-BR" baseline="0" dirty="0"/>
              <a:t> </a:t>
            </a:r>
            <a:r>
              <a:rPr lang="pt-BR" baseline="0" dirty="0" err="1"/>
              <a:t>defect</a:t>
            </a:r>
            <a:r>
              <a:rPr lang="pt-BR" baseline="0" dirty="0"/>
              <a:t> In </a:t>
            </a:r>
            <a:r>
              <a:rPr lang="pt-BR" baseline="0" dirty="0" err="1"/>
              <a:t>both</a:t>
            </a:r>
            <a:r>
              <a:rPr lang="pt-BR" baseline="0" dirty="0"/>
              <a:t> </a:t>
            </a:r>
            <a:r>
              <a:rPr lang="pt-BR" baseline="0" dirty="0" err="1"/>
              <a:t>eyes</a:t>
            </a:r>
            <a:endParaRPr lang="pt-BR" dirty="0"/>
          </a:p>
          <a:p>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8</a:t>
            </a:fld>
            <a:endParaRPr lang="pt-BR"/>
          </a:p>
        </p:txBody>
      </p:sp>
    </p:spTree>
    <p:extLst>
      <p:ext uri="{BB962C8B-B14F-4D97-AF65-F5344CB8AC3E}">
        <p14:creationId xmlns:p14="http://schemas.microsoft.com/office/powerpoint/2010/main" val="166969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The 1 </a:t>
            </a:r>
            <a:r>
              <a:rPr lang="pt-BR" dirty="0" err="1"/>
              <a:t>degree</a:t>
            </a:r>
            <a:r>
              <a:rPr lang="pt-BR" dirty="0"/>
              <a:t> visual </a:t>
            </a:r>
            <a:r>
              <a:rPr lang="pt-BR" dirty="0" err="1"/>
              <a:t>evoked</a:t>
            </a:r>
            <a:r>
              <a:rPr lang="pt-BR" dirty="0"/>
              <a:t> </a:t>
            </a:r>
            <a:r>
              <a:rPr lang="pt-BR" dirty="0" err="1"/>
              <a:t>potential</a:t>
            </a:r>
            <a:r>
              <a:rPr lang="pt-BR" dirty="0"/>
              <a:t> </a:t>
            </a:r>
            <a:r>
              <a:rPr lang="pt-BR" dirty="0" err="1"/>
              <a:t>showed</a:t>
            </a:r>
            <a:r>
              <a:rPr lang="pt-BR" dirty="0"/>
              <a:t> </a:t>
            </a:r>
            <a:r>
              <a:rPr lang="pt-BR" dirty="0" err="1"/>
              <a:t>that</a:t>
            </a:r>
            <a:r>
              <a:rPr lang="pt-BR" dirty="0"/>
              <a:t> “</a:t>
            </a:r>
            <a:r>
              <a:rPr lang="pt-BR" dirty="0" err="1"/>
              <a:t>reduced</a:t>
            </a:r>
            <a:r>
              <a:rPr lang="pt-BR" dirty="0"/>
              <a:t> amplitude</a:t>
            </a:r>
            <a:r>
              <a:rPr lang="pt-BR" baseline="0" dirty="0"/>
              <a:t> for </a:t>
            </a:r>
            <a:r>
              <a:rPr lang="pt-BR" baseline="0" dirty="0" err="1"/>
              <a:t>the</a:t>
            </a:r>
            <a:r>
              <a:rPr lang="pt-BR" baseline="0" dirty="0"/>
              <a:t> major </a:t>
            </a:r>
            <a:r>
              <a:rPr lang="pt-BR" baseline="0" dirty="0" err="1"/>
              <a:t>stimulus</a:t>
            </a:r>
            <a:r>
              <a:rPr lang="pt-BR" baseline="0" dirty="0"/>
              <a:t>) in </a:t>
            </a:r>
            <a:r>
              <a:rPr lang="pt-BR" baseline="0" dirty="0" err="1"/>
              <a:t>both</a:t>
            </a:r>
            <a:r>
              <a:rPr lang="pt-BR" baseline="0" dirty="0"/>
              <a:t> </a:t>
            </a:r>
            <a:r>
              <a:rPr lang="pt-BR" baseline="0" dirty="0" err="1"/>
              <a:t>eyes</a:t>
            </a:r>
            <a:r>
              <a:rPr lang="pt-BR" baseline="0" dirty="0"/>
              <a:t> </a:t>
            </a:r>
            <a:r>
              <a:rPr lang="pt-BR" baseline="0" dirty="0" err="1"/>
              <a:t>and</a:t>
            </a:r>
            <a:r>
              <a:rPr lang="pt-BR" baseline="0" dirty="0"/>
              <a:t> in </a:t>
            </a:r>
            <a:r>
              <a:rPr lang="pt-BR" baseline="0" dirty="0" err="1"/>
              <a:t>comparative</a:t>
            </a:r>
            <a:r>
              <a:rPr lang="pt-BR" baseline="0" dirty="0"/>
              <a:t> too</a:t>
            </a:r>
            <a:endParaRPr lang="pt-BR" dirty="0"/>
          </a:p>
          <a:p>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9</a:t>
            </a:fld>
            <a:endParaRPr lang="pt-BR"/>
          </a:p>
        </p:txBody>
      </p:sp>
    </p:spTree>
    <p:extLst>
      <p:ext uri="{BB962C8B-B14F-4D97-AF65-F5344CB8AC3E}">
        <p14:creationId xmlns:p14="http://schemas.microsoft.com/office/powerpoint/2010/main" val="422346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err="1"/>
              <a:t>And</a:t>
            </a:r>
            <a:r>
              <a:rPr lang="pt-BR" dirty="0"/>
              <a:t> </a:t>
            </a:r>
            <a:r>
              <a:rPr lang="pt-BR" dirty="0" err="1"/>
              <a:t>the</a:t>
            </a:r>
            <a:r>
              <a:rPr lang="pt-BR" dirty="0"/>
              <a:t> 15</a:t>
            </a:r>
            <a:r>
              <a:rPr lang="pt-BR" baseline="0" dirty="0"/>
              <a:t> minutes </a:t>
            </a:r>
            <a:r>
              <a:rPr lang="pt-BR" dirty="0"/>
              <a:t>visual </a:t>
            </a:r>
            <a:r>
              <a:rPr lang="pt-BR" dirty="0" err="1"/>
              <a:t>evoked</a:t>
            </a:r>
            <a:r>
              <a:rPr lang="pt-BR" dirty="0"/>
              <a:t> </a:t>
            </a:r>
            <a:r>
              <a:rPr lang="pt-BR" dirty="0" err="1"/>
              <a:t>potential</a:t>
            </a:r>
            <a:r>
              <a:rPr lang="pt-BR" dirty="0"/>
              <a:t> </a:t>
            </a:r>
            <a:r>
              <a:rPr lang="pt-BR" dirty="0" err="1"/>
              <a:t>showed</a:t>
            </a:r>
            <a:r>
              <a:rPr lang="pt-BR" dirty="0"/>
              <a:t> </a:t>
            </a:r>
            <a:r>
              <a:rPr lang="pt-BR" dirty="0" err="1"/>
              <a:t>that</a:t>
            </a:r>
            <a:r>
              <a:rPr lang="pt-BR" dirty="0"/>
              <a:t> “normal amplitude</a:t>
            </a:r>
            <a:r>
              <a:rPr lang="pt-BR" baseline="0" dirty="0"/>
              <a:t> for </a:t>
            </a:r>
            <a:r>
              <a:rPr lang="pt-BR" baseline="0" dirty="0" err="1"/>
              <a:t>the</a:t>
            </a:r>
            <a:r>
              <a:rPr lang="pt-BR" baseline="0" dirty="0"/>
              <a:t> </a:t>
            </a:r>
            <a:r>
              <a:rPr lang="pt-BR" baseline="0" dirty="0" err="1"/>
              <a:t>minor</a:t>
            </a:r>
            <a:r>
              <a:rPr lang="pt-BR" baseline="0" dirty="0"/>
              <a:t> </a:t>
            </a:r>
            <a:r>
              <a:rPr lang="pt-BR" baseline="0" dirty="0" err="1"/>
              <a:t>stimulus</a:t>
            </a:r>
            <a:r>
              <a:rPr lang="pt-BR" baseline="0" dirty="0"/>
              <a:t>) in </a:t>
            </a:r>
            <a:r>
              <a:rPr lang="pt-BR" baseline="0" dirty="0" err="1"/>
              <a:t>both</a:t>
            </a:r>
            <a:r>
              <a:rPr lang="pt-BR" baseline="0" dirty="0"/>
              <a:t> </a:t>
            </a:r>
            <a:r>
              <a:rPr lang="pt-BR" baseline="0" dirty="0" err="1"/>
              <a:t>eyes</a:t>
            </a:r>
            <a:r>
              <a:rPr lang="pt-BR" baseline="0" dirty="0"/>
              <a:t> </a:t>
            </a:r>
            <a:r>
              <a:rPr lang="pt-BR" baseline="0" dirty="0" err="1"/>
              <a:t>and</a:t>
            </a:r>
            <a:r>
              <a:rPr lang="pt-BR" baseline="0" dirty="0"/>
              <a:t> in </a:t>
            </a:r>
            <a:r>
              <a:rPr lang="pt-BR" baseline="0" dirty="0" err="1"/>
              <a:t>comparative</a:t>
            </a:r>
            <a:r>
              <a:rPr lang="pt-BR" baseline="0" dirty="0"/>
              <a:t> too</a:t>
            </a:r>
            <a:endParaRPr lang="pt-BR" dirty="0"/>
          </a:p>
          <a:p>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10</a:t>
            </a:fld>
            <a:endParaRPr lang="pt-BR"/>
          </a:p>
        </p:txBody>
      </p:sp>
    </p:spTree>
    <p:extLst>
      <p:ext uri="{BB962C8B-B14F-4D97-AF65-F5344CB8AC3E}">
        <p14:creationId xmlns:p14="http://schemas.microsoft.com/office/powerpoint/2010/main" val="275384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Multifocal ERG </a:t>
            </a:r>
            <a:r>
              <a:rPr lang="pt-BR" baseline="0" dirty="0" err="1"/>
              <a:t>shown</a:t>
            </a:r>
            <a:r>
              <a:rPr lang="pt-BR" baseline="0" dirty="0"/>
              <a:t> </a:t>
            </a:r>
            <a:r>
              <a:rPr lang="en-US" sz="1200" b="0" i="0" kern="1200" dirty="0">
                <a:solidFill>
                  <a:schemeClr val="tx1"/>
                </a:solidFill>
                <a:effectLst/>
                <a:latin typeface="+mn-lt"/>
                <a:ea typeface="+mn-ea"/>
                <a:cs typeface="+mn-cs"/>
              </a:rPr>
              <a:t>moderate reduction of retinal function from 0 to 10 degrees of retinal eccentricity and within normal range in other areas (15 to 25 degrees)</a:t>
            </a:r>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11</a:t>
            </a:fld>
            <a:endParaRPr lang="pt-BR"/>
          </a:p>
        </p:txBody>
      </p:sp>
    </p:spTree>
    <p:extLst>
      <p:ext uri="{BB962C8B-B14F-4D97-AF65-F5344CB8AC3E}">
        <p14:creationId xmlns:p14="http://schemas.microsoft.com/office/powerpoint/2010/main" val="136997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err="1"/>
              <a:t>And</a:t>
            </a:r>
            <a:r>
              <a:rPr lang="pt-BR" dirty="0"/>
              <a:t> in </a:t>
            </a:r>
            <a:r>
              <a:rPr lang="pt-BR" dirty="0" err="1"/>
              <a:t>her</a:t>
            </a:r>
            <a:r>
              <a:rPr lang="pt-BR" dirty="0"/>
              <a:t> </a:t>
            </a:r>
            <a:r>
              <a:rPr lang="pt-BR" dirty="0" err="1"/>
              <a:t>left</a:t>
            </a:r>
            <a:r>
              <a:rPr lang="pt-BR" dirty="0"/>
              <a:t> </a:t>
            </a:r>
            <a:r>
              <a:rPr lang="pt-BR" dirty="0" err="1"/>
              <a:t>eye</a:t>
            </a:r>
            <a:r>
              <a:rPr lang="pt-BR" dirty="0"/>
              <a:t> </a:t>
            </a:r>
            <a:r>
              <a:rPr lang="pt-BR" dirty="0" err="1"/>
              <a:t>the</a:t>
            </a:r>
            <a:r>
              <a:rPr lang="pt-BR" baseline="0" dirty="0"/>
              <a:t> Multifocal ERG </a:t>
            </a:r>
            <a:r>
              <a:rPr lang="pt-BR" baseline="0" dirty="0" err="1"/>
              <a:t>shown</a:t>
            </a:r>
            <a:r>
              <a:rPr lang="pt-BR" baseline="0" dirty="0"/>
              <a:t> </a:t>
            </a:r>
            <a:r>
              <a:rPr lang="en-US" sz="1200" b="0" i="0" kern="1200" dirty="0">
                <a:solidFill>
                  <a:schemeClr val="tx1"/>
                </a:solidFill>
                <a:effectLst/>
                <a:latin typeface="+mn-lt"/>
                <a:ea typeface="+mn-ea"/>
                <a:cs typeface="+mn-cs"/>
              </a:rPr>
              <a:t>moderate reduction of retinal function from 0 to 10 degrees of retinal eccentricity and within normal range in other areas (15 to 25 degrees) too</a:t>
            </a:r>
            <a:endParaRPr lang="pt-BR" dirty="0"/>
          </a:p>
          <a:p>
            <a:endParaRPr lang="pt-BR" dirty="0"/>
          </a:p>
        </p:txBody>
      </p:sp>
      <p:sp>
        <p:nvSpPr>
          <p:cNvPr id="4" name="Espaço Reservado para Número de Slide 3"/>
          <p:cNvSpPr>
            <a:spLocks noGrp="1"/>
          </p:cNvSpPr>
          <p:nvPr>
            <p:ph type="sldNum" sz="quarter" idx="10"/>
          </p:nvPr>
        </p:nvSpPr>
        <p:spPr/>
        <p:txBody>
          <a:bodyPr/>
          <a:lstStyle/>
          <a:p>
            <a:fld id="{115DA096-3A6F-41DD-859D-67F4E9AC5767}" type="slidenum">
              <a:rPr lang="pt-BR" smtClean="0"/>
              <a:t>12</a:t>
            </a:fld>
            <a:endParaRPr lang="pt-BR"/>
          </a:p>
        </p:txBody>
      </p:sp>
    </p:spTree>
    <p:extLst>
      <p:ext uri="{BB962C8B-B14F-4D97-AF65-F5344CB8AC3E}">
        <p14:creationId xmlns:p14="http://schemas.microsoft.com/office/powerpoint/2010/main" val="366369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82A4E8FE-268B-45D8-8AC0-D75103479052}" type="datetimeFigureOut">
              <a:rPr lang="pt-BR" smtClean="0"/>
              <a:t>02/12/2019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93126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2A4E8FE-268B-45D8-8AC0-D75103479052}" type="datetimeFigureOut">
              <a:rPr lang="pt-BR" smtClean="0"/>
              <a:t>02/12/2019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32224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2A4E8FE-268B-45D8-8AC0-D75103479052}" type="datetimeFigureOut">
              <a:rPr lang="pt-BR" smtClean="0"/>
              <a:t>02/12/2019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93350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82A4E8FE-268B-45D8-8AC0-D75103479052}" type="datetimeFigureOut">
              <a:rPr lang="pt-BR" smtClean="0"/>
              <a:t>02/12/2019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44529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2A4E8FE-268B-45D8-8AC0-D75103479052}" type="datetimeFigureOut">
              <a:rPr lang="pt-BR" smtClean="0"/>
              <a:t>02/12/2019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43555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82A4E8FE-268B-45D8-8AC0-D75103479052}" type="datetimeFigureOut">
              <a:rPr lang="pt-BR" smtClean="0"/>
              <a:t>02/12/2019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28357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82A4E8FE-268B-45D8-8AC0-D75103479052}" type="datetimeFigureOut">
              <a:rPr lang="pt-BR" smtClean="0"/>
              <a:t>02/12/2019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59304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82A4E8FE-268B-45D8-8AC0-D75103479052}" type="datetimeFigureOut">
              <a:rPr lang="pt-BR" smtClean="0"/>
              <a:t>02/12/2019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1939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2A4E8FE-268B-45D8-8AC0-D75103479052}" type="datetimeFigureOut">
              <a:rPr lang="pt-BR" smtClean="0"/>
              <a:t>02/12/2019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90425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2A4E8FE-268B-45D8-8AC0-D75103479052}" type="datetimeFigureOut">
              <a:rPr lang="pt-BR" smtClean="0"/>
              <a:t>02/12/2019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202648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2A4E8FE-268B-45D8-8AC0-D75103479052}" type="datetimeFigureOut">
              <a:rPr lang="pt-BR" smtClean="0"/>
              <a:t>02/12/2019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4C4DDAB-684C-4098-A81D-A4BD6F1585A8}" type="slidenum">
              <a:rPr lang="pt-BR" smtClean="0"/>
              <a:t>‹nº›</a:t>
            </a:fld>
            <a:endParaRPr lang="pt-BR"/>
          </a:p>
        </p:txBody>
      </p:sp>
    </p:spTree>
    <p:extLst>
      <p:ext uri="{BB962C8B-B14F-4D97-AF65-F5344CB8AC3E}">
        <p14:creationId xmlns:p14="http://schemas.microsoft.com/office/powerpoint/2010/main" val="693071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4E8FE-268B-45D8-8AC0-D75103479052}" type="datetimeFigureOut">
              <a:rPr lang="pt-BR" smtClean="0"/>
              <a:t>02/12/2019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4DDAB-684C-4098-A81D-A4BD6F1585A8}" type="slidenum">
              <a:rPr lang="pt-BR" smtClean="0"/>
              <a:t>‹nº›</a:t>
            </a:fld>
            <a:endParaRPr lang="pt-BR"/>
          </a:p>
        </p:txBody>
      </p:sp>
    </p:spTree>
    <p:extLst>
      <p:ext uri="{BB962C8B-B14F-4D97-AF65-F5344CB8AC3E}">
        <p14:creationId xmlns:p14="http://schemas.microsoft.com/office/powerpoint/2010/main" val="2552748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4"/>
          <p:cNvPicPr>
            <a:picLocks noChangeAspect="1"/>
          </p:cNvPicPr>
          <p:nvPr/>
        </p:nvPicPr>
        <p:blipFill>
          <a:blip r:embed="rId2" cstate="print"/>
          <a:srcRect/>
          <a:stretch>
            <a:fillRect/>
          </a:stretch>
        </p:blipFill>
        <p:spPr bwMode="auto">
          <a:xfrm>
            <a:off x="6857660" y="6733"/>
            <a:ext cx="5334340" cy="5301208"/>
          </a:xfrm>
          <a:prstGeom prst="rect">
            <a:avLst/>
          </a:prstGeom>
          <a:noFill/>
          <a:ln w="9525">
            <a:noFill/>
            <a:miter lim="800000"/>
            <a:headEnd/>
            <a:tailEnd/>
          </a:ln>
        </p:spPr>
      </p:pic>
      <p:sp>
        <p:nvSpPr>
          <p:cNvPr id="2" name="Título 1"/>
          <p:cNvSpPr>
            <a:spLocks noGrp="1"/>
          </p:cNvSpPr>
          <p:nvPr>
            <p:ph type="ctrTitle"/>
          </p:nvPr>
        </p:nvSpPr>
        <p:spPr>
          <a:xfrm>
            <a:off x="191344" y="2564904"/>
            <a:ext cx="5760640" cy="1872208"/>
          </a:xfrm>
        </p:spPr>
        <p:txBody>
          <a:bodyPr>
            <a:normAutofit/>
          </a:bodyPr>
          <a:lstStyle/>
          <a:p>
            <a:r>
              <a:rPr lang="en-US" sz="5400" b="1" u="sng" dirty="0"/>
              <a:t>CLINICAL CASE</a:t>
            </a:r>
            <a:endParaRPr lang="pt-BR" sz="5400" b="1" u="sng" dirty="0"/>
          </a:p>
        </p:txBody>
      </p:sp>
      <p:sp>
        <p:nvSpPr>
          <p:cNvPr id="3" name="Subtítulo 2"/>
          <p:cNvSpPr>
            <a:spLocks noGrp="1"/>
          </p:cNvSpPr>
          <p:nvPr>
            <p:ph type="subTitle" idx="1"/>
          </p:nvPr>
        </p:nvSpPr>
        <p:spPr>
          <a:xfrm>
            <a:off x="0" y="5517232"/>
            <a:ext cx="10416480" cy="1008112"/>
          </a:xfrm>
        </p:spPr>
        <p:txBody>
          <a:bodyPr>
            <a:normAutofit/>
          </a:bodyPr>
          <a:lstStyle/>
          <a:p>
            <a:r>
              <a:rPr lang="pt-BR" sz="2400" dirty="0">
                <a:solidFill>
                  <a:schemeClr val="tx1"/>
                </a:solidFill>
              </a:rPr>
              <a:t>Lucas De Angelis Rubira</a:t>
            </a:r>
            <a:endParaRPr lang="pt-BR" sz="2400" baseline="30000" dirty="0">
              <a:solidFill>
                <a:schemeClr val="tx1"/>
              </a:solidFill>
            </a:endParaRPr>
          </a:p>
          <a:p>
            <a:r>
              <a:rPr lang="en-US" sz="2400" dirty="0">
                <a:solidFill>
                  <a:schemeClr val="tx1"/>
                </a:solidFill>
              </a:rPr>
              <a:t>Ophthalmologist from Sadalla Amin Ghanem Eye Hospital – Joinville/SC – Brazil</a:t>
            </a:r>
            <a:endParaRPr lang="pt-BR" sz="2400" dirty="0">
              <a:solidFill>
                <a:schemeClr val="tx1"/>
              </a:solidFill>
            </a:endParaRPr>
          </a:p>
        </p:txBody>
      </p:sp>
    </p:spTree>
    <p:extLst>
      <p:ext uri="{BB962C8B-B14F-4D97-AF65-F5344CB8AC3E}">
        <p14:creationId xmlns:p14="http://schemas.microsoft.com/office/powerpoint/2010/main" val="22228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3"/>
          <a:stretch>
            <a:fillRect/>
          </a:stretch>
        </p:blipFill>
        <p:spPr>
          <a:xfrm>
            <a:off x="558585" y="365125"/>
            <a:ext cx="11074829" cy="5929658"/>
          </a:xfrm>
          <a:prstGeom prst="rect">
            <a:avLst/>
          </a:prstGeom>
        </p:spPr>
      </p:pic>
      <p:sp>
        <p:nvSpPr>
          <p:cNvPr id="5" name="Retângulo 4"/>
          <p:cNvSpPr/>
          <p:nvPr/>
        </p:nvSpPr>
        <p:spPr>
          <a:xfrm>
            <a:off x="10100419" y="2310082"/>
            <a:ext cx="1532995"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err="1">
                <a:solidFill>
                  <a:schemeClr val="tx1"/>
                </a:solidFill>
              </a:rPr>
              <a:t>Classification</a:t>
            </a:r>
            <a:endParaRPr lang="pt-BR" dirty="0">
              <a:solidFill>
                <a:schemeClr val="tx1"/>
              </a:solidFill>
            </a:endParaRPr>
          </a:p>
        </p:txBody>
      </p:sp>
      <p:sp>
        <p:nvSpPr>
          <p:cNvPr id="6" name="Retângulo 5"/>
          <p:cNvSpPr/>
          <p:nvPr/>
        </p:nvSpPr>
        <p:spPr>
          <a:xfrm>
            <a:off x="9909505" y="2964936"/>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a:solidFill>
                  <a:schemeClr val="tx1"/>
                </a:solidFill>
              </a:rPr>
              <a:t>Normal</a:t>
            </a:r>
          </a:p>
        </p:txBody>
      </p:sp>
      <p:sp>
        <p:nvSpPr>
          <p:cNvPr id="9" name="Retângulo 8"/>
          <p:cNvSpPr/>
          <p:nvPr/>
        </p:nvSpPr>
        <p:spPr>
          <a:xfrm>
            <a:off x="9909505" y="3779249"/>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a:solidFill>
                  <a:schemeClr val="tx1"/>
                </a:solidFill>
              </a:rPr>
              <a:t>Normal</a:t>
            </a:r>
          </a:p>
        </p:txBody>
      </p:sp>
      <p:sp>
        <p:nvSpPr>
          <p:cNvPr id="10" name="Retângulo 9"/>
          <p:cNvSpPr/>
          <p:nvPr/>
        </p:nvSpPr>
        <p:spPr>
          <a:xfrm>
            <a:off x="9909505" y="4651108"/>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a:solidFill>
                  <a:schemeClr val="tx1"/>
                </a:solidFill>
              </a:rPr>
              <a:t>Normal</a:t>
            </a:r>
          </a:p>
        </p:txBody>
      </p:sp>
      <p:sp>
        <p:nvSpPr>
          <p:cNvPr id="11" name="Retângulo 10"/>
          <p:cNvSpPr/>
          <p:nvPr/>
        </p:nvSpPr>
        <p:spPr>
          <a:xfrm>
            <a:off x="5695967" y="3796131"/>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1" dirty="0" err="1">
                <a:solidFill>
                  <a:srgbClr val="FF0000"/>
                </a:solidFill>
              </a:rPr>
              <a:t>Right</a:t>
            </a:r>
            <a:r>
              <a:rPr lang="pt-BR" b="1" dirty="0">
                <a:solidFill>
                  <a:srgbClr val="FF0000"/>
                </a:solidFill>
              </a:rPr>
              <a:t> </a:t>
            </a:r>
            <a:r>
              <a:rPr lang="pt-BR" b="1" dirty="0" err="1">
                <a:solidFill>
                  <a:srgbClr val="FF0000"/>
                </a:solidFill>
              </a:rPr>
              <a:t>Eye</a:t>
            </a:r>
            <a:endParaRPr lang="pt-BR" b="1" dirty="0">
              <a:solidFill>
                <a:srgbClr val="FF0000"/>
              </a:solidFill>
            </a:endParaRPr>
          </a:p>
        </p:txBody>
      </p:sp>
      <p:sp>
        <p:nvSpPr>
          <p:cNvPr id="12" name="Retângulo 11"/>
          <p:cNvSpPr/>
          <p:nvPr/>
        </p:nvSpPr>
        <p:spPr>
          <a:xfrm>
            <a:off x="5695967" y="4651108"/>
            <a:ext cx="1709385"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1" dirty="0" err="1">
                <a:solidFill>
                  <a:srgbClr val="0070C0"/>
                </a:solidFill>
              </a:rPr>
              <a:t>Left</a:t>
            </a:r>
            <a:r>
              <a:rPr lang="pt-BR" b="1" dirty="0">
                <a:solidFill>
                  <a:srgbClr val="0070C0"/>
                </a:solidFill>
              </a:rPr>
              <a:t> </a:t>
            </a:r>
            <a:r>
              <a:rPr lang="pt-BR" b="1" dirty="0" err="1">
                <a:solidFill>
                  <a:srgbClr val="0070C0"/>
                </a:solidFill>
              </a:rPr>
              <a:t>Eye</a:t>
            </a:r>
            <a:endParaRPr lang="pt-BR" b="1" dirty="0">
              <a:solidFill>
                <a:srgbClr val="0070C0"/>
              </a:solidFill>
            </a:endParaRPr>
          </a:p>
        </p:txBody>
      </p:sp>
      <p:sp>
        <p:nvSpPr>
          <p:cNvPr id="13" name="Retângulo 12"/>
          <p:cNvSpPr/>
          <p:nvPr/>
        </p:nvSpPr>
        <p:spPr>
          <a:xfrm>
            <a:off x="5695967" y="2957094"/>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1" dirty="0">
                <a:solidFill>
                  <a:srgbClr val="00B050"/>
                </a:solidFill>
              </a:rPr>
              <a:t>Binocular</a:t>
            </a:r>
          </a:p>
        </p:txBody>
      </p:sp>
      <p:sp>
        <p:nvSpPr>
          <p:cNvPr id="14" name="Retângulo 13"/>
          <p:cNvSpPr/>
          <p:nvPr/>
        </p:nvSpPr>
        <p:spPr>
          <a:xfrm>
            <a:off x="1057427" y="2310082"/>
            <a:ext cx="539553"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rgbClr val="00B050"/>
                </a:solidFill>
              </a:rPr>
              <a:t>AO</a:t>
            </a:r>
          </a:p>
        </p:txBody>
      </p:sp>
      <p:sp>
        <p:nvSpPr>
          <p:cNvPr id="15" name="Retângulo 14"/>
          <p:cNvSpPr/>
          <p:nvPr/>
        </p:nvSpPr>
        <p:spPr>
          <a:xfrm>
            <a:off x="1057426" y="3400062"/>
            <a:ext cx="539553"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rgbClr val="FF0000"/>
                </a:solidFill>
              </a:rPr>
              <a:t>OD</a:t>
            </a:r>
          </a:p>
        </p:txBody>
      </p:sp>
      <p:sp>
        <p:nvSpPr>
          <p:cNvPr id="16" name="Retângulo 15"/>
          <p:cNvSpPr/>
          <p:nvPr/>
        </p:nvSpPr>
        <p:spPr>
          <a:xfrm>
            <a:off x="1057425" y="4392443"/>
            <a:ext cx="539553"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rgbClr val="0070C0"/>
                </a:solidFill>
              </a:rPr>
              <a:t>OE</a:t>
            </a:r>
          </a:p>
        </p:txBody>
      </p:sp>
      <p:sp>
        <p:nvSpPr>
          <p:cNvPr id="18" name="Retângulo 17"/>
          <p:cNvSpPr/>
          <p:nvPr/>
        </p:nvSpPr>
        <p:spPr>
          <a:xfrm>
            <a:off x="1057425" y="445373"/>
            <a:ext cx="3539975"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chemeClr val="tx1"/>
                </a:solidFill>
              </a:rPr>
              <a:t> 15 minutes (</a:t>
            </a:r>
            <a:r>
              <a:rPr lang="pt-BR" sz="2000" b="1" dirty="0" err="1">
                <a:solidFill>
                  <a:schemeClr val="tx1"/>
                </a:solidFill>
              </a:rPr>
              <a:t>minor</a:t>
            </a:r>
            <a:r>
              <a:rPr lang="pt-BR" sz="2000" b="1" dirty="0">
                <a:solidFill>
                  <a:schemeClr val="tx1"/>
                </a:solidFill>
              </a:rPr>
              <a:t> </a:t>
            </a:r>
            <a:r>
              <a:rPr lang="pt-BR" sz="2000" b="1" dirty="0" err="1">
                <a:solidFill>
                  <a:schemeClr val="tx1"/>
                </a:solidFill>
              </a:rPr>
              <a:t>stimulus</a:t>
            </a:r>
            <a:r>
              <a:rPr lang="pt-BR" sz="2000" b="1" dirty="0">
                <a:solidFill>
                  <a:schemeClr val="tx1"/>
                </a:solidFill>
              </a:rPr>
              <a:t>)</a:t>
            </a:r>
          </a:p>
        </p:txBody>
      </p:sp>
    </p:spTree>
    <p:extLst>
      <p:ext uri="{BB962C8B-B14F-4D97-AF65-F5344CB8AC3E}">
        <p14:creationId xmlns:p14="http://schemas.microsoft.com/office/powerpoint/2010/main" val="250315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3"/>
          <a:stretch>
            <a:fillRect/>
          </a:stretch>
        </p:blipFill>
        <p:spPr>
          <a:xfrm>
            <a:off x="996659" y="3575524"/>
            <a:ext cx="10198681" cy="2497803"/>
          </a:xfrm>
          <a:prstGeom prst="rect">
            <a:avLst/>
          </a:prstGeom>
        </p:spPr>
      </p:pic>
      <p:pic>
        <p:nvPicPr>
          <p:cNvPr id="7" name="Imagem 6"/>
          <p:cNvPicPr>
            <a:picLocks noChangeAspect="1"/>
          </p:cNvPicPr>
          <p:nvPr/>
        </p:nvPicPr>
        <p:blipFill>
          <a:blip r:embed="rId4"/>
          <a:stretch>
            <a:fillRect/>
          </a:stretch>
        </p:blipFill>
        <p:spPr>
          <a:xfrm>
            <a:off x="5911402" y="467482"/>
            <a:ext cx="5846470" cy="3005685"/>
          </a:xfrm>
          <a:prstGeom prst="rect">
            <a:avLst/>
          </a:prstGeom>
        </p:spPr>
      </p:pic>
      <p:pic>
        <p:nvPicPr>
          <p:cNvPr id="3" name="Imagem 2"/>
          <p:cNvPicPr>
            <a:picLocks noChangeAspect="1"/>
          </p:cNvPicPr>
          <p:nvPr/>
        </p:nvPicPr>
        <p:blipFill>
          <a:blip r:embed="rId5"/>
          <a:stretch>
            <a:fillRect/>
          </a:stretch>
        </p:blipFill>
        <p:spPr>
          <a:xfrm>
            <a:off x="319828" y="178547"/>
            <a:ext cx="5351760" cy="3844110"/>
          </a:xfrm>
          <a:prstGeom prst="rect">
            <a:avLst/>
          </a:prstGeom>
        </p:spPr>
      </p:pic>
    </p:spTree>
    <p:extLst>
      <p:ext uri="{BB962C8B-B14F-4D97-AF65-F5344CB8AC3E}">
        <p14:creationId xmlns:p14="http://schemas.microsoft.com/office/powerpoint/2010/main" val="412519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3"/>
          <a:stretch>
            <a:fillRect/>
          </a:stretch>
        </p:blipFill>
        <p:spPr>
          <a:xfrm>
            <a:off x="606184" y="3489324"/>
            <a:ext cx="10747616" cy="2584881"/>
          </a:xfrm>
          <a:prstGeom prst="rect">
            <a:avLst/>
          </a:prstGeom>
        </p:spPr>
      </p:pic>
      <p:pic>
        <p:nvPicPr>
          <p:cNvPr id="7" name="Imagem 6"/>
          <p:cNvPicPr>
            <a:picLocks noChangeAspect="1"/>
          </p:cNvPicPr>
          <p:nvPr/>
        </p:nvPicPr>
        <p:blipFill>
          <a:blip r:embed="rId4"/>
          <a:stretch>
            <a:fillRect/>
          </a:stretch>
        </p:blipFill>
        <p:spPr>
          <a:xfrm>
            <a:off x="326784" y="0"/>
            <a:ext cx="5420751" cy="3962400"/>
          </a:xfrm>
          <a:prstGeom prst="rect">
            <a:avLst/>
          </a:prstGeom>
        </p:spPr>
      </p:pic>
      <p:pic>
        <p:nvPicPr>
          <p:cNvPr id="8" name="Imagem 7">
            <a:extLst>
              <a:ext uri="{FF2B5EF4-FFF2-40B4-BE49-F238E27FC236}">
                <a16:creationId xmlns:a16="http://schemas.microsoft.com/office/drawing/2014/main" id="{7C63DE65-36CD-4F66-BD54-D59746BAFC6F}"/>
              </a:ext>
            </a:extLst>
          </p:cNvPr>
          <p:cNvPicPr>
            <a:picLocks noChangeAspect="1"/>
          </p:cNvPicPr>
          <p:nvPr/>
        </p:nvPicPr>
        <p:blipFill>
          <a:blip r:embed="rId5"/>
          <a:stretch>
            <a:fillRect/>
          </a:stretch>
        </p:blipFill>
        <p:spPr>
          <a:xfrm>
            <a:off x="5747535" y="59187"/>
            <a:ext cx="6286974" cy="3430137"/>
          </a:xfrm>
          <a:prstGeom prst="rect">
            <a:avLst/>
          </a:prstGeom>
        </p:spPr>
      </p:pic>
    </p:spTree>
    <p:extLst>
      <p:ext uri="{BB962C8B-B14F-4D97-AF65-F5344CB8AC3E}">
        <p14:creationId xmlns:p14="http://schemas.microsoft.com/office/powerpoint/2010/main" val="29149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E497E-75EE-421E-9D35-7660CA602663}"/>
              </a:ext>
            </a:extLst>
          </p:cNvPr>
          <p:cNvSpPr>
            <a:spLocks noGrp="1"/>
          </p:cNvSpPr>
          <p:nvPr>
            <p:ph type="title"/>
          </p:nvPr>
        </p:nvSpPr>
        <p:spPr/>
        <p:txBody>
          <a:bodyPr/>
          <a:lstStyle/>
          <a:p>
            <a:r>
              <a:rPr lang="en-US" b="1" u="sng" dirty="0"/>
              <a:t>Take home messages</a:t>
            </a:r>
          </a:p>
        </p:txBody>
      </p:sp>
      <p:sp>
        <p:nvSpPr>
          <p:cNvPr id="3" name="Espaço Reservado para Conteúdo 2">
            <a:extLst>
              <a:ext uri="{FF2B5EF4-FFF2-40B4-BE49-F238E27FC236}">
                <a16:creationId xmlns:a16="http://schemas.microsoft.com/office/drawing/2014/main" id="{714FB85F-F8E0-40EB-90E3-A8EBE0233866}"/>
              </a:ext>
            </a:extLst>
          </p:cNvPr>
          <p:cNvSpPr>
            <a:spLocks noGrp="1"/>
          </p:cNvSpPr>
          <p:nvPr>
            <p:ph idx="1"/>
          </p:nvPr>
        </p:nvSpPr>
        <p:spPr/>
        <p:txBody>
          <a:bodyPr>
            <a:normAutofit/>
          </a:bodyPr>
          <a:lstStyle/>
          <a:p>
            <a:pPr algn="just"/>
            <a:r>
              <a:rPr lang="en-US" dirty="0"/>
              <a:t>Occult Macular Dystrophy is a Choroidal osteoma is a benign tumor, with typical findings on complementary exams</a:t>
            </a:r>
          </a:p>
          <a:p>
            <a:pPr algn="just"/>
            <a:endParaRPr lang="en-US" dirty="0"/>
          </a:p>
          <a:p>
            <a:pPr algn="just"/>
            <a:r>
              <a:rPr lang="en-US" dirty="0"/>
              <a:t>It may evolve with choroidal neovascularization </a:t>
            </a:r>
            <a:r>
              <a:rPr lang="en-US" dirty="0">
                <a:sym typeface="Wingdings" panose="05000000000000000000" pitchFamily="2" charset="2"/>
              </a:rPr>
              <a:t> </a:t>
            </a:r>
            <a:r>
              <a:rPr lang="en-US" dirty="0"/>
              <a:t>reduced visual acuity.</a:t>
            </a:r>
          </a:p>
          <a:p>
            <a:pPr algn="just"/>
            <a:endParaRPr lang="en-US" dirty="0"/>
          </a:p>
          <a:p>
            <a:pPr algn="just"/>
            <a:r>
              <a:rPr lang="en-US" dirty="0"/>
              <a:t>Attention should be paid to this complication because anti-VEGF treatment can ensure satisfactory visual acuity.</a:t>
            </a:r>
            <a:endParaRPr lang="pt-BR" dirty="0"/>
          </a:p>
        </p:txBody>
      </p:sp>
      <p:pic>
        <p:nvPicPr>
          <p:cNvPr id="5" name="Imagem 4">
            <a:extLst>
              <a:ext uri="{FF2B5EF4-FFF2-40B4-BE49-F238E27FC236}">
                <a16:creationId xmlns:a16="http://schemas.microsoft.com/office/drawing/2014/main" id="{7F0A35D6-C3E9-4DBB-9333-C224FBE2962B}"/>
              </a:ext>
            </a:extLst>
          </p:cNvPr>
          <p:cNvPicPr>
            <a:picLocks noChangeAspect="1"/>
          </p:cNvPicPr>
          <p:nvPr/>
        </p:nvPicPr>
        <p:blipFill>
          <a:blip r:embed="rId3" cstate="print"/>
          <a:srcRect/>
          <a:stretch>
            <a:fillRect/>
          </a:stretch>
        </p:blipFill>
        <p:spPr bwMode="auto">
          <a:xfrm flipV="1">
            <a:off x="0" y="6583362"/>
            <a:ext cx="14363360" cy="274638"/>
          </a:xfrm>
          <a:prstGeom prst="rect">
            <a:avLst/>
          </a:prstGeom>
          <a:noFill/>
          <a:ln w="9525">
            <a:noFill/>
            <a:miter lim="800000"/>
            <a:headEnd/>
            <a:tailEnd/>
          </a:ln>
        </p:spPr>
      </p:pic>
    </p:spTree>
    <p:extLst>
      <p:ext uri="{BB962C8B-B14F-4D97-AF65-F5344CB8AC3E}">
        <p14:creationId xmlns:p14="http://schemas.microsoft.com/office/powerpoint/2010/main" val="3203633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E497E-75EE-421E-9D35-7660CA602663}"/>
              </a:ext>
            </a:extLst>
          </p:cNvPr>
          <p:cNvSpPr>
            <a:spLocks noGrp="1"/>
          </p:cNvSpPr>
          <p:nvPr>
            <p:ph type="title"/>
          </p:nvPr>
        </p:nvSpPr>
        <p:spPr/>
        <p:txBody>
          <a:bodyPr/>
          <a:lstStyle/>
          <a:p>
            <a:r>
              <a:rPr lang="en-US" b="1" u="sng" dirty="0"/>
              <a:t>Take home messages</a:t>
            </a:r>
          </a:p>
        </p:txBody>
      </p:sp>
      <p:sp>
        <p:nvSpPr>
          <p:cNvPr id="3" name="Espaço Reservado para Conteúdo 2">
            <a:extLst>
              <a:ext uri="{FF2B5EF4-FFF2-40B4-BE49-F238E27FC236}">
                <a16:creationId xmlns:a16="http://schemas.microsoft.com/office/drawing/2014/main" id="{714FB85F-F8E0-40EB-90E3-A8EBE0233866}"/>
              </a:ext>
            </a:extLst>
          </p:cNvPr>
          <p:cNvSpPr>
            <a:spLocks noGrp="1"/>
          </p:cNvSpPr>
          <p:nvPr>
            <p:ph idx="1"/>
          </p:nvPr>
        </p:nvSpPr>
        <p:spPr/>
        <p:txBody>
          <a:bodyPr>
            <a:normAutofit fontScale="92500" lnSpcReduction="20000"/>
          </a:bodyPr>
          <a:lstStyle/>
          <a:p>
            <a:r>
              <a:rPr lang="en-US" dirty="0"/>
              <a:t>Occult macular dystrophy is a rare and difficult to presume and diagnose due to a lack fundus abnormalities even in the multimodal analysis</a:t>
            </a:r>
            <a:endParaRPr lang="pt-BR" dirty="0"/>
          </a:p>
          <a:p>
            <a:pPr algn="just"/>
            <a:endParaRPr lang="en-US" dirty="0"/>
          </a:p>
          <a:p>
            <a:r>
              <a:rPr lang="en-US" dirty="0"/>
              <a:t>The RP1L11 gene mutations have been described associated to the onset of the disease but some sporadic cases have been seen with similar patterns and phenotype</a:t>
            </a:r>
            <a:endParaRPr lang="pt-BR" dirty="0"/>
          </a:p>
          <a:p>
            <a:pPr algn="just"/>
            <a:endParaRPr lang="en-US" dirty="0"/>
          </a:p>
          <a:p>
            <a:pPr algn="just"/>
            <a:r>
              <a:rPr lang="en-US" dirty="0"/>
              <a:t>Attention should be paid in patients with long term </a:t>
            </a:r>
            <a:r>
              <a:rPr lang="en-US" dirty="0" err="1"/>
              <a:t>complainings</a:t>
            </a:r>
            <a:r>
              <a:rPr lang="en-US"/>
              <a:t> and a previous examinations because the lack of familiarity of ophthalmologists combined with the rarity and difficult diagnose of this condition may corroborate with misdiagnose of these patients, even ranking they like simulators</a:t>
            </a:r>
            <a:endParaRPr lang="pt-BR" dirty="0"/>
          </a:p>
        </p:txBody>
      </p:sp>
      <p:pic>
        <p:nvPicPr>
          <p:cNvPr id="5" name="Imagem 4">
            <a:extLst>
              <a:ext uri="{FF2B5EF4-FFF2-40B4-BE49-F238E27FC236}">
                <a16:creationId xmlns:a16="http://schemas.microsoft.com/office/drawing/2014/main" id="{7F0A35D6-C3E9-4DBB-9333-C224FBE2962B}"/>
              </a:ext>
            </a:extLst>
          </p:cNvPr>
          <p:cNvPicPr>
            <a:picLocks noChangeAspect="1"/>
          </p:cNvPicPr>
          <p:nvPr/>
        </p:nvPicPr>
        <p:blipFill>
          <a:blip r:embed="rId3" cstate="print"/>
          <a:srcRect/>
          <a:stretch>
            <a:fillRect/>
          </a:stretch>
        </p:blipFill>
        <p:spPr bwMode="auto">
          <a:xfrm flipV="1">
            <a:off x="0" y="6583362"/>
            <a:ext cx="14363360" cy="274638"/>
          </a:xfrm>
          <a:prstGeom prst="rect">
            <a:avLst/>
          </a:prstGeom>
          <a:noFill/>
          <a:ln w="9525">
            <a:noFill/>
            <a:miter lim="800000"/>
            <a:headEnd/>
            <a:tailEnd/>
          </a:ln>
        </p:spPr>
      </p:pic>
    </p:spTree>
    <p:extLst>
      <p:ext uri="{BB962C8B-B14F-4D97-AF65-F5344CB8AC3E}">
        <p14:creationId xmlns:p14="http://schemas.microsoft.com/office/powerpoint/2010/main" val="174958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6AF568A-4781-4C30-B643-C6911F0EAB85}"/>
              </a:ext>
            </a:extLst>
          </p:cNvPr>
          <p:cNvPicPr>
            <a:picLocks noChangeAspect="1"/>
          </p:cNvPicPr>
          <p:nvPr/>
        </p:nvPicPr>
        <p:blipFill>
          <a:blip r:embed="rId2" cstate="print"/>
          <a:srcRect/>
          <a:stretch>
            <a:fillRect/>
          </a:stretch>
        </p:blipFill>
        <p:spPr bwMode="auto">
          <a:xfrm>
            <a:off x="6857660" y="12395"/>
            <a:ext cx="5334340" cy="5301208"/>
          </a:xfrm>
          <a:prstGeom prst="rect">
            <a:avLst/>
          </a:prstGeom>
          <a:noFill/>
          <a:ln w="9525">
            <a:noFill/>
            <a:miter lim="800000"/>
            <a:headEnd/>
            <a:tailEnd/>
          </a:ln>
        </p:spPr>
      </p:pic>
      <p:sp>
        <p:nvSpPr>
          <p:cNvPr id="4" name="Título 3">
            <a:extLst>
              <a:ext uri="{FF2B5EF4-FFF2-40B4-BE49-F238E27FC236}">
                <a16:creationId xmlns:a16="http://schemas.microsoft.com/office/drawing/2014/main" id="{C70EA8B2-7D43-4604-83B4-02C18D194914}"/>
              </a:ext>
            </a:extLst>
          </p:cNvPr>
          <p:cNvSpPr>
            <a:spLocks noGrp="1"/>
          </p:cNvSpPr>
          <p:nvPr>
            <p:ph type="title"/>
          </p:nvPr>
        </p:nvSpPr>
        <p:spPr>
          <a:xfrm>
            <a:off x="244698" y="3309871"/>
            <a:ext cx="6838682" cy="3245686"/>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a:t>Case Report: Occult Macular Dystrophy- multimodal analysis </a:t>
            </a:r>
            <a:br>
              <a:rPr lang="pt-BR" dirty="0"/>
            </a:br>
            <a:endParaRPr lang="pt-BR" dirty="0"/>
          </a:p>
        </p:txBody>
      </p:sp>
    </p:spTree>
    <p:extLst>
      <p:ext uri="{BB962C8B-B14F-4D97-AF65-F5344CB8AC3E}">
        <p14:creationId xmlns:p14="http://schemas.microsoft.com/office/powerpoint/2010/main" val="392251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u="sng" dirty="0" err="1"/>
              <a:t>Clinical</a:t>
            </a:r>
            <a:r>
              <a:rPr lang="pt-BR" b="1" u="sng" dirty="0"/>
              <a:t> Case</a:t>
            </a:r>
            <a:endParaRPr lang="pt-BR" dirty="0"/>
          </a:p>
        </p:txBody>
      </p:sp>
      <p:sp>
        <p:nvSpPr>
          <p:cNvPr id="3" name="Espaço Reservado para Conteúdo 2"/>
          <p:cNvSpPr>
            <a:spLocks noGrp="1"/>
          </p:cNvSpPr>
          <p:nvPr>
            <p:ph idx="1"/>
          </p:nvPr>
        </p:nvSpPr>
        <p:spPr/>
        <p:txBody>
          <a:bodyPr/>
          <a:lstStyle/>
          <a:p>
            <a:pPr algn="just"/>
            <a:r>
              <a:rPr lang="en-US" dirty="0"/>
              <a:t>A 39-year-old healthy woman</a:t>
            </a:r>
            <a:r>
              <a:rPr lang="pt-BR" dirty="0"/>
              <a:t> </a:t>
            </a:r>
            <a:r>
              <a:rPr lang="en-US" dirty="0"/>
              <a:t>complaining of progressive and slowly vision impairment in both eyes since </a:t>
            </a:r>
            <a:r>
              <a:rPr lang="pt-BR" dirty="0"/>
              <a:t>2002 </a:t>
            </a:r>
            <a:r>
              <a:rPr lang="pt-BR" dirty="0" err="1"/>
              <a:t>with</a:t>
            </a:r>
            <a:r>
              <a:rPr lang="pt-BR" dirty="0"/>
              <a:t> </a:t>
            </a:r>
            <a:r>
              <a:rPr lang="pt-BR" dirty="0" err="1"/>
              <a:t>onset</a:t>
            </a:r>
            <a:r>
              <a:rPr lang="pt-BR" dirty="0"/>
              <a:t> </a:t>
            </a:r>
            <a:r>
              <a:rPr lang="pt-BR" dirty="0" err="1"/>
              <a:t>after</a:t>
            </a:r>
            <a:r>
              <a:rPr lang="pt-BR" dirty="0"/>
              <a:t> a </a:t>
            </a:r>
            <a:r>
              <a:rPr lang="pt-BR" dirty="0" err="1"/>
              <a:t>refractive</a:t>
            </a:r>
            <a:r>
              <a:rPr lang="pt-BR" dirty="0"/>
              <a:t> </a:t>
            </a:r>
            <a:r>
              <a:rPr lang="pt-BR" dirty="0" err="1"/>
              <a:t>surgery</a:t>
            </a:r>
            <a:r>
              <a:rPr lang="pt-BR" dirty="0"/>
              <a:t>.</a:t>
            </a:r>
          </a:p>
          <a:p>
            <a:pPr algn="just"/>
            <a:endParaRPr lang="pt-BR" dirty="0"/>
          </a:p>
          <a:p>
            <a:pPr algn="just"/>
            <a:r>
              <a:rPr lang="pt-BR" dirty="0"/>
              <a:t>BCVA: OD: 20/150 </a:t>
            </a:r>
            <a:r>
              <a:rPr lang="pt-BR" dirty="0" err="1"/>
              <a:t>and</a:t>
            </a:r>
            <a:r>
              <a:rPr lang="pt-BR"/>
              <a:t> OS: </a:t>
            </a:r>
            <a:r>
              <a:rPr lang="pt-BR" dirty="0"/>
              <a:t>20/150</a:t>
            </a:r>
          </a:p>
          <a:p>
            <a:pPr algn="just"/>
            <a:r>
              <a:rPr lang="pt-BR" dirty="0" err="1"/>
              <a:t>Biomicroscopy</a:t>
            </a:r>
            <a:r>
              <a:rPr lang="pt-BR" dirty="0"/>
              <a:t>: normal.</a:t>
            </a:r>
          </a:p>
          <a:p>
            <a:endParaRPr lang="pt-BR" dirty="0"/>
          </a:p>
        </p:txBody>
      </p:sp>
    </p:spTree>
    <p:extLst>
      <p:ext uri="{BB962C8B-B14F-4D97-AF65-F5344CB8AC3E}">
        <p14:creationId xmlns:p14="http://schemas.microsoft.com/office/powerpoint/2010/main" val="228310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4">
            <a:extLst>
              <a:ext uri="{FF2B5EF4-FFF2-40B4-BE49-F238E27FC236}">
                <a16:creationId xmlns:a16="http://schemas.microsoft.com/office/drawing/2014/main" id="{1BD5F393-B3A0-49F2-B0F6-F739058088E3}"/>
              </a:ext>
            </a:extLst>
          </p:cNvPr>
          <p:cNvPicPr>
            <a:picLocks noChangeAspect="1"/>
          </p:cNvPicPr>
          <p:nvPr/>
        </p:nvPicPr>
        <p:blipFill>
          <a:blip r:embed="rId3" cstate="print"/>
          <a:srcRect/>
          <a:stretch>
            <a:fillRect/>
          </a:stretch>
        </p:blipFill>
        <p:spPr bwMode="auto">
          <a:xfrm flipV="1">
            <a:off x="0" y="6578648"/>
            <a:ext cx="14609846" cy="279351"/>
          </a:xfrm>
          <a:prstGeom prst="rect">
            <a:avLst/>
          </a:prstGeom>
          <a:noFill/>
          <a:ln w="9525">
            <a:noFill/>
            <a:miter lim="800000"/>
            <a:headEnd/>
            <a:tailEnd/>
          </a:ln>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05942" cy="6578648"/>
          </a:xfrm>
          <a:prstGeom prst="rect">
            <a:avLst/>
          </a:prstGeom>
        </p:spPr>
      </p:pic>
    </p:spTree>
    <p:extLst>
      <p:ext uri="{BB962C8B-B14F-4D97-AF65-F5344CB8AC3E}">
        <p14:creationId xmlns:p14="http://schemas.microsoft.com/office/powerpoint/2010/main" val="145628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4343"/>
          </a:xfrm>
          <a:prstGeom prst="rect">
            <a:avLst/>
          </a:prstGeom>
        </p:spPr>
      </p:pic>
    </p:spTree>
    <p:extLst>
      <p:ext uri="{BB962C8B-B14F-4D97-AF65-F5344CB8AC3E}">
        <p14:creationId xmlns:p14="http://schemas.microsoft.com/office/powerpoint/2010/main" val="38759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0326"/>
          </a:xfrm>
          <a:prstGeom prst="rect">
            <a:avLst/>
          </a:prstGeom>
        </p:spPr>
      </p:pic>
    </p:spTree>
    <p:extLst>
      <p:ext uri="{BB962C8B-B14F-4D97-AF65-F5344CB8AC3E}">
        <p14:creationId xmlns:p14="http://schemas.microsoft.com/office/powerpoint/2010/main" val="302035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31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044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3"/>
          <a:stretch>
            <a:fillRect/>
          </a:stretch>
        </p:blipFill>
        <p:spPr>
          <a:xfrm>
            <a:off x="364647" y="455277"/>
            <a:ext cx="11462705" cy="5984160"/>
          </a:xfrm>
          <a:prstGeom prst="rect">
            <a:avLst/>
          </a:prstGeom>
        </p:spPr>
      </p:pic>
      <p:sp>
        <p:nvSpPr>
          <p:cNvPr id="5" name="Retângulo 4"/>
          <p:cNvSpPr/>
          <p:nvPr/>
        </p:nvSpPr>
        <p:spPr>
          <a:xfrm>
            <a:off x="9453093" y="2859109"/>
            <a:ext cx="2125014"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err="1">
                <a:solidFill>
                  <a:schemeClr val="tx1"/>
                </a:solidFill>
              </a:rPr>
              <a:t>Reduced</a:t>
            </a:r>
            <a:r>
              <a:rPr lang="pt-BR" dirty="0">
                <a:solidFill>
                  <a:schemeClr val="tx1"/>
                </a:solidFill>
              </a:rPr>
              <a:t> amplitude</a:t>
            </a:r>
          </a:p>
        </p:txBody>
      </p:sp>
      <p:sp>
        <p:nvSpPr>
          <p:cNvPr id="9" name="Retângulo 8"/>
          <p:cNvSpPr/>
          <p:nvPr/>
        </p:nvSpPr>
        <p:spPr>
          <a:xfrm>
            <a:off x="9465562" y="3640685"/>
            <a:ext cx="2125014"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err="1">
                <a:solidFill>
                  <a:schemeClr val="tx1"/>
                </a:solidFill>
              </a:rPr>
              <a:t>Reduced</a:t>
            </a:r>
            <a:r>
              <a:rPr lang="pt-BR" dirty="0">
                <a:solidFill>
                  <a:schemeClr val="tx1"/>
                </a:solidFill>
              </a:rPr>
              <a:t> amplitude</a:t>
            </a:r>
          </a:p>
        </p:txBody>
      </p:sp>
      <p:sp>
        <p:nvSpPr>
          <p:cNvPr id="10" name="Retângulo 9"/>
          <p:cNvSpPr/>
          <p:nvPr/>
        </p:nvSpPr>
        <p:spPr>
          <a:xfrm>
            <a:off x="9465562" y="4452054"/>
            <a:ext cx="2125014"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err="1">
                <a:solidFill>
                  <a:schemeClr val="tx1"/>
                </a:solidFill>
              </a:rPr>
              <a:t>Reduced</a:t>
            </a:r>
            <a:r>
              <a:rPr lang="pt-BR" dirty="0">
                <a:solidFill>
                  <a:schemeClr val="tx1"/>
                </a:solidFill>
              </a:rPr>
              <a:t> amplitude</a:t>
            </a:r>
          </a:p>
        </p:txBody>
      </p:sp>
      <p:sp>
        <p:nvSpPr>
          <p:cNvPr id="11" name="Retângulo 10"/>
          <p:cNvSpPr/>
          <p:nvPr/>
        </p:nvSpPr>
        <p:spPr>
          <a:xfrm>
            <a:off x="9744704" y="2219930"/>
            <a:ext cx="1532995"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dirty="0" err="1">
                <a:solidFill>
                  <a:schemeClr val="tx1"/>
                </a:solidFill>
              </a:rPr>
              <a:t>Classification</a:t>
            </a:r>
            <a:endParaRPr lang="pt-BR" dirty="0">
              <a:solidFill>
                <a:schemeClr val="tx1"/>
              </a:solidFill>
            </a:endParaRPr>
          </a:p>
        </p:txBody>
      </p:sp>
      <p:sp>
        <p:nvSpPr>
          <p:cNvPr id="12" name="Retângulo 11"/>
          <p:cNvSpPr/>
          <p:nvPr/>
        </p:nvSpPr>
        <p:spPr>
          <a:xfrm>
            <a:off x="5180813" y="3640685"/>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1" dirty="0">
                <a:solidFill>
                  <a:srgbClr val="FF0000"/>
                </a:solidFill>
              </a:rPr>
              <a:t>  </a:t>
            </a:r>
            <a:r>
              <a:rPr lang="pt-BR" b="1" dirty="0" err="1">
                <a:solidFill>
                  <a:srgbClr val="FF0000"/>
                </a:solidFill>
              </a:rPr>
              <a:t>Right</a:t>
            </a:r>
            <a:r>
              <a:rPr lang="pt-BR" b="1" dirty="0">
                <a:solidFill>
                  <a:srgbClr val="FF0000"/>
                </a:solidFill>
              </a:rPr>
              <a:t> </a:t>
            </a:r>
            <a:r>
              <a:rPr lang="pt-BR" b="1" dirty="0" err="1">
                <a:solidFill>
                  <a:srgbClr val="FF0000"/>
                </a:solidFill>
              </a:rPr>
              <a:t>Eye</a:t>
            </a:r>
            <a:endParaRPr lang="pt-BR" b="1" dirty="0">
              <a:solidFill>
                <a:srgbClr val="FF0000"/>
              </a:solidFill>
            </a:endParaRPr>
          </a:p>
        </p:txBody>
      </p:sp>
      <p:sp>
        <p:nvSpPr>
          <p:cNvPr id="13" name="Retângulo 12"/>
          <p:cNvSpPr/>
          <p:nvPr/>
        </p:nvSpPr>
        <p:spPr>
          <a:xfrm>
            <a:off x="5224528" y="4492803"/>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1" dirty="0" err="1">
                <a:solidFill>
                  <a:srgbClr val="0070C0"/>
                </a:solidFill>
              </a:rPr>
              <a:t>Left</a:t>
            </a:r>
            <a:r>
              <a:rPr lang="pt-BR" b="1" dirty="0">
                <a:solidFill>
                  <a:srgbClr val="0070C0"/>
                </a:solidFill>
              </a:rPr>
              <a:t> </a:t>
            </a:r>
            <a:r>
              <a:rPr lang="pt-BR" b="1" dirty="0" err="1">
                <a:solidFill>
                  <a:srgbClr val="0070C0"/>
                </a:solidFill>
              </a:rPr>
              <a:t>Eye</a:t>
            </a:r>
            <a:endParaRPr lang="pt-BR" b="1" dirty="0">
              <a:solidFill>
                <a:srgbClr val="0070C0"/>
              </a:solidFill>
            </a:endParaRPr>
          </a:p>
        </p:txBody>
      </p:sp>
      <p:sp>
        <p:nvSpPr>
          <p:cNvPr id="14" name="Retângulo 13"/>
          <p:cNvSpPr/>
          <p:nvPr/>
        </p:nvSpPr>
        <p:spPr>
          <a:xfrm>
            <a:off x="5224528" y="2851999"/>
            <a:ext cx="1584102"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b="1" dirty="0">
                <a:solidFill>
                  <a:srgbClr val="00B050"/>
                </a:solidFill>
              </a:rPr>
              <a:t> Binocular</a:t>
            </a:r>
          </a:p>
        </p:txBody>
      </p:sp>
      <p:sp>
        <p:nvSpPr>
          <p:cNvPr id="15" name="Retângulo 14"/>
          <p:cNvSpPr/>
          <p:nvPr/>
        </p:nvSpPr>
        <p:spPr>
          <a:xfrm>
            <a:off x="838200" y="4452054"/>
            <a:ext cx="539553"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rgbClr val="0070C0"/>
                </a:solidFill>
              </a:rPr>
              <a:t>OE</a:t>
            </a:r>
          </a:p>
        </p:txBody>
      </p:sp>
      <p:sp>
        <p:nvSpPr>
          <p:cNvPr id="16" name="Retângulo 15"/>
          <p:cNvSpPr/>
          <p:nvPr/>
        </p:nvSpPr>
        <p:spPr>
          <a:xfrm>
            <a:off x="838200" y="3447357"/>
            <a:ext cx="539553"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rgbClr val="FF0000"/>
                </a:solidFill>
              </a:rPr>
              <a:t>OD</a:t>
            </a:r>
          </a:p>
        </p:txBody>
      </p:sp>
      <p:sp>
        <p:nvSpPr>
          <p:cNvPr id="17" name="Retângulo 16"/>
          <p:cNvSpPr/>
          <p:nvPr/>
        </p:nvSpPr>
        <p:spPr>
          <a:xfrm>
            <a:off x="838199" y="2543490"/>
            <a:ext cx="539553" cy="396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rgbClr val="00B050"/>
                </a:solidFill>
              </a:rPr>
              <a:t>AO</a:t>
            </a:r>
          </a:p>
        </p:txBody>
      </p:sp>
      <p:sp>
        <p:nvSpPr>
          <p:cNvPr id="18" name="Retângulo 17"/>
          <p:cNvSpPr/>
          <p:nvPr/>
        </p:nvSpPr>
        <p:spPr>
          <a:xfrm>
            <a:off x="965200" y="596610"/>
            <a:ext cx="3392330" cy="72121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a:solidFill>
                  <a:schemeClr val="tx1"/>
                </a:solidFill>
              </a:rPr>
              <a:t> 1 </a:t>
            </a:r>
            <a:r>
              <a:rPr lang="pt-BR" sz="2000" b="1" dirty="0" err="1">
                <a:solidFill>
                  <a:schemeClr val="tx1"/>
                </a:solidFill>
              </a:rPr>
              <a:t>degree</a:t>
            </a:r>
            <a:r>
              <a:rPr lang="pt-BR" sz="2000" b="1" dirty="0">
                <a:solidFill>
                  <a:schemeClr val="tx1"/>
                </a:solidFill>
              </a:rPr>
              <a:t> (major </a:t>
            </a:r>
            <a:r>
              <a:rPr lang="pt-BR" sz="2000" b="1" dirty="0" err="1">
                <a:solidFill>
                  <a:schemeClr val="tx1"/>
                </a:solidFill>
              </a:rPr>
              <a:t>stimulus</a:t>
            </a:r>
            <a:r>
              <a:rPr lang="pt-BR" sz="2000" b="1" dirty="0">
                <a:solidFill>
                  <a:schemeClr val="tx1"/>
                </a:solidFill>
              </a:rPr>
              <a:t>)</a:t>
            </a:r>
          </a:p>
        </p:txBody>
      </p:sp>
    </p:spTree>
    <p:extLst>
      <p:ext uri="{BB962C8B-B14F-4D97-AF65-F5344CB8AC3E}">
        <p14:creationId xmlns:p14="http://schemas.microsoft.com/office/powerpoint/2010/main" val="263133667"/>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512</Words>
  <Application>Microsoft Office PowerPoint</Application>
  <PresentationFormat>Widescreen</PresentationFormat>
  <Paragraphs>65</Paragraphs>
  <Slides>14</Slides>
  <Notes>11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vt:lpstr>
      <vt:lpstr>Calibri</vt:lpstr>
      <vt:lpstr>Calibri Light</vt:lpstr>
      <vt:lpstr>Tema do Office</vt:lpstr>
      <vt:lpstr>CLINICAL CASE</vt:lpstr>
      <vt:lpstr>Case Report: Occult Macular Dystrophy- multimodal analysis  </vt:lpstr>
      <vt:lpstr>Clinical Case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Take home messages</vt:lpstr>
      <vt:lpstr>Take home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dc:title>
  <dc:creator>lucas rubira</dc:creator>
  <cp:lastModifiedBy>Ana Paula Maganhoto</cp:lastModifiedBy>
  <cp:revision>20</cp:revision>
  <dcterms:created xsi:type="dcterms:W3CDTF">2019-11-30T07:33:40Z</dcterms:created>
  <dcterms:modified xsi:type="dcterms:W3CDTF">2019-12-02T11:52:26Z</dcterms:modified>
</cp:coreProperties>
</file>