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32399288" cy="43200638"/>
  <p:notesSz cx="6858000" cy="9144000"/>
  <p:defaultTextStyle>
    <a:defPPr>
      <a:defRPr lang="pt-BR"/>
    </a:defPPr>
    <a:lvl1pPr algn="l" defTabSz="3905250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951038" indent="-1585913" algn="l" defTabSz="3905250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3905250" indent="-3176588" algn="l" defTabSz="3905250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5861050" indent="-4767263" algn="l" defTabSz="3905250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7813675" indent="-6356350" algn="l" defTabSz="3905250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1278" y="42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011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9006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F9426C-EBD3-450F-A0C8-B967B99DAF27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4" name="Espaço Reservado para Rodapé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011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9006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78D66D-A214-46B8-8214-07FDDB0B02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011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9006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4251FE-D7F7-4664-8020-4A6009B62B8D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4" name="Espaço Reservado para Imagem de Slide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011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9006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CEC940-0C14-4582-8904-23D94C4D16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905250" rtl="0" eaLnBrk="0" fontAlgn="base" hangingPunct="0">
      <a:spcBef>
        <a:spcPct val="30000"/>
      </a:spcBef>
      <a:spcAft>
        <a:spcPct val="0"/>
      </a:spcAft>
      <a:defRPr sz="50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1951038" algn="l" defTabSz="3905250" rtl="0" eaLnBrk="0" fontAlgn="base" hangingPunct="0">
      <a:spcBef>
        <a:spcPct val="30000"/>
      </a:spcBef>
      <a:spcAft>
        <a:spcPct val="0"/>
      </a:spcAft>
      <a:defRPr sz="5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3905250" algn="l" defTabSz="3905250" rtl="0" eaLnBrk="0" fontAlgn="base" hangingPunct="0">
      <a:spcBef>
        <a:spcPct val="30000"/>
      </a:spcBef>
      <a:spcAft>
        <a:spcPct val="0"/>
      </a:spcAft>
      <a:defRPr sz="5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5861050" algn="l" defTabSz="3905250" rtl="0" eaLnBrk="0" fontAlgn="base" hangingPunct="0">
      <a:spcBef>
        <a:spcPct val="30000"/>
      </a:spcBef>
      <a:spcAft>
        <a:spcPct val="0"/>
      </a:spcAft>
      <a:defRPr sz="5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7813675" algn="l" defTabSz="3905250" rtl="0" eaLnBrk="0" fontAlgn="base" hangingPunct="0">
      <a:spcBef>
        <a:spcPct val="30000"/>
      </a:spcBef>
      <a:spcAft>
        <a:spcPct val="0"/>
      </a:spcAft>
      <a:defRPr sz="5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9769782" algn="l" defTabSz="3907912" rtl="0" eaLnBrk="1" latinLnBrk="0" hangingPunct="1">
      <a:defRPr sz="5099" kern="1200">
        <a:solidFill>
          <a:schemeClr val="tx1"/>
        </a:solidFill>
        <a:latin typeface="+mn-lt"/>
        <a:ea typeface="+mn-ea"/>
        <a:cs typeface="+mn-cs"/>
      </a:defRPr>
    </a:lvl6pPr>
    <a:lvl7pPr marL="11723738" algn="l" defTabSz="3907912" rtl="0" eaLnBrk="1" latinLnBrk="0" hangingPunct="1">
      <a:defRPr sz="5099" kern="1200">
        <a:solidFill>
          <a:schemeClr val="tx1"/>
        </a:solidFill>
        <a:latin typeface="+mn-lt"/>
        <a:ea typeface="+mn-ea"/>
        <a:cs typeface="+mn-cs"/>
      </a:defRPr>
    </a:lvl7pPr>
    <a:lvl8pPr marL="13677694" algn="l" defTabSz="3907912" rtl="0" eaLnBrk="1" latinLnBrk="0" hangingPunct="1">
      <a:defRPr sz="5099" kern="1200">
        <a:solidFill>
          <a:schemeClr val="tx1"/>
        </a:solidFill>
        <a:latin typeface="+mn-lt"/>
        <a:ea typeface="+mn-ea"/>
        <a:cs typeface="+mn-cs"/>
      </a:defRPr>
    </a:lvl8pPr>
    <a:lvl9pPr marL="15631650" algn="l" defTabSz="3907912" rtl="0" eaLnBrk="1" latinLnBrk="0" hangingPunct="1">
      <a:defRPr sz="50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z="2400">
              <a:ea typeface="ＭＳ Ｐゴシック" pitchFamily="34" charset="-128"/>
            </a:endParaRPr>
          </a:p>
        </p:txBody>
      </p:sp>
      <p:sp>
        <p:nvSpPr>
          <p:cNvPr id="204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777862-2692-4CF9-B39D-B9331DEC382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181100"/>
            <a:ext cx="31278512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879" y="15700237"/>
            <a:ext cx="23961969" cy="9260136"/>
          </a:xfrm>
        </p:spPr>
        <p:txBody>
          <a:bodyPr/>
          <a:lstStyle>
            <a:lvl1pPr algn="r">
              <a:defRPr sz="18800"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9883" y="24988603"/>
            <a:ext cx="23961969" cy="11040163"/>
          </a:xfrm>
        </p:spPr>
        <p:txBody>
          <a:bodyPr>
            <a:normAutofit/>
          </a:bodyPr>
          <a:lstStyle>
            <a:lvl1pPr marL="0" indent="0" algn="r">
              <a:spcBef>
                <a:spcPts val="2565"/>
              </a:spcBef>
              <a:buNone/>
              <a:defRPr sz="7700">
                <a:solidFill>
                  <a:schemeClr val="bg1"/>
                </a:solidFill>
              </a:defRPr>
            </a:lvl1pPr>
            <a:lvl2pPr marL="195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C4A4-6462-4AFB-9D3F-D5393C8B2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DAC6-D88D-43DA-86D5-72E16FD8BE9C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6A28-6144-4962-9B30-97EEE4C07BC1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4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27D8-CDB5-4F5A-9FCF-BB4318505B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181100"/>
            <a:ext cx="31278512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0" y="3720055"/>
            <a:ext cx="12959715" cy="7320109"/>
          </a:xfrm>
        </p:spPr>
        <p:txBody>
          <a:bodyPr/>
          <a:lstStyle>
            <a:lvl1pPr algn="ctr">
              <a:defRPr sz="15400" b="0"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8456" y="4658894"/>
            <a:ext cx="12959715" cy="33441672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0" y="11440170"/>
            <a:ext cx="12959715" cy="24080356"/>
          </a:xfrm>
        </p:spPr>
        <p:txBody>
          <a:bodyPr>
            <a:normAutofit/>
          </a:bodyPr>
          <a:lstStyle>
            <a:lvl1pPr marL="0" indent="0" algn="ctr">
              <a:spcBef>
                <a:spcPts val="2565"/>
              </a:spcBef>
              <a:buNone/>
              <a:defRPr sz="7700"/>
            </a:lvl1pPr>
            <a:lvl2pPr marL="1954347" indent="0">
              <a:buNone/>
              <a:defRPr sz="5100"/>
            </a:lvl2pPr>
            <a:lvl3pPr marL="3908694" indent="0">
              <a:buNone/>
              <a:defRPr sz="4300"/>
            </a:lvl3pPr>
            <a:lvl4pPr marL="5863041" indent="0">
              <a:buNone/>
              <a:defRPr sz="3800"/>
            </a:lvl4pPr>
            <a:lvl5pPr marL="7817388" indent="0">
              <a:buNone/>
              <a:defRPr sz="3800"/>
            </a:lvl5pPr>
            <a:lvl6pPr marL="9771736" indent="0">
              <a:buNone/>
              <a:defRPr sz="3800"/>
            </a:lvl6pPr>
            <a:lvl7pPr marL="11726083" indent="0">
              <a:buNone/>
              <a:defRPr sz="3800"/>
            </a:lvl7pPr>
            <a:lvl8pPr marL="13680430" indent="0">
              <a:buNone/>
              <a:defRPr sz="3800"/>
            </a:lvl8pPr>
            <a:lvl9pPr marL="15634777" indent="0">
              <a:buNone/>
              <a:defRPr sz="3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31EC-2030-4023-954B-39D3EEB08468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23D8-F549-4273-B700-EF141A91DD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181100"/>
            <a:ext cx="30248225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699" y="3360051"/>
            <a:ext cx="15862152" cy="7890120"/>
          </a:xfrm>
        </p:spPr>
        <p:txBody>
          <a:bodyPr/>
          <a:lstStyle>
            <a:lvl1pPr algn="l">
              <a:defRPr sz="15400" b="0"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9430" y="11520170"/>
            <a:ext cx="15854318" cy="24000354"/>
          </a:xfrm>
        </p:spPr>
        <p:txBody>
          <a:bodyPr>
            <a:normAutofit/>
          </a:bodyPr>
          <a:lstStyle>
            <a:lvl1pPr marL="0" indent="0">
              <a:spcBef>
                <a:spcPts val="2565"/>
              </a:spcBef>
              <a:buNone/>
              <a:defRPr sz="7700"/>
            </a:lvl1pPr>
            <a:lvl2pPr marL="1954347" indent="0">
              <a:buNone/>
              <a:defRPr sz="5100"/>
            </a:lvl2pPr>
            <a:lvl3pPr marL="3908694" indent="0">
              <a:buNone/>
              <a:defRPr sz="4300"/>
            </a:lvl3pPr>
            <a:lvl4pPr marL="5863041" indent="0">
              <a:buNone/>
              <a:defRPr sz="3800"/>
            </a:lvl4pPr>
            <a:lvl5pPr marL="7817388" indent="0">
              <a:buNone/>
              <a:defRPr sz="3800"/>
            </a:lvl5pPr>
            <a:lvl6pPr marL="9771736" indent="0">
              <a:buNone/>
              <a:defRPr sz="3800"/>
            </a:lvl6pPr>
            <a:lvl7pPr marL="11726083" indent="0">
              <a:buNone/>
              <a:defRPr sz="3800"/>
            </a:lvl7pPr>
            <a:lvl8pPr marL="13680430" indent="0">
              <a:buNone/>
              <a:defRPr sz="3800"/>
            </a:lvl8pPr>
            <a:lvl9pPr marL="15634777" indent="0">
              <a:buNone/>
              <a:defRPr sz="3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67026" y="1129417"/>
            <a:ext cx="11625643" cy="40839003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347" indent="0">
              <a:buNone/>
              <a:defRPr sz="12000"/>
            </a:lvl2pPr>
            <a:lvl3pPr marL="3908694" indent="0">
              <a:buNone/>
              <a:defRPr sz="10300"/>
            </a:lvl3pPr>
            <a:lvl4pPr marL="5863041" indent="0">
              <a:buNone/>
              <a:defRPr sz="8500"/>
            </a:lvl4pPr>
            <a:lvl5pPr marL="7817388" indent="0">
              <a:buNone/>
              <a:defRPr sz="8500"/>
            </a:lvl5pPr>
            <a:lvl6pPr marL="9771736" indent="0">
              <a:buNone/>
              <a:defRPr sz="8500"/>
            </a:lvl6pPr>
            <a:lvl7pPr marL="11726083" indent="0">
              <a:buNone/>
              <a:defRPr sz="8500"/>
            </a:lvl7pPr>
            <a:lvl8pPr marL="13680430" indent="0">
              <a:buNone/>
              <a:defRPr sz="8500"/>
            </a:lvl8pPr>
            <a:lvl9pPr marL="15634777" indent="0">
              <a:buNone/>
              <a:defRPr sz="8500"/>
            </a:lvl9pPr>
          </a:lstStyle>
          <a:p>
            <a:pPr lvl="0"/>
            <a:r>
              <a:rPr lang="pt-BR" noProof="0"/>
              <a:t>Drag picture to placeholder or click icon to add</a:t>
            </a:r>
            <a:endParaRPr noProof="0"/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3769975" y="39614475"/>
            <a:ext cx="6688138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3D02-CAA3-46D1-B800-7277B9A84A2C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0789900" y="39614475"/>
            <a:ext cx="9480550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F0E3-8FD2-49E8-9ABA-DBB5AEE8D4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181100"/>
            <a:ext cx="31278512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987" y="3360051"/>
            <a:ext cx="12959715" cy="7890120"/>
          </a:xfrm>
        </p:spPr>
        <p:txBody>
          <a:bodyPr/>
          <a:lstStyle>
            <a:lvl1pPr algn="l">
              <a:defRPr sz="15400" b="0"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112308" y="10080147"/>
            <a:ext cx="12959715" cy="230403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347" indent="0">
              <a:buNone/>
              <a:defRPr sz="12000"/>
            </a:lvl2pPr>
            <a:lvl3pPr marL="3908694" indent="0">
              <a:buNone/>
              <a:defRPr sz="10300"/>
            </a:lvl3pPr>
            <a:lvl4pPr marL="5863041" indent="0">
              <a:buNone/>
              <a:defRPr sz="8500"/>
            </a:lvl4pPr>
            <a:lvl5pPr marL="7817388" indent="0">
              <a:buNone/>
              <a:defRPr sz="8500"/>
            </a:lvl5pPr>
            <a:lvl6pPr marL="9771736" indent="0">
              <a:buNone/>
              <a:defRPr sz="8500"/>
            </a:lvl6pPr>
            <a:lvl7pPr marL="11726083" indent="0">
              <a:buNone/>
              <a:defRPr sz="8500"/>
            </a:lvl7pPr>
            <a:lvl8pPr marL="13680430" indent="0">
              <a:buNone/>
              <a:defRPr sz="8500"/>
            </a:lvl8pPr>
            <a:lvl9pPr marL="15634777" indent="0">
              <a:buNone/>
              <a:defRPr sz="8500"/>
            </a:lvl9pPr>
          </a:lstStyle>
          <a:p>
            <a:pPr lvl="0"/>
            <a:r>
              <a:rPr lang="pt-BR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0070" y="11520170"/>
            <a:ext cx="12959715" cy="24000354"/>
          </a:xfrm>
        </p:spPr>
        <p:txBody>
          <a:bodyPr>
            <a:normAutofit/>
          </a:bodyPr>
          <a:lstStyle>
            <a:lvl1pPr marL="0" indent="0">
              <a:spcBef>
                <a:spcPts val="2565"/>
              </a:spcBef>
              <a:buNone/>
              <a:defRPr sz="7700"/>
            </a:lvl1pPr>
            <a:lvl2pPr marL="1954347" indent="0">
              <a:buNone/>
              <a:defRPr sz="5100"/>
            </a:lvl2pPr>
            <a:lvl3pPr marL="3908694" indent="0">
              <a:buNone/>
              <a:defRPr sz="4300"/>
            </a:lvl3pPr>
            <a:lvl4pPr marL="5863041" indent="0">
              <a:buNone/>
              <a:defRPr sz="3800"/>
            </a:lvl4pPr>
            <a:lvl5pPr marL="7817388" indent="0">
              <a:buNone/>
              <a:defRPr sz="3800"/>
            </a:lvl5pPr>
            <a:lvl6pPr marL="9771736" indent="0">
              <a:buNone/>
              <a:defRPr sz="3800"/>
            </a:lvl6pPr>
            <a:lvl7pPr marL="11726083" indent="0">
              <a:buNone/>
              <a:defRPr sz="3800"/>
            </a:lvl7pPr>
            <a:lvl8pPr marL="13680430" indent="0">
              <a:buNone/>
              <a:defRPr sz="3800"/>
            </a:lvl8pPr>
            <a:lvl9pPr marL="15634777" indent="0">
              <a:buNone/>
              <a:defRPr sz="3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349375" y="39614475"/>
            <a:ext cx="6608763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F135-58CF-430E-BA9A-2E998B183B11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1784013" y="39614475"/>
            <a:ext cx="18486437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A8AA-9547-45B4-A536-117CFD5FB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181100"/>
            <a:ext cx="31278512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067" y="23802708"/>
            <a:ext cx="26788638" cy="6945980"/>
          </a:xfrm>
        </p:spPr>
        <p:txBody>
          <a:bodyPr/>
          <a:lstStyle>
            <a:lvl1pPr algn="l">
              <a:defRPr sz="15400" b="0"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088223" y="4800071"/>
            <a:ext cx="26318136" cy="18833222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347" indent="0">
              <a:buNone/>
              <a:defRPr sz="12000"/>
            </a:lvl2pPr>
            <a:lvl3pPr marL="3908694" indent="0">
              <a:buNone/>
              <a:defRPr sz="10300"/>
            </a:lvl3pPr>
            <a:lvl4pPr marL="5863041" indent="0">
              <a:buNone/>
              <a:defRPr sz="8500"/>
            </a:lvl4pPr>
            <a:lvl5pPr marL="7817388" indent="0">
              <a:buNone/>
              <a:defRPr sz="8500"/>
            </a:lvl5pPr>
            <a:lvl6pPr marL="9771736" indent="0">
              <a:buNone/>
              <a:defRPr sz="8500"/>
            </a:lvl6pPr>
            <a:lvl7pPr marL="11726083" indent="0">
              <a:buNone/>
              <a:defRPr sz="8500"/>
            </a:lvl7pPr>
            <a:lvl8pPr marL="13680430" indent="0">
              <a:buNone/>
              <a:defRPr sz="8500"/>
            </a:lvl8pPr>
            <a:lvl9pPr marL="15634777" indent="0">
              <a:buNone/>
              <a:defRPr sz="8500"/>
            </a:lvl9pPr>
          </a:lstStyle>
          <a:p>
            <a:pPr lvl="0"/>
            <a:r>
              <a:rPr lang="pt-BR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3053" y="30409858"/>
            <a:ext cx="26786732" cy="7690702"/>
          </a:xfrm>
        </p:spPr>
        <p:txBody>
          <a:bodyPr>
            <a:normAutofit/>
          </a:bodyPr>
          <a:lstStyle>
            <a:lvl1pPr marL="0" indent="0">
              <a:spcBef>
                <a:spcPts val="1282"/>
              </a:spcBef>
              <a:buNone/>
              <a:defRPr sz="7700"/>
            </a:lvl1pPr>
            <a:lvl2pPr marL="1954347" indent="0">
              <a:buNone/>
              <a:defRPr sz="5100"/>
            </a:lvl2pPr>
            <a:lvl3pPr marL="3908694" indent="0">
              <a:buNone/>
              <a:defRPr sz="4300"/>
            </a:lvl3pPr>
            <a:lvl4pPr marL="5863041" indent="0">
              <a:buNone/>
              <a:defRPr sz="3800"/>
            </a:lvl4pPr>
            <a:lvl5pPr marL="7817388" indent="0">
              <a:buNone/>
              <a:defRPr sz="3800"/>
            </a:lvl5pPr>
            <a:lvl6pPr marL="9771736" indent="0">
              <a:buNone/>
              <a:defRPr sz="3800"/>
            </a:lvl6pPr>
            <a:lvl7pPr marL="11726083" indent="0">
              <a:buNone/>
              <a:defRPr sz="3800"/>
            </a:lvl7pPr>
            <a:lvl8pPr marL="13680430" indent="0">
              <a:buNone/>
              <a:defRPr sz="3800"/>
            </a:lvl8pPr>
            <a:lvl9pPr marL="15634777" indent="0">
              <a:buNone/>
              <a:defRPr sz="3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349375" y="39614475"/>
            <a:ext cx="6608763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AF8B-2E39-437E-BBEE-6CBE4EA85850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11784013" y="39614475"/>
            <a:ext cx="18486437" cy="2300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1F2C-B2F0-4435-B03A-8ED4CBEEDF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AD9B-2B90-4076-B26B-C6E21B42D155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577D-3DC0-4844-8E44-242340363A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967075" y="4910076"/>
            <a:ext cx="4812248" cy="33190487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1814" y="4910086"/>
            <a:ext cx="21863896" cy="3319048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D700-D44B-414E-AC75-0F9265DA5349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7088-C8D5-4FFE-80BF-223E34BDC0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F12C-AAE6-49D3-A989-C43D571F0FDE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7AB5-0E6E-446E-B9D9-57ED291CA6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181100"/>
            <a:ext cx="31278512" cy="408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18" y="16323771"/>
            <a:ext cx="26870033" cy="8580127"/>
          </a:xfrm>
        </p:spPr>
        <p:txBody>
          <a:bodyPr>
            <a:noAutofit/>
          </a:bodyPr>
          <a:lstStyle>
            <a:lvl1pPr algn="l">
              <a:defRPr sz="18800" b="1" cap="none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18" y="24884490"/>
            <a:ext cx="26870033" cy="9450136"/>
          </a:xfrm>
        </p:spPr>
        <p:txBody>
          <a:bodyPr/>
          <a:lstStyle>
            <a:lvl1pPr marL="0" indent="0" algn="l">
              <a:spcBef>
                <a:spcPts val="2565"/>
              </a:spcBef>
              <a:buNone/>
              <a:defRPr sz="8500" cap="none" baseline="0">
                <a:solidFill>
                  <a:schemeClr val="bg1"/>
                </a:solidFill>
              </a:defRPr>
            </a:lvl1pPr>
            <a:lvl2pPr marL="19543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86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86304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738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173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6083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043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477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409B-3D2C-477E-B03B-0C65A2B341A5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CD5B-D9CC-4551-A34E-4F0788D1C8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813" y="11520175"/>
            <a:ext cx="12959715" cy="26580393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12576" y="11520175"/>
            <a:ext cx="12959715" cy="26580393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B30E-234E-4968-B0E9-EBEE828474AE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C203-FF57-4B06-B464-5F29015C74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>
            <a:extLst/>
          </p:cNvPr>
          <p:cNvCxnSpPr/>
          <p:nvPr/>
        </p:nvCxnSpPr>
        <p:spPr>
          <a:xfrm>
            <a:off x="3097213" y="14400213"/>
            <a:ext cx="12625387" cy="9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/>
          </p:cNvPr>
          <p:cNvCxnSpPr/>
          <p:nvPr/>
        </p:nvCxnSpPr>
        <p:spPr>
          <a:xfrm>
            <a:off x="17062450" y="14400213"/>
            <a:ext cx="12636500" cy="9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/>
          </p:cNvPr>
          <p:cNvCxnSpPr/>
          <p:nvPr/>
        </p:nvCxnSpPr>
        <p:spPr>
          <a:xfrm>
            <a:off x="3097213" y="14400213"/>
            <a:ext cx="12625387" cy="9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/>
          </p:cNvPr>
          <p:cNvCxnSpPr/>
          <p:nvPr/>
        </p:nvCxnSpPr>
        <p:spPr>
          <a:xfrm>
            <a:off x="17062450" y="14400213"/>
            <a:ext cx="12636500" cy="9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18" y="2400036"/>
            <a:ext cx="26870033" cy="657891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16" y="9063663"/>
            <a:ext cx="12959715" cy="4975368"/>
          </a:xfrm>
        </p:spPr>
        <p:txBody>
          <a:bodyPr anchor="b">
            <a:noAutofit/>
          </a:bodyPr>
          <a:lstStyle>
            <a:lvl1pPr marL="0" indent="0" algn="ctr">
              <a:lnSpc>
                <a:spcPts val="12824"/>
              </a:lnSpc>
              <a:spcBef>
                <a:spcPts val="0"/>
              </a:spcBef>
              <a:buNone/>
              <a:defRPr sz="12000" b="0"/>
            </a:lvl1pPr>
            <a:lvl2pPr marL="1954347" indent="0">
              <a:buNone/>
              <a:defRPr sz="8500" b="1"/>
            </a:lvl2pPr>
            <a:lvl3pPr marL="3908694" indent="0">
              <a:buNone/>
              <a:defRPr sz="7700" b="1"/>
            </a:lvl3pPr>
            <a:lvl4pPr marL="5863041" indent="0">
              <a:buNone/>
              <a:defRPr sz="6900" b="1"/>
            </a:lvl4pPr>
            <a:lvl5pPr marL="7817388" indent="0">
              <a:buNone/>
              <a:defRPr sz="6900" b="1"/>
            </a:lvl5pPr>
            <a:lvl6pPr marL="9771736" indent="0">
              <a:buNone/>
              <a:defRPr sz="6900" b="1"/>
            </a:lvl6pPr>
            <a:lvl7pPr marL="11726083" indent="0">
              <a:buNone/>
              <a:defRPr sz="6900" b="1"/>
            </a:lvl7pPr>
            <a:lvl8pPr marL="13680430" indent="0">
              <a:buNone/>
              <a:defRPr sz="6900" b="1"/>
            </a:lvl8pPr>
            <a:lvl9pPr marL="15634777" indent="0">
              <a:buNone/>
              <a:defRPr sz="69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1816" y="14880217"/>
            <a:ext cx="12959715" cy="23220343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72135" y="9063663"/>
            <a:ext cx="12959715" cy="4975368"/>
          </a:xfrm>
        </p:spPr>
        <p:txBody>
          <a:bodyPr anchor="b">
            <a:noAutofit/>
          </a:bodyPr>
          <a:lstStyle>
            <a:lvl1pPr marL="0" indent="0" algn="ctr">
              <a:lnSpc>
                <a:spcPts val="12824"/>
              </a:lnSpc>
              <a:spcBef>
                <a:spcPts val="0"/>
              </a:spcBef>
              <a:buNone/>
              <a:defRPr sz="12000" b="0"/>
            </a:lvl1pPr>
            <a:lvl2pPr marL="1954347" indent="0">
              <a:buNone/>
              <a:defRPr sz="8500" b="1"/>
            </a:lvl2pPr>
            <a:lvl3pPr marL="3908694" indent="0">
              <a:buNone/>
              <a:defRPr sz="7700" b="1"/>
            </a:lvl3pPr>
            <a:lvl4pPr marL="5863041" indent="0">
              <a:buNone/>
              <a:defRPr sz="6900" b="1"/>
            </a:lvl4pPr>
            <a:lvl5pPr marL="7817388" indent="0">
              <a:buNone/>
              <a:defRPr sz="6900" b="1"/>
            </a:lvl5pPr>
            <a:lvl6pPr marL="9771736" indent="0">
              <a:buNone/>
              <a:defRPr sz="6900" b="1"/>
            </a:lvl6pPr>
            <a:lvl7pPr marL="11726083" indent="0">
              <a:buNone/>
              <a:defRPr sz="6900" b="1"/>
            </a:lvl7pPr>
            <a:lvl8pPr marL="13680430" indent="0">
              <a:buNone/>
              <a:defRPr sz="6900" b="1"/>
            </a:lvl8pPr>
            <a:lvl9pPr marL="15634777" indent="0">
              <a:buNone/>
              <a:defRPr sz="69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72135" y="14880217"/>
            <a:ext cx="12959715" cy="23220343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2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12F5-2960-428D-8AFE-F2686A374203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13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0AB9-BCC9-40E6-A69D-C1C18813A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813" y="11520176"/>
            <a:ext cx="26875663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761813" y="25145669"/>
            <a:ext cx="26875663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3AD1-9151-42D5-A3C0-888CA15E0233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983B-B686-4FAE-922F-6C00356B67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91987" y="11520176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6691987" y="25145669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2761813" y="11520175"/>
            <a:ext cx="12959715" cy="26580393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7" name="Date Placeholder 4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E9B2-CB2A-48C7-AD7B-CA99EE1D32A6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8" name="Footer Placeholder 5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0CEE-CEB5-4BF0-ACF1-8B99CA3A0D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761816" y="11520176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2761816" y="25145669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6691987" y="11520176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6691987" y="25145669"/>
            <a:ext cx="12959715" cy="12960191"/>
          </a:xfrm>
        </p:spPr>
        <p:txBody>
          <a:bodyPr>
            <a:normAutofit/>
          </a:bodyPr>
          <a:lstStyle>
            <a:lvl1pPr>
              <a:defRPr sz="8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dirty="0"/>
          </a:p>
        </p:txBody>
      </p:sp>
      <p:sp>
        <p:nvSpPr>
          <p:cNvPr id="8" name="Date Placeholder 4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EAAE-D210-47B9-A11B-90A6A35858AC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9" name="Footer Placeholder 5">
            <a:extLst/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6">
            <a:extLst/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CA22-9DC9-480B-A076-A1FAB6FC53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1176338"/>
            <a:ext cx="31276925" cy="408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/>
          </a:p>
        </p:txBody>
      </p:sp>
      <p:sp>
        <p:nvSpPr>
          <p:cNvPr id="4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DD17-067B-41A5-95AD-7F7021689C3E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5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992E-7F81-4A4E-B38F-13B990DB96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/>
          </p:cNvPr>
          <p:cNvSpPr/>
          <p:nvPr/>
        </p:nvSpPr>
        <p:spPr>
          <a:xfrm>
            <a:off x="673100" y="1195388"/>
            <a:ext cx="31053088" cy="40809862"/>
          </a:xfrm>
          <a:prstGeom prst="round2DiagRect">
            <a:avLst>
              <a:gd name="adj1" fmla="val 9416"/>
              <a:gd name="adj2" fmla="val 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869" tIns="195435" rIns="390869" bIns="195435" anchor="ctr"/>
          <a:lstStyle/>
          <a:p>
            <a:pPr algn="ctr" defTabSz="39086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98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0" y="2400300"/>
            <a:ext cx="2686843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869" tIns="195435" rIns="390869" bIns="1954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2250" y="11520488"/>
            <a:ext cx="26868438" cy="265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869" tIns="195435" rIns="390869" bIns="195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1349375" y="39614475"/>
            <a:ext cx="6688138" cy="2300288"/>
          </a:xfrm>
          <a:prstGeom prst="rect">
            <a:avLst/>
          </a:prstGeom>
        </p:spPr>
        <p:txBody>
          <a:bodyPr vert="horz" wrap="square" lIns="390869" tIns="195435" rIns="390869" bIns="19543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1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1B97872-9633-4264-9A85-7B734CC7B8F0}" type="datetimeFigureOut">
              <a:rPr lang="pt-BR"/>
              <a:pPr>
                <a:defRPr/>
              </a:pPr>
              <a:t>11/01/2019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1709400" y="39614475"/>
            <a:ext cx="18561050" cy="2300288"/>
          </a:xfrm>
          <a:prstGeom prst="rect">
            <a:avLst/>
          </a:prstGeom>
        </p:spPr>
        <p:txBody>
          <a:bodyPr vert="horz" wrap="square" lIns="390869" tIns="195435" rIns="390869" bIns="195435" numCol="1" anchor="ctr" anchorCtr="0" compatLnSpc="1">
            <a:prstTxWarp prst="textNoShape">
              <a:avLst/>
            </a:prstTxWarp>
          </a:bodyPr>
          <a:lstStyle>
            <a:lvl1pPr algn="r" defTabSz="3906057" eaLnBrk="1" hangingPunct="1">
              <a:defRPr sz="5100">
                <a:solidFill>
                  <a:schemeClr val="bg2"/>
                </a:solidFill>
                <a:latin typeface="Trebuchet M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29778325" y="1384300"/>
            <a:ext cx="1747838" cy="2298700"/>
          </a:xfrm>
          <a:prstGeom prst="rect">
            <a:avLst/>
          </a:prstGeom>
        </p:spPr>
        <p:txBody>
          <a:bodyPr vert="horz" wrap="square" lIns="390869" tIns="195435" rIns="390869" bIns="1954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26C94B4A-3BD4-4C52-B95E-10D8D91E9A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</p:sldLayoutIdLst>
  <p:txStyles>
    <p:titleStyle>
      <a:lvl1pPr algn="l" defTabSz="3906838" rtl="0" eaLnBrk="0" fontAlgn="base" hangingPunct="0">
        <a:spcBef>
          <a:spcPct val="0"/>
        </a:spcBef>
        <a:spcAft>
          <a:spcPct val="0"/>
        </a:spcAft>
        <a:defRPr sz="163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defTabSz="3906838" rtl="0" eaLnBrk="0" fontAlgn="base" hangingPunct="0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  <a:ea typeface="ＭＳ Ｐゴシック" charset="0"/>
        </a:defRPr>
      </a:lvl2pPr>
      <a:lvl3pPr algn="l" defTabSz="3906838" rtl="0" eaLnBrk="0" fontAlgn="base" hangingPunct="0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  <a:ea typeface="ＭＳ Ｐゴシック" charset="0"/>
        </a:defRPr>
      </a:lvl3pPr>
      <a:lvl4pPr algn="l" defTabSz="3906838" rtl="0" eaLnBrk="0" fontAlgn="base" hangingPunct="0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  <a:ea typeface="ＭＳ Ｐゴシック" charset="0"/>
        </a:defRPr>
      </a:lvl4pPr>
      <a:lvl5pPr algn="l" defTabSz="3906838" rtl="0" eaLnBrk="0" fontAlgn="base" hangingPunct="0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  <a:ea typeface="ＭＳ Ｐゴシック" charset="0"/>
        </a:defRPr>
      </a:lvl5pPr>
      <a:lvl6pPr marL="364617" algn="l" defTabSz="3908239" rtl="0" fontAlgn="base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</a:defRPr>
      </a:lvl6pPr>
      <a:lvl7pPr marL="729234" algn="l" defTabSz="3908239" rtl="0" fontAlgn="base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</a:defRPr>
      </a:lvl7pPr>
      <a:lvl8pPr marL="1093851" algn="l" defTabSz="3908239" rtl="0" fontAlgn="base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</a:defRPr>
      </a:lvl8pPr>
      <a:lvl9pPr marL="1458468" algn="l" defTabSz="3908239" rtl="0" fontAlgn="base">
        <a:spcBef>
          <a:spcPct val="0"/>
        </a:spcBef>
        <a:spcAft>
          <a:spcPct val="0"/>
        </a:spcAft>
        <a:defRPr sz="16300">
          <a:solidFill>
            <a:schemeClr val="bg1"/>
          </a:solidFill>
          <a:latin typeface="Trebuchet MS" pitchFamily="34" charset="0"/>
        </a:defRPr>
      </a:lvl9pPr>
    </p:titleStyle>
    <p:bodyStyle>
      <a:lvl1pPr marL="1206500" indent="-1206500" algn="l" defTabSz="3906838" rtl="0" eaLnBrk="0" fontAlgn="base" hangingPunct="0">
        <a:spcBef>
          <a:spcPts val="8550"/>
        </a:spcBef>
        <a:spcAft>
          <a:spcPct val="0"/>
        </a:spcAft>
        <a:buFont typeface="Wingdings 2" pitchFamily="18" charset="2"/>
        <a:buChar char=""/>
        <a:defRPr sz="94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2468563" indent="-1260475" algn="l" defTabSz="3906838" rtl="0" eaLnBrk="0" fontAlgn="base" hangingPunct="0">
        <a:spcBef>
          <a:spcPts val="2563"/>
        </a:spcBef>
        <a:spcAft>
          <a:spcPct val="0"/>
        </a:spcAft>
        <a:buFont typeface="Wingdings 2" pitchFamily="18" charset="2"/>
        <a:buChar char=""/>
        <a:defRPr sz="85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3676650" indent="-1206500" algn="l" defTabSz="3906838" rtl="0" eaLnBrk="0" fontAlgn="base" hangingPunct="0">
        <a:spcBef>
          <a:spcPts val="2563"/>
        </a:spcBef>
        <a:spcAft>
          <a:spcPct val="0"/>
        </a:spcAft>
        <a:buFont typeface="Wingdings 2" pitchFamily="18" charset="2"/>
        <a:buChar char=""/>
        <a:defRPr sz="77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4884738" indent="-1206500" algn="l" defTabSz="3906838" rtl="0" eaLnBrk="0" fontAlgn="base" hangingPunct="0">
        <a:spcBef>
          <a:spcPts val="2563"/>
        </a:spcBef>
        <a:spcAft>
          <a:spcPct val="0"/>
        </a:spcAft>
        <a:buFont typeface="Wingdings 2" pitchFamily="18" charset="2"/>
        <a:buChar char=""/>
        <a:defRPr sz="77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6092825" indent="-1206500" algn="l" defTabSz="3906838" rtl="0" eaLnBrk="0" fontAlgn="base" hangingPunct="0">
        <a:spcBef>
          <a:spcPts val="2563"/>
        </a:spcBef>
        <a:spcAft>
          <a:spcPct val="0"/>
        </a:spcAft>
        <a:buFont typeface="Wingdings 2" pitchFamily="18" charset="2"/>
        <a:buChar char=""/>
        <a:defRPr sz="77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7315230" indent="-1235039" algn="l" defTabSz="3908694" rtl="0" eaLnBrk="1" latinLnBrk="0" hangingPunct="1">
        <a:spcBef>
          <a:spcPct val="20000"/>
        </a:spcBef>
        <a:buFont typeface="Wingdings 2" pitchFamily="18" charset="2"/>
        <a:buChar char=""/>
        <a:defRPr lang="en-US" sz="77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8550269" indent="-1235039" algn="l" defTabSz="3908694" rtl="0" eaLnBrk="1" latinLnBrk="0" hangingPunct="1">
        <a:spcBef>
          <a:spcPct val="20000"/>
        </a:spcBef>
        <a:buFont typeface="Wingdings 2" pitchFamily="18" charset="2"/>
        <a:buChar char=""/>
        <a:defRPr lang="en-US" sz="77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9792096" indent="-1235039" algn="l" defTabSz="3908694" rtl="0" eaLnBrk="1" latinLnBrk="0" hangingPunct="1">
        <a:spcBef>
          <a:spcPct val="20000"/>
        </a:spcBef>
        <a:buFont typeface="Wingdings 2" pitchFamily="18" charset="2"/>
        <a:buChar char=""/>
        <a:defRPr lang="en-US" sz="77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10993203" indent="-1235039" algn="l" defTabSz="3908694" rtl="0" eaLnBrk="1" latinLnBrk="0" hangingPunct="1">
        <a:spcBef>
          <a:spcPct val="20000"/>
        </a:spcBef>
        <a:buFont typeface="Wingdings 2" pitchFamily="18" charset="2"/>
        <a:buChar char=""/>
        <a:defRPr lang="en-US" sz="77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347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694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041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7388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1736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6083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0430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4777" algn="l" defTabSz="390869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Program Files\Microsoft Office\MEDIA\OFFICE12\Lines\BD14539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1650"/>
            <a:ext cx="32404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tângulo 1"/>
          <p:cNvSpPr>
            <a:spLocks noChangeArrowheads="1"/>
          </p:cNvSpPr>
          <p:nvPr/>
        </p:nvSpPr>
        <p:spPr bwMode="auto">
          <a:xfrm>
            <a:off x="3126490" y="1382713"/>
            <a:ext cx="265041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600" b="1" dirty="0"/>
              <a:t>DEGENERAÇÃO RETRÓGRADA  TRANSSINÁPTICA</a:t>
            </a:r>
          </a:p>
          <a:p>
            <a:pPr algn="ctr"/>
            <a:r>
              <a:rPr lang="pt-BR" sz="6600" b="1" dirty="0"/>
              <a:t>EM NEUROTOXOPLASMOSE  - RELATO DE CASO</a:t>
            </a:r>
          </a:p>
        </p:txBody>
      </p:sp>
      <p:sp>
        <p:nvSpPr>
          <p:cNvPr id="18436" name="Retângulo 4"/>
          <p:cNvSpPr>
            <a:spLocks noChangeArrowheads="1"/>
          </p:cNvSpPr>
          <p:nvPr/>
        </p:nvSpPr>
        <p:spPr bwMode="auto">
          <a:xfrm>
            <a:off x="1365250" y="6391275"/>
            <a:ext cx="14390688" cy="221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0000"/>
                </a:solidFill>
              </a:rPr>
              <a:t>INTRODUÇÃO</a:t>
            </a:r>
          </a:p>
          <a:p>
            <a:pPr algn="just"/>
            <a:endParaRPr lang="pt-PT" sz="1600" dirty="0"/>
          </a:p>
          <a:p>
            <a:pPr algn="just"/>
            <a:r>
              <a:rPr lang="pt-PT" sz="3600" dirty="0"/>
              <a:t>A degeneração retrógrada transsináptica ocorre após uma lesão na via óptica posterior. Seu mecanismo ocorre de forma retrógrada (em direção às células ganglionares da retina). A palidez de disco óptico é o sinal confirmatório da sua ocorrência e a atrofia óptica pode ser quantificada pela </a:t>
            </a:r>
            <a:r>
              <a:rPr lang="pt-BR" sz="3600" dirty="0" smtClean="0"/>
              <a:t>Tomografia de Coerência Óptica  (</a:t>
            </a:r>
            <a:r>
              <a:rPr lang="pt-PT" sz="3600" dirty="0" smtClean="0"/>
              <a:t>OCT).</a:t>
            </a:r>
            <a:endParaRPr lang="pt-BR" sz="3600" dirty="0">
              <a:solidFill>
                <a:srgbClr val="000000"/>
              </a:solidFill>
            </a:endParaRPr>
          </a:p>
          <a:p>
            <a:endParaRPr lang="pt-BR" sz="3600" dirty="0"/>
          </a:p>
          <a:p>
            <a:r>
              <a:rPr lang="pt-BR" sz="3600" b="1" dirty="0"/>
              <a:t>MÉTODOS</a:t>
            </a:r>
          </a:p>
          <a:p>
            <a:endParaRPr lang="pt-BR" sz="1600" b="1" dirty="0"/>
          </a:p>
          <a:p>
            <a:pPr algn="just"/>
            <a:r>
              <a:rPr lang="pt-BR" sz="3600" dirty="0"/>
              <a:t>Quantificar o grau de acometimento da camada de fibras nervosas da retina (CFNR) </a:t>
            </a:r>
            <a:r>
              <a:rPr lang="pt-BR" sz="3600" dirty="0" err="1"/>
              <a:t>peripapilar</a:t>
            </a:r>
            <a:r>
              <a:rPr lang="pt-BR" sz="3600" dirty="0"/>
              <a:t> e da mácula na degeneração </a:t>
            </a:r>
            <a:r>
              <a:rPr lang="pt-BR" sz="3600" dirty="0" err="1"/>
              <a:t>retrográda</a:t>
            </a:r>
            <a:r>
              <a:rPr lang="pt-BR" sz="3600" dirty="0"/>
              <a:t> </a:t>
            </a:r>
            <a:r>
              <a:rPr lang="pt-BR" sz="3600" dirty="0" err="1"/>
              <a:t>transináptica</a:t>
            </a:r>
            <a:r>
              <a:rPr lang="pt-BR" sz="3600" dirty="0"/>
              <a:t> em </a:t>
            </a:r>
            <a:r>
              <a:rPr lang="pt-BR" sz="3600" dirty="0" err="1"/>
              <a:t>neurotoxoplasmose</a:t>
            </a:r>
            <a:r>
              <a:rPr lang="pt-BR" sz="3600" dirty="0"/>
              <a:t>.</a:t>
            </a:r>
          </a:p>
          <a:p>
            <a:pPr algn="just"/>
            <a:endParaRPr lang="pt-BR" sz="2800" dirty="0"/>
          </a:p>
          <a:p>
            <a:r>
              <a:rPr lang="pt-BR" sz="3600" b="1" dirty="0"/>
              <a:t>RESULTADOS</a:t>
            </a:r>
          </a:p>
          <a:p>
            <a:endParaRPr lang="pt-BR" sz="3200" dirty="0"/>
          </a:p>
          <a:p>
            <a:pPr algn="just"/>
            <a:r>
              <a:rPr lang="pt-BR" sz="3600" dirty="0"/>
              <a:t>Paciente do sexo masculino, 43 anos, avaliado pelo serviço de </a:t>
            </a:r>
            <a:r>
              <a:rPr lang="pt-BR" sz="3600" dirty="0" err="1"/>
              <a:t>neuro</a:t>
            </a:r>
            <a:r>
              <a:rPr lang="pt-BR" sz="3600" dirty="0"/>
              <a:t>-oftalmologia com percepção visual de </a:t>
            </a:r>
            <a:r>
              <a:rPr lang="pt-BR" sz="3600" dirty="0" err="1"/>
              <a:t>escotomas</a:t>
            </a:r>
            <a:r>
              <a:rPr lang="pt-BR" sz="3600" dirty="0"/>
              <a:t> inespecíficos há dois anos. Apresentava história de  internação  hospitalar para investigação de síncope há 9 anos na qual foi  diagnosticada Síndrome de Imunodeficiência Adquirida (SIDA) coincidindo o quadro neurológico secundário à  toxoplasmose. O paciente referia uso contínuo de drogas </a:t>
            </a:r>
            <a:r>
              <a:rPr lang="pt-BR" sz="3600" dirty="0" err="1"/>
              <a:t>anti-retrovirais</a:t>
            </a:r>
            <a:r>
              <a:rPr lang="pt-BR" sz="3600" dirty="0"/>
              <a:t>, negava recidiva da </a:t>
            </a:r>
            <a:r>
              <a:rPr lang="pt-BR" sz="3600" dirty="0" err="1"/>
              <a:t>neurotoxoplasmose</a:t>
            </a:r>
            <a:r>
              <a:rPr lang="pt-BR" sz="3600" dirty="0"/>
              <a:t> e trazia à consulta uma TC de crânio com lesão residual calcificada no </a:t>
            </a:r>
            <a:r>
              <a:rPr lang="pt-BR" sz="3600" dirty="0" err="1"/>
              <a:t>pulvinar</a:t>
            </a:r>
            <a:r>
              <a:rPr lang="pt-BR" sz="3600" dirty="0"/>
              <a:t> do tálamo direito </a:t>
            </a:r>
            <a:r>
              <a:rPr lang="pt-BR" sz="3600"/>
              <a:t>(</a:t>
            </a:r>
            <a:r>
              <a:rPr lang="pt-BR" sz="3600" smtClean="0"/>
              <a:t>figura 1</a:t>
            </a:r>
            <a:r>
              <a:rPr lang="pt-BR" sz="3600" dirty="0"/>
              <a:t>). Ao exame apresentava acuidade visual com correção de 20/20 (tabela de </a:t>
            </a:r>
            <a:r>
              <a:rPr lang="pt-BR" sz="3600" dirty="0" err="1"/>
              <a:t>Snellen</a:t>
            </a:r>
            <a:r>
              <a:rPr lang="pt-BR" sz="3600" dirty="0"/>
              <a:t>) em ambos os olhos (AO). A </a:t>
            </a:r>
            <a:r>
              <a:rPr lang="pt-BR" sz="3600" dirty="0" err="1"/>
              <a:t>biomicroscopia</a:t>
            </a:r>
            <a:r>
              <a:rPr lang="pt-BR" sz="3600" dirty="0"/>
              <a:t>, teste de sensibilidade ao contraste ao </a:t>
            </a:r>
            <a:r>
              <a:rPr lang="pt-BR" sz="3600" dirty="0" err="1"/>
              <a:t>sloan</a:t>
            </a:r>
            <a:r>
              <a:rPr lang="pt-BR" sz="3600" dirty="0"/>
              <a:t> </a:t>
            </a:r>
            <a:r>
              <a:rPr lang="pt-BR" sz="3600" dirty="0" err="1"/>
              <a:t>letter</a:t>
            </a:r>
            <a:r>
              <a:rPr lang="pt-BR" sz="3600" dirty="0"/>
              <a:t> </a:t>
            </a:r>
            <a:r>
              <a:rPr lang="pt-BR" sz="3600" dirty="0" err="1"/>
              <a:t>charts</a:t>
            </a:r>
            <a:r>
              <a:rPr lang="pt-BR" sz="3600" dirty="0"/>
              <a:t> e </a:t>
            </a:r>
            <a:r>
              <a:rPr lang="pt-BR" sz="3600" dirty="0" err="1"/>
              <a:t>Ishihara</a:t>
            </a:r>
            <a:r>
              <a:rPr lang="pt-BR" sz="3600" dirty="0"/>
              <a:t> apresentaram-se dentro da normalidade. No entanto, paciente apresentava palidez de disco óptico em região temporal bilateralmente e, ainda, defeito tipo </a:t>
            </a:r>
            <a:r>
              <a:rPr lang="pt-BR" sz="3600" dirty="0" err="1"/>
              <a:t>hemianopsia</a:t>
            </a:r>
            <a:r>
              <a:rPr lang="pt-BR" sz="3600" dirty="0"/>
              <a:t> homônima à esquerda ao campo visual por confrontação e à </a:t>
            </a:r>
            <a:r>
              <a:rPr lang="pt-BR" sz="3600" dirty="0" err="1"/>
              <a:t>perimetria</a:t>
            </a:r>
            <a:r>
              <a:rPr lang="pt-BR" sz="3600" dirty="0"/>
              <a:t> visual computadorizada (</a:t>
            </a:r>
            <a:r>
              <a:rPr lang="pt-BR" sz="3600" dirty="0" smtClean="0"/>
              <a:t>figura </a:t>
            </a:r>
            <a:r>
              <a:rPr lang="pt-BR" sz="3600" dirty="0"/>
              <a:t>2). A OCT de disco demonstrou  redução da CFNR </a:t>
            </a:r>
            <a:r>
              <a:rPr lang="pt-BR" sz="3600" dirty="0" err="1"/>
              <a:t>peripapilar</a:t>
            </a:r>
            <a:r>
              <a:rPr lang="pt-BR" sz="3600" dirty="0"/>
              <a:t> bilateralmente (espessura média de 75 </a:t>
            </a:r>
            <a:r>
              <a:rPr lang="el-GR" sz="3600" dirty="0"/>
              <a:t>μ</a:t>
            </a:r>
            <a:r>
              <a:rPr lang="pt-BR" sz="3600" dirty="0"/>
              <a:t>m no OD e 74</a:t>
            </a:r>
            <a:r>
              <a:rPr lang="el-GR" sz="3600" dirty="0"/>
              <a:t> μ</a:t>
            </a:r>
            <a:r>
              <a:rPr lang="pt-BR" sz="3600" dirty="0"/>
              <a:t>m no OE) e, ainda, da retina temporal do olho direito e retina nasal de olho esquerdo ( </a:t>
            </a:r>
            <a:r>
              <a:rPr lang="pt-BR" sz="3600" dirty="0" smtClean="0"/>
              <a:t>figura </a:t>
            </a:r>
            <a:r>
              <a:rPr lang="pt-BR" sz="3600" dirty="0"/>
              <a:t>3).  </a:t>
            </a:r>
            <a:br>
              <a:rPr lang="pt-BR" sz="3600" dirty="0"/>
            </a:br>
            <a:endParaRPr lang="pt-BR" sz="3600" dirty="0">
              <a:solidFill>
                <a:srgbClr val="000000"/>
              </a:solidFill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8437" name="Retângulo 5"/>
          <p:cNvSpPr>
            <a:spLocks noChangeArrowheads="1"/>
          </p:cNvSpPr>
          <p:nvPr/>
        </p:nvSpPr>
        <p:spPr bwMode="auto">
          <a:xfrm>
            <a:off x="17387081" y="29102050"/>
            <a:ext cx="14078259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1" dirty="0"/>
              <a:t>CONCLUSÃO</a:t>
            </a:r>
          </a:p>
          <a:p>
            <a:pPr algn="just"/>
            <a:endParaRPr lang="pt-BR" sz="3200" b="1" dirty="0"/>
          </a:p>
          <a:p>
            <a:pPr algn="just"/>
            <a:r>
              <a:rPr lang="pt-BR" sz="3600" dirty="0"/>
              <a:t>A degeneração retrógada </a:t>
            </a:r>
            <a:r>
              <a:rPr lang="pt-BR" sz="3600" dirty="0" err="1"/>
              <a:t>transsináptica</a:t>
            </a:r>
            <a:r>
              <a:rPr lang="pt-BR" sz="3600" dirty="0"/>
              <a:t> ocorrida no caso pode ser associada ao acometimento inflamatório e infeccioso do corpo geniculado lateral que representa uma área de transição entre a via óptica anterior e posterior. A neuroimagem associada ao resultado da </a:t>
            </a:r>
            <a:r>
              <a:rPr lang="pt-BR" sz="3600" dirty="0" err="1"/>
              <a:t>perimetria</a:t>
            </a:r>
            <a:r>
              <a:rPr lang="pt-BR" sz="3600" dirty="0"/>
              <a:t> visual computadorizada sugeriram alteração </a:t>
            </a:r>
            <a:r>
              <a:rPr lang="pt-BR" sz="3600" dirty="0" err="1" smtClean="0"/>
              <a:t>retroquiasmática</a:t>
            </a:r>
            <a:r>
              <a:rPr lang="pt-BR" sz="3600" dirty="0" smtClean="0"/>
              <a:t> </a:t>
            </a:r>
            <a:r>
              <a:rPr lang="pt-BR" sz="3600" dirty="0"/>
              <a:t>da via óptica. No entanto, os resultados da OCT foram determinantes para a elucidação da degeneração retrógrada </a:t>
            </a:r>
            <a:r>
              <a:rPr lang="pt-BR" sz="3600" dirty="0" err="1"/>
              <a:t>transsináptica</a:t>
            </a:r>
            <a:r>
              <a:rPr lang="pt-BR" sz="3600" dirty="0"/>
              <a:t>, justificando o achado das alterações </a:t>
            </a:r>
            <a:r>
              <a:rPr lang="pt-BR" sz="3600" dirty="0" err="1"/>
              <a:t>fundoscópicas</a:t>
            </a:r>
            <a:r>
              <a:rPr lang="pt-BR" sz="3600" dirty="0"/>
              <a:t> dos discos ópticos.</a:t>
            </a:r>
          </a:p>
          <a:p>
            <a:pPr algn="just"/>
            <a:endParaRPr lang="pt-BR" sz="3600" b="1" dirty="0"/>
          </a:p>
          <a:p>
            <a:pPr algn="just"/>
            <a:r>
              <a:rPr lang="pt-BR" sz="3200" b="1" dirty="0"/>
              <a:t>REFERÊNCIAS BIBLIOGRÁFICAS</a:t>
            </a:r>
          </a:p>
          <a:p>
            <a:pPr algn="just">
              <a:buFontTx/>
              <a:buAutoNum type="arabicParenR"/>
            </a:pPr>
            <a:r>
              <a:rPr lang="en-US" sz="2800" dirty="0" err="1"/>
              <a:t>Aminoff</a:t>
            </a:r>
            <a:r>
              <a:rPr lang="en-US" sz="2800" dirty="0"/>
              <a:t> MJ, </a:t>
            </a:r>
            <a:r>
              <a:rPr lang="en-US" sz="2800" dirty="0" err="1"/>
              <a:t>Boller</a:t>
            </a:r>
            <a:r>
              <a:rPr lang="en-US" sz="2800" dirty="0"/>
              <a:t> F, </a:t>
            </a:r>
            <a:r>
              <a:rPr lang="en-US" sz="2800" dirty="0" err="1"/>
              <a:t>Suaab</a:t>
            </a:r>
            <a:r>
              <a:rPr lang="en-US" sz="2800" dirty="0"/>
              <a:t> DF. Handbook of Clinical Neurology Vol 102: Neuro-Ophthalmology</a:t>
            </a:r>
            <a:r>
              <a:rPr lang="pt-BR" sz="2800" dirty="0"/>
              <a:t>  </a:t>
            </a:r>
            <a:endParaRPr lang="en-US" sz="2800" b="1" dirty="0"/>
          </a:p>
          <a:p>
            <a:pPr algn="just"/>
            <a:r>
              <a:rPr lang="pt-BR" sz="2800" dirty="0"/>
              <a:t>2) </a:t>
            </a:r>
            <a:r>
              <a:rPr lang="en-US" sz="2800" dirty="0"/>
              <a:t>Retrograde Degeneration in the Optic Nerves and Tracts</a:t>
            </a:r>
          </a:p>
          <a:p>
            <a:pPr algn="just"/>
            <a:r>
              <a:rPr lang="en-US" sz="2800" dirty="0" err="1"/>
              <a:t>Leinfelder</a:t>
            </a:r>
            <a:r>
              <a:rPr lang="en-US" sz="2800" dirty="0"/>
              <a:t>, P.J. American Journal of Ophthalmology , Volume 23 , Issue 7 , 796 – 802</a:t>
            </a:r>
            <a:endParaRPr lang="pt-BR" sz="2800" dirty="0"/>
          </a:p>
          <a:p>
            <a:pPr algn="just"/>
            <a:r>
              <a:rPr lang="pt-BR" sz="2800" dirty="0">
                <a:cs typeface="Arial" charset="0"/>
              </a:rPr>
              <a:t>3) </a:t>
            </a:r>
            <a:r>
              <a:rPr lang="pt-BR" sz="3600" dirty="0" err="1">
                <a:cs typeface="Arial" charset="0"/>
              </a:rPr>
              <a:t>Herro</a:t>
            </a:r>
            <a:r>
              <a:rPr lang="pt-BR" sz="3600" dirty="0">
                <a:cs typeface="Arial" charset="0"/>
              </a:rPr>
              <a:t> A, </a:t>
            </a:r>
            <a:r>
              <a:rPr lang="pt-BR" sz="3600" dirty="0" err="1">
                <a:cs typeface="Arial" charset="0"/>
              </a:rPr>
              <a:t>LLam</a:t>
            </a:r>
            <a:r>
              <a:rPr lang="pt-BR" sz="3600" dirty="0">
                <a:cs typeface="Arial" charset="0"/>
              </a:rPr>
              <a:t> B. Retrograde </a:t>
            </a:r>
            <a:r>
              <a:rPr lang="pt-BR" sz="3600" dirty="0" err="1">
                <a:cs typeface="Arial" charset="0"/>
              </a:rPr>
              <a:t>degeneration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of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retinal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ganglion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cells</a:t>
            </a:r>
            <a:r>
              <a:rPr lang="pt-BR" sz="3600" dirty="0">
                <a:cs typeface="Arial" charset="0"/>
              </a:rPr>
              <a:t> in </a:t>
            </a:r>
            <a:r>
              <a:rPr lang="pt-BR" sz="3600" dirty="0" err="1">
                <a:cs typeface="Arial" charset="0"/>
              </a:rPr>
              <a:t>homonymous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hemianopsia</a:t>
            </a:r>
            <a:r>
              <a:rPr lang="pt-BR" sz="3600" dirty="0">
                <a:cs typeface="Arial" charset="0"/>
              </a:rPr>
              <a:t>. </a:t>
            </a:r>
            <a:r>
              <a:rPr lang="pt-BR" sz="3600" dirty="0" err="1">
                <a:cs typeface="Arial" charset="0"/>
              </a:rPr>
              <a:t>Clin</a:t>
            </a:r>
            <a:r>
              <a:rPr lang="pt-BR" sz="3600" dirty="0">
                <a:cs typeface="Arial" charset="0"/>
              </a:rPr>
              <a:t> </a:t>
            </a:r>
            <a:r>
              <a:rPr lang="pt-BR" sz="3600" dirty="0" err="1">
                <a:cs typeface="Arial" charset="0"/>
              </a:rPr>
              <a:t>Ophthalmol</a:t>
            </a:r>
            <a:r>
              <a:rPr lang="pt-BR" sz="3600" dirty="0">
                <a:cs typeface="Arial" charset="0"/>
              </a:rPr>
              <a:t> 2015;9:1057–1064.</a:t>
            </a:r>
          </a:p>
          <a:p>
            <a:pPr algn="just">
              <a:buFontTx/>
              <a:buAutoNum type="arabicParenR"/>
            </a:pPr>
            <a:endParaRPr lang="pt-BR" sz="3600" b="1" dirty="0"/>
          </a:p>
          <a:p>
            <a:pPr algn="just">
              <a:buFontTx/>
              <a:buAutoNum type="arabicParenR"/>
            </a:pPr>
            <a:endParaRPr lang="pt-BR" sz="3600" b="1" dirty="0"/>
          </a:p>
          <a:p>
            <a:pPr algn="just"/>
            <a:r>
              <a:rPr lang="pt-BR" sz="2800" b="1" dirty="0"/>
              <a:t>Contato: oliviampr@hotmail.com</a:t>
            </a:r>
          </a:p>
        </p:txBody>
      </p:sp>
      <p:sp>
        <p:nvSpPr>
          <p:cNvPr id="18438" name="Retângulo 12"/>
          <p:cNvSpPr>
            <a:spLocks noChangeArrowheads="1"/>
          </p:cNvSpPr>
          <p:nvPr/>
        </p:nvSpPr>
        <p:spPr bwMode="auto">
          <a:xfrm>
            <a:off x="17495788" y="27541872"/>
            <a:ext cx="1546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 b="1" dirty="0">
                <a:cs typeface="Arial" charset="0"/>
              </a:rPr>
              <a:t>Figura 3. </a:t>
            </a:r>
            <a:r>
              <a:rPr lang="pt-BR" sz="3200" dirty="0">
                <a:cs typeface="Arial" charset="0"/>
              </a:rPr>
              <a:t>Exame de Tomografia  de coerência óptica revelou alteração da</a:t>
            </a:r>
          </a:p>
          <a:p>
            <a:pPr algn="just"/>
            <a:r>
              <a:rPr lang="pt-BR" sz="3200" dirty="0">
                <a:cs typeface="Arial" charset="0"/>
              </a:rPr>
              <a:t>CFNR </a:t>
            </a:r>
            <a:r>
              <a:rPr lang="pt-BR" sz="3200" dirty="0" err="1">
                <a:cs typeface="Arial" charset="0"/>
              </a:rPr>
              <a:t>peripapilar</a:t>
            </a:r>
            <a:r>
              <a:rPr lang="pt-BR" sz="3200" dirty="0">
                <a:cs typeface="Arial" charset="0"/>
              </a:rPr>
              <a:t> bilateralmente e da mácula temporal (OD) e nasal (OE).</a:t>
            </a:r>
          </a:p>
          <a:p>
            <a:pPr algn="just"/>
            <a:endParaRPr lang="pt-BR" sz="3200" dirty="0"/>
          </a:p>
        </p:txBody>
      </p:sp>
      <p:sp>
        <p:nvSpPr>
          <p:cNvPr id="18440" name="Retângulo 2"/>
          <p:cNvSpPr>
            <a:spLocks noChangeArrowheads="1"/>
          </p:cNvSpPr>
          <p:nvPr/>
        </p:nvSpPr>
        <p:spPr bwMode="auto">
          <a:xfrm>
            <a:off x="162828" y="4312323"/>
            <a:ext cx="31681738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 Olívia Moura de Paula </a:t>
            </a:r>
            <a:r>
              <a:rPr lang="pt-BR" sz="3200" b="1" dirty="0" err="1"/>
              <a:t>Ricardo¹</a:t>
            </a:r>
            <a:r>
              <a:rPr lang="pt-BR" sz="3200" b="1" dirty="0"/>
              <a:t>, Larissa </a:t>
            </a:r>
            <a:r>
              <a:rPr lang="pt-BR" sz="3200" b="1" dirty="0" err="1"/>
              <a:t>Fouad</a:t>
            </a:r>
            <a:r>
              <a:rPr lang="pt-BR" sz="3200" b="1" dirty="0"/>
              <a:t> Ibrahim</a:t>
            </a:r>
            <a:r>
              <a:rPr lang="pt-BR" sz="3200" b="1" baseline="30000" dirty="0"/>
              <a:t>1</a:t>
            </a:r>
            <a:r>
              <a:rPr lang="pt-BR" sz="3200" b="1" dirty="0"/>
              <a:t>,</a:t>
            </a:r>
            <a:r>
              <a:rPr lang="pt-BR" sz="3200" b="1" dirty="0" err="1"/>
              <a:t>Leticia</a:t>
            </a:r>
            <a:r>
              <a:rPr lang="pt-BR" sz="3200" b="1" dirty="0"/>
              <a:t> </a:t>
            </a:r>
            <a:r>
              <a:rPr lang="pt-BR" sz="3200" b="1" dirty="0" err="1"/>
              <a:t>Arriel</a:t>
            </a:r>
            <a:r>
              <a:rPr lang="pt-BR" sz="3200" b="1" dirty="0"/>
              <a:t> </a:t>
            </a:r>
            <a:r>
              <a:rPr lang="pt-BR" sz="3200" b="1" dirty="0" err="1"/>
              <a:t>Crepaldi¹</a:t>
            </a:r>
            <a:r>
              <a:rPr lang="pt-BR" sz="3200" b="1" dirty="0"/>
              <a:t>, Joana </a:t>
            </a:r>
            <a:r>
              <a:rPr lang="pt-BR" sz="3200" b="1" dirty="0" err="1"/>
              <a:t>Versiani</a:t>
            </a:r>
            <a:r>
              <a:rPr lang="pt-BR" sz="3200" b="1" dirty="0"/>
              <a:t> </a:t>
            </a:r>
            <a:r>
              <a:rPr lang="pt-BR" sz="3200" b="1" dirty="0" err="1"/>
              <a:t>Chiabi</a:t>
            </a:r>
            <a:r>
              <a:rPr lang="pt-BR" sz="3200" b="1" dirty="0"/>
              <a:t> </a:t>
            </a:r>
            <a:r>
              <a:rPr lang="pt-BR" sz="3200" b="1" dirty="0" err="1"/>
              <a:t>Queiroz¹</a:t>
            </a:r>
            <a:r>
              <a:rPr lang="pt-BR" sz="3200" b="1" dirty="0"/>
              <a:t>, Thaís Nunes </a:t>
            </a:r>
            <a:r>
              <a:rPr lang="pt-BR" sz="3200" b="1" dirty="0" err="1"/>
              <a:t>Andrade¹</a:t>
            </a:r>
            <a:r>
              <a:rPr lang="pt-BR" sz="3200" b="1" dirty="0"/>
              <a:t>, Luciano Mesquita Simão</a:t>
            </a:r>
            <a:r>
              <a:rPr lang="pt-BR" sz="3200" b="1" baseline="30000" dirty="0"/>
              <a:t>1</a:t>
            </a:r>
            <a:endParaRPr lang="pt-BR" sz="2800" b="1" baseline="30000" dirty="0"/>
          </a:p>
          <a:p>
            <a:pPr algn="ctr"/>
            <a:endParaRPr lang="pt-BR" sz="2800" b="1" baseline="30000" dirty="0"/>
          </a:p>
          <a:p>
            <a:pPr algn="ctr"/>
            <a:r>
              <a:rPr lang="pt-PT" sz="3600" b="1" baseline="30000" dirty="0"/>
              <a:t>1</a:t>
            </a:r>
            <a:r>
              <a:rPr lang="pt-PT" sz="3600" b="1" dirty="0"/>
              <a:t>Instituto de Olhos Ci</a:t>
            </a:r>
            <a:r>
              <a:rPr lang="fr-FR" sz="3600" b="1" dirty="0"/>
              <a:t>ê</a:t>
            </a:r>
            <a:r>
              <a:rPr lang="pt-PT" sz="3600" b="1" dirty="0"/>
              <a:t>ncias M</a:t>
            </a:r>
            <a:r>
              <a:rPr lang="fr-FR" sz="3600" b="1" dirty="0"/>
              <a:t>é</a:t>
            </a:r>
            <a:r>
              <a:rPr lang="pt-PT" sz="3600" b="1" dirty="0"/>
              <a:t>dicas, Faculdade Ciências Médicas de Minas Gerais, Belo Horizonte, MG </a:t>
            </a:r>
            <a:endParaRPr lang="pt-BR" sz="2000" b="1" dirty="0"/>
          </a:p>
        </p:txBody>
      </p:sp>
      <p:sp>
        <p:nvSpPr>
          <p:cNvPr id="18441" name="Retângulo 13"/>
          <p:cNvSpPr>
            <a:spLocks noChangeArrowheads="1"/>
          </p:cNvSpPr>
          <p:nvPr/>
        </p:nvSpPr>
        <p:spPr bwMode="auto">
          <a:xfrm>
            <a:off x="7483638" y="27172483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Figura 1. </a:t>
            </a:r>
            <a:r>
              <a:rPr lang="pt-BR" sz="3200" dirty="0">
                <a:cs typeface="Arial" charset="0"/>
              </a:rPr>
              <a:t>TC de crânio evidenciando </a:t>
            </a:r>
            <a:r>
              <a:rPr lang="pt-BR" sz="3200" dirty="0"/>
              <a:t>lesão residual calcificada no </a:t>
            </a:r>
            <a:r>
              <a:rPr lang="pt-BR" sz="3200" dirty="0" err="1"/>
              <a:t>pulvinar</a:t>
            </a:r>
            <a:r>
              <a:rPr lang="pt-BR" sz="3200" dirty="0"/>
              <a:t> do tálamo direito</a:t>
            </a:r>
            <a:r>
              <a:rPr lang="pt-BR" sz="3200" dirty="0">
                <a:cs typeface="Arial" charset="0"/>
              </a:rPr>
              <a:t>.</a:t>
            </a:r>
            <a:endParaRPr lang="pt-BR" sz="3200" dirty="0"/>
          </a:p>
        </p:txBody>
      </p:sp>
      <p:pic>
        <p:nvPicPr>
          <p:cNvPr id="18442" name="Picture 35" descr="Resultado de imagem para simasp 2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94" y="383233"/>
            <a:ext cx="37861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7" descr="Imagem relacionada"/>
          <p:cNvPicPr>
            <a:picLocks noChangeAspect="1" noChangeArrowheads="1"/>
          </p:cNvPicPr>
          <p:nvPr/>
        </p:nvPicPr>
        <p:blipFill>
          <a:blip r:embed="rId5"/>
          <a:srcRect l="2632" t="5937" r="67764" b="10611"/>
          <a:stretch>
            <a:fillRect/>
          </a:stretch>
        </p:blipFill>
        <p:spPr bwMode="auto">
          <a:xfrm>
            <a:off x="28987046" y="311795"/>
            <a:ext cx="3214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8" descr="F:\Jaime - DEG RETROGRADA\659348_20190109_153029_OCTReport_N_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67796" y="6117672"/>
            <a:ext cx="12890177" cy="85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9143" y="25952344"/>
            <a:ext cx="5785525" cy="61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67796" y="15207238"/>
            <a:ext cx="12890176" cy="116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3"/>
          <p:cNvSpPr>
            <a:spLocks noChangeArrowheads="1"/>
          </p:cNvSpPr>
          <p:nvPr/>
        </p:nvSpPr>
        <p:spPr bwMode="auto">
          <a:xfrm>
            <a:off x="1411978" y="39031191"/>
            <a:ext cx="16198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>
                <a:cs typeface="Arial" charset="0"/>
              </a:rPr>
              <a:t>Figura </a:t>
            </a:r>
            <a:r>
              <a:rPr lang="pt-BR" sz="3200" b="1" dirty="0" smtClean="0">
                <a:cs typeface="Arial" charset="0"/>
              </a:rPr>
              <a:t>2- </a:t>
            </a:r>
            <a:r>
              <a:rPr lang="pt-BR" sz="3200" dirty="0">
                <a:cs typeface="Arial" charset="0"/>
              </a:rPr>
              <a:t>Exame de </a:t>
            </a:r>
            <a:r>
              <a:rPr lang="pt-BR" sz="3200" dirty="0" err="1">
                <a:cs typeface="Arial" charset="0"/>
              </a:rPr>
              <a:t>perimetria</a:t>
            </a:r>
            <a:r>
              <a:rPr lang="pt-BR" sz="3200" dirty="0">
                <a:cs typeface="Arial" charset="0"/>
              </a:rPr>
              <a:t> visual computadorizada revela defeito </a:t>
            </a:r>
          </a:p>
          <a:p>
            <a:r>
              <a:rPr lang="pt-BR" sz="3200" dirty="0">
                <a:cs typeface="Arial" charset="0"/>
              </a:rPr>
              <a:t>                do tipo </a:t>
            </a:r>
            <a:r>
              <a:rPr lang="pt-BR" sz="3200" dirty="0" err="1"/>
              <a:t>hemianopsia</a:t>
            </a:r>
            <a:r>
              <a:rPr lang="pt-BR" sz="3200" dirty="0"/>
              <a:t> homônima à esquerda</a:t>
            </a:r>
            <a:r>
              <a:rPr lang="pt-BR" sz="3200" dirty="0">
                <a:cs typeface="Arial" charset="0"/>
              </a:rPr>
              <a:t>.</a:t>
            </a:r>
          </a:p>
          <a:p>
            <a:pPr algn="just"/>
            <a:endParaRPr lang="pt-BR" sz="3200" dirty="0"/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60FF493F-1DB6-40A4-83D4-0C2432C882F2}"/>
              </a:ext>
            </a:extLst>
          </p:cNvPr>
          <p:cNvGrpSpPr/>
          <p:nvPr/>
        </p:nvGrpSpPr>
        <p:grpSpPr>
          <a:xfrm>
            <a:off x="1726036" y="32316019"/>
            <a:ext cx="13681520" cy="6216638"/>
            <a:chOff x="1697730" y="32316019"/>
            <a:chExt cx="13277778" cy="6216638"/>
          </a:xfrm>
        </p:grpSpPr>
        <p:grpSp>
          <p:nvGrpSpPr>
            <p:cNvPr id="17" name="Grupo 16"/>
            <p:cNvGrpSpPr/>
            <p:nvPr/>
          </p:nvGrpSpPr>
          <p:grpSpPr>
            <a:xfrm>
              <a:off x="1697730" y="32316019"/>
              <a:ext cx="11858708" cy="6216638"/>
              <a:chOff x="2269234" y="32101705"/>
              <a:chExt cx="15716304" cy="8002588"/>
            </a:xfrm>
          </p:grpSpPr>
          <p:pic>
            <p:nvPicPr>
              <p:cNvPr id="18446" name="Picture 40" descr="C:\Users\oftalmo01\Downloads\111.jpg"/>
              <p:cNvPicPr>
                <a:picLocks noChangeAspect="1" noChangeArrowheads="1"/>
              </p:cNvPicPr>
              <p:nvPr/>
            </p:nvPicPr>
            <p:blipFill>
              <a:blip r:embed="rId9"/>
              <a:srcRect l="4594" r="9401"/>
              <a:stretch>
                <a:fillRect/>
              </a:stretch>
            </p:blipFill>
            <p:spPr bwMode="auto">
              <a:xfrm>
                <a:off x="2269234" y="32101705"/>
                <a:ext cx="7551738" cy="793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7" name="Picture 41"/>
              <p:cNvPicPr>
                <a:picLocks noChangeAspect="1" noChangeArrowheads="1"/>
              </p:cNvPicPr>
              <p:nvPr/>
            </p:nvPicPr>
            <p:blipFill>
              <a:blip r:embed="rId10"/>
              <a:srcRect l="4144" t="2542" r="3865" b="3391"/>
              <a:stretch>
                <a:fillRect/>
              </a:stretch>
            </p:blipFill>
            <p:spPr bwMode="auto">
              <a:xfrm>
                <a:off x="10055976" y="32173143"/>
                <a:ext cx="7929562" cy="793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CaixaDeTexto 1">
              <a:extLst>
                <a:ext uri="{FF2B5EF4-FFF2-40B4-BE49-F238E27FC236}">
                  <a16:creationId xmlns="" xmlns:a16="http://schemas.microsoft.com/office/drawing/2014/main" id="{77CF5A48-F033-41B1-9C2A-9162CD18DAF5}"/>
                </a:ext>
              </a:extLst>
            </p:cNvPr>
            <p:cNvSpPr txBox="1"/>
            <p:nvPr/>
          </p:nvSpPr>
          <p:spPr>
            <a:xfrm flipH="1">
              <a:off x="12383220" y="37598869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b="1" dirty="0"/>
                <a:t>OD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3D35D3A3-4D86-4682-96DB-99A6AE52FF1F}"/>
                </a:ext>
              </a:extLst>
            </p:cNvPr>
            <p:cNvSpPr txBox="1"/>
            <p:nvPr/>
          </p:nvSpPr>
          <p:spPr>
            <a:xfrm flipH="1">
              <a:off x="1726036" y="37586095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b="1" dirty="0"/>
                <a:t>OE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Custom 3">
      <a:dk1>
        <a:sysClr val="windowText" lastClr="000000"/>
      </a:dk1>
      <a:lt1>
        <a:sysClr val="window" lastClr="FFFFFF"/>
      </a:lt1>
      <a:dk2>
        <a:srgbClr val="255899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707</TotalTime>
  <Words>509</Words>
  <Application>Microsoft Office PowerPoint</Application>
  <PresentationFormat>Personalizar</PresentationFormat>
  <Paragraphs>37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Revolution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oftalmo01</dc:creator>
  <cp:lastModifiedBy>oftalmo01</cp:lastModifiedBy>
  <cp:revision>335</cp:revision>
  <dcterms:created xsi:type="dcterms:W3CDTF">2014-07-28T16:49:07Z</dcterms:created>
  <dcterms:modified xsi:type="dcterms:W3CDTF">2019-01-11T19:54:52Z</dcterms:modified>
</cp:coreProperties>
</file>