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707"/>
    <a:srgbClr val="FFB08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343" autoAdjust="0"/>
  </p:normalViewPr>
  <p:slideViewPr>
    <p:cSldViewPr snapToGrid="0">
      <p:cViewPr varScale="1">
        <p:scale>
          <a:sx n="40" d="100"/>
          <a:sy n="40" d="100"/>
        </p:scale>
        <p:origin x="80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ACD-6E0E-4A75-81A7-1B4B0364DFD2}" type="datetimeFigureOut">
              <a:rPr lang="pt-BR" smtClean="0"/>
              <a:t>03/02/2020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702C1-D7A9-44C9-9892-1178C11D105F}" type="slidenum">
              <a:rPr lang="pt-BR" smtClean="0"/>
              <a:t>‹#›</a:t>
            </a:fld>
            <a:endParaRPr lang="pt-BR"/>
          </a:p>
        </p:txBody>
      </p:sp>
    </p:spTree>
    <p:extLst>
      <p:ext uri="{BB962C8B-B14F-4D97-AF65-F5344CB8AC3E}">
        <p14:creationId xmlns:p14="http://schemas.microsoft.com/office/powerpoint/2010/main" val="3706968358"/>
      </p:ext>
    </p:extLst>
  </p:cSld>
  <p:clrMap bg1="lt1" tx1="dk1" bg2="lt2" tx2="dk2" accent1="accent1" accent2="accent2" accent3="accent3" accent4="accent4" accent5="accent5" accent6="accent6" hlink="hlink" folHlink="folHlink"/>
  <p:notesStyle>
    <a:lvl1pPr marL="0" algn="l" defTabSz="2159996" rtl="0" eaLnBrk="1" latinLnBrk="0" hangingPunct="1">
      <a:defRPr sz="2835" kern="1200">
        <a:solidFill>
          <a:schemeClr val="tx1"/>
        </a:solidFill>
        <a:latin typeface="+mn-lt"/>
        <a:ea typeface="+mn-ea"/>
        <a:cs typeface="+mn-cs"/>
      </a:defRPr>
    </a:lvl1pPr>
    <a:lvl2pPr marL="1079998" algn="l" defTabSz="2159996" rtl="0" eaLnBrk="1" latinLnBrk="0" hangingPunct="1">
      <a:defRPr sz="2835" kern="1200">
        <a:solidFill>
          <a:schemeClr val="tx1"/>
        </a:solidFill>
        <a:latin typeface="+mn-lt"/>
        <a:ea typeface="+mn-ea"/>
        <a:cs typeface="+mn-cs"/>
      </a:defRPr>
    </a:lvl2pPr>
    <a:lvl3pPr marL="2159996" algn="l" defTabSz="2159996" rtl="0" eaLnBrk="1" latinLnBrk="0" hangingPunct="1">
      <a:defRPr sz="2835" kern="1200">
        <a:solidFill>
          <a:schemeClr val="tx1"/>
        </a:solidFill>
        <a:latin typeface="+mn-lt"/>
        <a:ea typeface="+mn-ea"/>
        <a:cs typeface="+mn-cs"/>
      </a:defRPr>
    </a:lvl3pPr>
    <a:lvl4pPr marL="3239994" algn="l" defTabSz="2159996" rtl="0" eaLnBrk="1" latinLnBrk="0" hangingPunct="1">
      <a:defRPr sz="2835" kern="1200">
        <a:solidFill>
          <a:schemeClr val="tx1"/>
        </a:solidFill>
        <a:latin typeface="+mn-lt"/>
        <a:ea typeface="+mn-ea"/>
        <a:cs typeface="+mn-cs"/>
      </a:defRPr>
    </a:lvl4pPr>
    <a:lvl5pPr marL="4319991" algn="l" defTabSz="2159996" rtl="0" eaLnBrk="1" latinLnBrk="0" hangingPunct="1">
      <a:defRPr sz="2835" kern="1200">
        <a:solidFill>
          <a:schemeClr val="tx1"/>
        </a:solidFill>
        <a:latin typeface="+mn-lt"/>
        <a:ea typeface="+mn-ea"/>
        <a:cs typeface="+mn-cs"/>
      </a:defRPr>
    </a:lvl5pPr>
    <a:lvl6pPr marL="5399989" algn="l" defTabSz="2159996" rtl="0" eaLnBrk="1" latinLnBrk="0" hangingPunct="1">
      <a:defRPr sz="2835" kern="1200">
        <a:solidFill>
          <a:schemeClr val="tx1"/>
        </a:solidFill>
        <a:latin typeface="+mn-lt"/>
        <a:ea typeface="+mn-ea"/>
        <a:cs typeface="+mn-cs"/>
      </a:defRPr>
    </a:lvl6pPr>
    <a:lvl7pPr marL="6479987" algn="l" defTabSz="2159996" rtl="0" eaLnBrk="1" latinLnBrk="0" hangingPunct="1">
      <a:defRPr sz="2835" kern="1200">
        <a:solidFill>
          <a:schemeClr val="tx1"/>
        </a:solidFill>
        <a:latin typeface="+mn-lt"/>
        <a:ea typeface="+mn-ea"/>
        <a:cs typeface="+mn-cs"/>
      </a:defRPr>
    </a:lvl7pPr>
    <a:lvl8pPr marL="7559985" algn="l" defTabSz="2159996" rtl="0" eaLnBrk="1" latinLnBrk="0" hangingPunct="1">
      <a:defRPr sz="2835" kern="1200">
        <a:solidFill>
          <a:schemeClr val="tx1"/>
        </a:solidFill>
        <a:latin typeface="+mn-lt"/>
        <a:ea typeface="+mn-ea"/>
        <a:cs typeface="+mn-cs"/>
      </a:defRPr>
    </a:lvl8pPr>
    <a:lvl9pPr marL="8639983" algn="l" defTabSz="2159996" rtl="0" eaLnBrk="1" latinLnBrk="0" hangingPunct="1">
      <a:defRPr sz="28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835" b="0" i="0" kern="1200" dirty="0">
                <a:solidFill>
                  <a:schemeClr val="tx1"/>
                </a:solidFill>
                <a:effectLst/>
                <a:latin typeface="+mn-lt"/>
                <a:ea typeface="+mn-ea"/>
                <a:cs typeface="+mn-cs"/>
              </a:rPr>
              <a:t>purpose, methods, results and discussion</a:t>
            </a:r>
            <a:endParaRPr lang="pt-BR" dirty="0"/>
          </a:p>
        </p:txBody>
      </p:sp>
      <p:sp>
        <p:nvSpPr>
          <p:cNvPr id="4" name="Espaço Reservado para Número de Slide 3"/>
          <p:cNvSpPr>
            <a:spLocks noGrp="1"/>
          </p:cNvSpPr>
          <p:nvPr>
            <p:ph type="sldNum" sz="quarter" idx="10"/>
          </p:nvPr>
        </p:nvSpPr>
        <p:spPr/>
        <p:txBody>
          <a:bodyPr/>
          <a:lstStyle/>
          <a:p>
            <a:fld id="{023702C1-D7A9-44C9-9892-1178C11D105F}" type="slidenum">
              <a:rPr lang="pt-BR" smtClean="0"/>
              <a:t>1</a:t>
            </a:fld>
            <a:endParaRPr lang="pt-BR"/>
          </a:p>
        </p:txBody>
      </p:sp>
    </p:spTree>
    <p:extLst>
      <p:ext uri="{BB962C8B-B14F-4D97-AF65-F5344CB8AC3E}">
        <p14:creationId xmlns:p14="http://schemas.microsoft.com/office/powerpoint/2010/main" val="262880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pt-BR"/>
              <a:t>Clique para editar o título mestre</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03/02/2020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257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03/02/2020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31051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03/02/2020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984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03/02/2020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77964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pt-BR"/>
              <a:t>Clique para editar o título mestre</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4A5C5DD-6F53-41E6-A040-038953023A3F}" type="datetimeFigureOut">
              <a:rPr lang="pt-BR" smtClean="0"/>
              <a:t>03/02/2020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5413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4A5C5DD-6F53-41E6-A040-038953023A3F}" type="datetimeFigureOut">
              <a:rPr lang="pt-BR" smtClean="0"/>
              <a:t>03/02/2020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36751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4" name="Content Placeholder 3"/>
          <p:cNvSpPr>
            <a:spLocks noGrp="1"/>
          </p:cNvSpPr>
          <p:nvPr>
            <p:ph sz="half" idx="2"/>
          </p:nvPr>
        </p:nvSpPr>
        <p:spPr>
          <a:xfrm>
            <a:off x="1983781" y="5917660"/>
            <a:ext cx="12183929"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6" name="Content Placeholder 5"/>
          <p:cNvSpPr>
            <a:spLocks noGrp="1"/>
          </p:cNvSpPr>
          <p:nvPr>
            <p:ph sz="quarter" idx="4"/>
          </p:nvPr>
        </p:nvSpPr>
        <p:spPr>
          <a:xfrm>
            <a:off x="14580215" y="5917660"/>
            <a:ext cx="12243932"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4A5C5DD-6F53-41E6-A040-038953023A3F}" type="datetimeFigureOut">
              <a:rPr lang="pt-BR" smtClean="0"/>
              <a:t>03/02/2020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31155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4A5C5DD-6F53-41E6-A040-038953023A3F}" type="datetimeFigureOut">
              <a:rPr lang="pt-BR" smtClean="0"/>
              <a:t>03/02/2020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80774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5C5DD-6F53-41E6-A040-038953023A3F}" type="datetimeFigureOut">
              <a:rPr lang="pt-BR" smtClean="0"/>
              <a:t>03/02/2020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4056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03/02/2020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08500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03/02/2020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07510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64A5C5DD-6F53-41E6-A040-038953023A3F}" type="datetimeFigureOut">
              <a:rPr lang="pt-BR" smtClean="0"/>
              <a:t>03/02/2020</a:t>
            </a:fld>
            <a:endParaRPr lang="pt-BR"/>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2B8E7747-C14A-4E68-9097-DDF26755E440}" type="slidenum">
              <a:rPr lang="pt-BR" smtClean="0"/>
              <a:t>‹#›</a:t>
            </a:fld>
            <a:endParaRPr lang="pt-BR"/>
          </a:p>
        </p:txBody>
      </p:sp>
    </p:spTree>
    <p:extLst>
      <p:ext uri="{BB962C8B-B14F-4D97-AF65-F5344CB8AC3E}">
        <p14:creationId xmlns:p14="http://schemas.microsoft.com/office/powerpoint/2010/main" val="330079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18984138" y="11719672"/>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etângulo 31"/>
          <p:cNvSpPr/>
          <p:nvPr/>
        </p:nvSpPr>
        <p:spPr>
          <a:xfrm>
            <a:off x="19069677" y="7495924"/>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617957" y="11345861"/>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647613" y="10078556"/>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693416" y="6241019"/>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16"/>
          <p:cNvSpPr/>
          <p:nvPr/>
        </p:nvSpPr>
        <p:spPr>
          <a:xfrm>
            <a:off x="693416" y="4984035"/>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922023" y="656062"/>
            <a:ext cx="24178421" cy="381896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Vitreous Cyst, </a:t>
            </a:r>
            <a:r>
              <a:rPr lang="en-US" sz="6000" b="1" dirty="0" err="1">
                <a:latin typeface="Arial" panose="020B0604020202020204" pitchFamily="34" charset="0"/>
                <a:cs typeface="Arial" panose="020B0604020202020204" pitchFamily="34" charset="0"/>
              </a:rPr>
              <a:t>Foveoschis</a:t>
            </a:r>
            <a:r>
              <a:rPr lang="en-US" sz="6000" b="1" dirty="0">
                <a:latin typeface="Arial" panose="020B0604020202020204" pitchFamily="34" charset="0"/>
                <a:cs typeface="Arial" panose="020B0604020202020204" pitchFamily="34" charset="0"/>
              </a:rPr>
              <a:t> and Neovascular Membrane in high myopia </a:t>
            </a:r>
            <a:r>
              <a:rPr lang="pt-BR" sz="6000" b="1" dirty="0">
                <a:latin typeface="Arial" panose="020B0604020202020204" pitchFamily="34" charset="0"/>
                <a:cs typeface="Arial" panose="020B0604020202020204" pitchFamily="34" charset="0"/>
              </a:rPr>
              <a:t>: A Case Report.</a:t>
            </a:r>
            <a:endParaRPr lang="pt-BR" sz="5400" b="1" dirty="0">
              <a:latin typeface="Arial" panose="020B0604020202020204" pitchFamily="34" charset="0"/>
              <a:cs typeface="Arial" panose="020B0604020202020204" pitchFamily="34" charset="0"/>
            </a:endParaRPr>
          </a:p>
          <a:p>
            <a:pPr algn="ctr"/>
            <a:r>
              <a:rPr lang="pt-BR" sz="3600" dirty="0">
                <a:solidFill>
                  <a:schemeClr val="bg1"/>
                </a:solidFill>
                <a:latin typeface="Arial" panose="020B0604020202020204" pitchFamily="34" charset="0"/>
                <a:cs typeface="Arial" panose="020B0604020202020204" pitchFamily="34" charset="0"/>
              </a:rPr>
              <a:t>Carolina Maria Barbosa Lemos, Rafael Garcia, Walther de Oliveira Campos Neto, Fernanda </a:t>
            </a:r>
            <a:r>
              <a:rPr lang="pt-BR" sz="3600" dirty="0" err="1">
                <a:solidFill>
                  <a:schemeClr val="bg1"/>
                </a:solidFill>
                <a:latin typeface="Arial" panose="020B0604020202020204" pitchFamily="34" charset="0"/>
                <a:cs typeface="Arial" panose="020B0604020202020204" pitchFamily="34" charset="0"/>
              </a:rPr>
              <a:t>Salata</a:t>
            </a:r>
            <a:r>
              <a:rPr lang="pt-BR" sz="3600" dirty="0">
                <a:solidFill>
                  <a:schemeClr val="bg1"/>
                </a:solidFill>
                <a:latin typeface="Arial" panose="020B0604020202020204" pitchFamily="34" charset="0"/>
                <a:cs typeface="Arial" panose="020B0604020202020204" pitchFamily="34" charset="0"/>
              </a:rPr>
              <a:t> </a:t>
            </a:r>
            <a:r>
              <a:rPr lang="pt-BR" sz="3600" dirty="0" err="1">
                <a:solidFill>
                  <a:schemeClr val="bg1"/>
                </a:solidFill>
                <a:latin typeface="Arial" panose="020B0604020202020204" pitchFamily="34" charset="0"/>
                <a:cs typeface="Arial" panose="020B0604020202020204" pitchFamily="34" charset="0"/>
              </a:rPr>
              <a:t>Antunes,Beatriz</a:t>
            </a:r>
            <a:r>
              <a:rPr lang="pt-BR" sz="3600" dirty="0">
                <a:solidFill>
                  <a:schemeClr val="bg1"/>
                </a:solidFill>
                <a:latin typeface="Arial" panose="020B0604020202020204" pitchFamily="34" charset="0"/>
                <a:cs typeface="Arial" panose="020B0604020202020204" pitchFamily="34" charset="0"/>
              </a:rPr>
              <a:t> </a:t>
            </a:r>
            <a:r>
              <a:rPr lang="pt-BR" sz="3600">
                <a:solidFill>
                  <a:schemeClr val="bg1"/>
                </a:solidFill>
                <a:latin typeface="Arial" panose="020B0604020202020204" pitchFamily="34" charset="0"/>
                <a:cs typeface="Arial" panose="020B0604020202020204" pitchFamily="34" charset="0"/>
              </a:rPr>
              <a:t>Mencaroni</a:t>
            </a:r>
            <a:r>
              <a:rPr lang="pt-BR" sz="3600" dirty="0">
                <a:solidFill>
                  <a:schemeClr val="bg1"/>
                </a:solidFill>
                <a:latin typeface="Arial" panose="020B0604020202020204" pitchFamily="34" charset="0"/>
                <a:cs typeface="Arial" panose="020B0604020202020204" pitchFamily="34" charset="0"/>
              </a:rPr>
              <a:t>, Anésio Ruiz Neto, Mariana da Rocha Martini, André Marcelo Vieira Gomes.</a:t>
            </a:r>
            <a:endParaRPr lang="pt-BR" sz="3200" dirty="0">
              <a:solidFill>
                <a:schemeClr val="bg1"/>
              </a:solidFill>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3"/>
          <a:stretch>
            <a:fillRect/>
          </a:stretch>
        </p:blipFill>
        <p:spPr>
          <a:xfrm>
            <a:off x="881643" y="824306"/>
            <a:ext cx="2824491" cy="2671048"/>
          </a:xfrm>
          <a:prstGeom prst="rect">
            <a:avLst/>
          </a:prstGeom>
        </p:spPr>
      </p:pic>
      <p:sp>
        <p:nvSpPr>
          <p:cNvPr id="7" name="Retângulo 6"/>
          <p:cNvSpPr/>
          <p:nvPr/>
        </p:nvSpPr>
        <p:spPr>
          <a:xfrm>
            <a:off x="617957" y="484092"/>
            <a:ext cx="27698376" cy="15006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 Box 526"/>
          <p:cNvSpPr txBox="1">
            <a:spLocks noChangeArrowheads="1"/>
          </p:cNvSpPr>
          <p:nvPr/>
        </p:nvSpPr>
        <p:spPr bwMode="auto">
          <a:xfrm>
            <a:off x="788063" y="5711758"/>
            <a:ext cx="8667006" cy="4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To describe a case of Vitreous Cyst.</a:t>
            </a:r>
          </a:p>
        </p:txBody>
      </p:sp>
      <p:sp>
        <p:nvSpPr>
          <p:cNvPr id="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23608" y="5038476"/>
            <a:ext cx="1941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PURPOSE</a:t>
            </a:r>
            <a:endParaRPr lang="pt-BR" altLang="pt-BR" sz="2999" b="1" dirty="0">
              <a:latin typeface="Tahoma" panose="020B0604030504040204" pitchFamily="34" charset="0"/>
            </a:endParaRPr>
          </a:p>
        </p:txBody>
      </p:sp>
      <p:sp>
        <p:nvSpPr>
          <p:cNvPr id="19" name="Text Box 526"/>
          <p:cNvSpPr txBox="1">
            <a:spLocks noChangeArrowheads="1"/>
          </p:cNvSpPr>
          <p:nvPr/>
        </p:nvSpPr>
        <p:spPr bwMode="auto">
          <a:xfrm>
            <a:off x="19155217" y="4862626"/>
            <a:ext cx="8667006" cy="25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400" dirty="0" err="1">
                <a:cs typeface="Arial" panose="020B0604020202020204" pitchFamily="34" charset="0"/>
              </a:rPr>
              <a:t>Angiofluoresceinography</a:t>
            </a:r>
            <a:r>
              <a:rPr lang="en-US" sz="2400" dirty="0">
                <a:cs typeface="Arial" panose="020B0604020202020204" pitchFamily="34" charset="0"/>
              </a:rPr>
              <a:t> (AF): macular </a:t>
            </a:r>
            <a:r>
              <a:rPr lang="en-US" sz="2400" dirty="0" err="1">
                <a:cs typeface="Arial" panose="020B0604020202020204" pitchFamily="34" charset="0"/>
              </a:rPr>
              <a:t>hyperfluorescence</a:t>
            </a:r>
            <a:r>
              <a:rPr lang="en-US" sz="2400" dirty="0">
                <a:cs typeface="Arial" panose="020B0604020202020204" pitchFamily="34" charset="0"/>
              </a:rPr>
              <a:t> in OD and </a:t>
            </a:r>
            <a:r>
              <a:rPr lang="en-US" sz="2400" dirty="0" err="1">
                <a:cs typeface="Arial" panose="020B0604020202020204" pitchFamily="34" charset="0"/>
              </a:rPr>
              <a:t>hyperfluorescence</a:t>
            </a:r>
            <a:r>
              <a:rPr lang="en-US" sz="2400" dirty="0">
                <a:cs typeface="Arial" panose="020B0604020202020204" pitchFamily="34" charset="0"/>
              </a:rPr>
              <a:t> by staining in OE. Ultrasonography (OD): rounded cystic image with mobile hypoechoic content inside the vitreous cavity, with medium reflectivity. Findings suggestive of vitreous cyst, with 2.3 mm in the largest diameter. Laboratory tests, serology and cranial tomography: normal.</a:t>
            </a:r>
          </a:p>
          <a:p>
            <a:pPr algn="just" eaLnBrk="1" hangingPunct="1">
              <a:spcBef>
                <a:spcPct val="0"/>
              </a:spcBef>
              <a:buFontTx/>
              <a:buNone/>
            </a:pPr>
            <a:endParaRPr lang="en-US" altLang="pt-BR" sz="2000" dirty="0"/>
          </a:p>
        </p:txBody>
      </p:sp>
      <p:sp>
        <p:nvSpPr>
          <p:cNvPr id="21" name="Text Box 526"/>
          <p:cNvSpPr txBox="1">
            <a:spLocks noChangeArrowheads="1"/>
          </p:cNvSpPr>
          <p:nvPr/>
        </p:nvSpPr>
        <p:spPr bwMode="auto">
          <a:xfrm>
            <a:off x="736185" y="7094260"/>
            <a:ext cx="8667006" cy="3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buNone/>
            </a:pPr>
            <a:r>
              <a:rPr lang="en-US" sz="2400" dirty="0"/>
              <a:t>The first description of a vitreous cyst (CV) was made in 1899 by </a:t>
            </a:r>
            <a:r>
              <a:rPr lang="en-US" sz="2400" dirty="0" err="1"/>
              <a:t>Tansley</a:t>
            </a:r>
            <a:r>
              <a:rPr lang="en-US" sz="2400" dirty="0"/>
              <a:t> [1]. They were mainly classified as congenital and acquired. Congenital CVs originate from remains of the hyaloid artery or glial remains of </a:t>
            </a:r>
            <a:r>
              <a:rPr lang="en-US" sz="2400" dirty="0" err="1"/>
              <a:t>Bergmeister's</a:t>
            </a:r>
            <a:r>
              <a:rPr lang="en-US" sz="2400" dirty="0"/>
              <a:t> papilla [2]. Acquired CVs, on the other hand, are secondary to diseases that alter the RPE metabolism, [3]. In retinoschisis, the external plexiform layer separates from the internal nuclear layer and can present as a cyst or as an area of peripheral cystoid degeneration [ 4].</a:t>
            </a:r>
          </a:p>
        </p:txBody>
      </p:sp>
      <p:sp>
        <p:nvSpPr>
          <p:cNvPr id="22"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55406" y="6363877"/>
            <a:ext cx="3235151"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INTRODUCTION</a:t>
            </a:r>
            <a:endParaRPr lang="pt-BR" altLang="pt-BR" sz="2999" b="1" dirty="0">
              <a:latin typeface="Tahoma" panose="020B0604030504040204" pitchFamily="34" charset="0"/>
            </a:endParaRPr>
          </a:p>
        </p:txBody>
      </p:sp>
      <p:sp>
        <p:nvSpPr>
          <p:cNvPr id="24" name="Text Box 526"/>
          <p:cNvSpPr txBox="1">
            <a:spLocks noChangeArrowheads="1"/>
          </p:cNvSpPr>
          <p:nvPr/>
        </p:nvSpPr>
        <p:spPr bwMode="auto">
          <a:xfrm>
            <a:off x="693415" y="10793229"/>
            <a:ext cx="8522015" cy="4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Medical records review</a:t>
            </a:r>
          </a:p>
        </p:txBody>
      </p:sp>
      <p:sp>
        <p:nvSpPr>
          <p:cNvPr id="25"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55406" y="10214870"/>
            <a:ext cx="2036105"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METHODS</a:t>
            </a:r>
            <a:endParaRPr lang="pt-BR" altLang="pt-BR" sz="2999" b="1" dirty="0">
              <a:latin typeface="Tahoma" panose="020B0604030504040204" pitchFamily="34" charset="0"/>
            </a:endParaRPr>
          </a:p>
        </p:txBody>
      </p:sp>
      <p:sp>
        <p:nvSpPr>
          <p:cNvPr id="26"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827788" y="11435355"/>
            <a:ext cx="1837332"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RESULTS</a:t>
            </a:r>
            <a:endParaRPr lang="pt-BR" altLang="pt-BR" sz="2999" b="1" dirty="0">
              <a:latin typeface="Tahoma" panose="020B0604030504040204" pitchFamily="34" charset="0"/>
            </a:endParaRPr>
          </a:p>
        </p:txBody>
      </p:sp>
      <p:sp>
        <p:nvSpPr>
          <p:cNvPr id="27"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9197823" y="7631992"/>
            <a:ext cx="2622804"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DISCUSSION</a:t>
            </a:r>
            <a:endParaRPr lang="pt-BR" altLang="pt-BR" sz="2999" b="1" dirty="0">
              <a:latin typeface="Tahoma" panose="020B0604030504040204" pitchFamily="34" charset="0"/>
            </a:endParaRPr>
          </a:p>
        </p:txBody>
      </p:sp>
      <p:sp>
        <p:nvSpPr>
          <p:cNvPr id="28" name="Text Box 526"/>
          <p:cNvSpPr txBox="1">
            <a:spLocks noChangeArrowheads="1"/>
          </p:cNvSpPr>
          <p:nvPr/>
        </p:nvSpPr>
        <p:spPr bwMode="auto">
          <a:xfrm>
            <a:off x="19069677" y="8332946"/>
            <a:ext cx="8667006" cy="37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400" dirty="0"/>
              <a:t>The formation of cysts is more common after retinal detachment, as there is a contraction of the internal limiting and internal layers of the retina. This causes folds in the retinal layers and the formation of cystic changes [4]. In retinoschisis, the formation of cysts can occur anywhere where traction occurs through a vitreous membrane. This is what probably occurred in the case reported, since USG b-scan excluded the presence of vitreous embryonic residues - which speaks against the possibility of being a congenital CV.</a:t>
            </a:r>
          </a:p>
          <a:p>
            <a:pPr algn="just">
              <a:spcBef>
                <a:spcPct val="0"/>
              </a:spcBef>
              <a:buNone/>
            </a:pPr>
            <a:endParaRPr lang="en-US" altLang="pt-BR" sz="2400" dirty="0"/>
          </a:p>
        </p:txBody>
      </p:sp>
      <p:sp>
        <p:nvSpPr>
          <p:cNvPr id="2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9139210" y="11846390"/>
            <a:ext cx="3145383"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BIBLIOGRAPHY</a:t>
            </a:r>
            <a:endParaRPr lang="pt-BR" altLang="pt-BR" sz="2999" b="1" dirty="0">
              <a:latin typeface="Tahoma" panose="020B0604030504040204" pitchFamily="34" charset="0"/>
            </a:endParaRPr>
          </a:p>
        </p:txBody>
      </p:sp>
      <p:sp>
        <p:nvSpPr>
          <p:cNvPr id="30" name="Text Box 526"/>
          <p:cNvSpPr txBox="1">
            <a:spLocks noChangeArrowheads="1"/>
          </p:cNvSpPr>
          <p:nvPr/>
        </p:nvSpPr>
        <p:spPr bwMode="auto">
          <a:xfrm>
            <a:off x="18984138" y="12669091"/>
            <a:ext cx="8667006" cy="276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r>
              <a:rPr lang="en-US" sz="1600" dirty="0"/>
              <a:t>1-Tansley JO. Cyst of the vitreous. Transactions of the American Ophthalmological Society. 1899;8:507–509. </a:t>
            </a:r>
          </a:p>
          <a:p>
            <a:r>
              <a:rPr lang="en-US" sz="1600" dirty="0"/>
              <a:t>2-Orellana, J., </a:t>
            </a:r>
            <a:r>
              <a:rPr lang="en-US" sz="1600" dirty="0" err="1"/>
              <a:t>O'malley</a:t>
            </a:r>
            <a:r>
              <a:rPr lang="en-US" sz="1600" dirty="0"/>
              <a:t>, R. E., </a:t>
            </a:r>
            <a:r>
              <a:rPr lang="en-US" sz="1600" dirty="0" err="1"/>
              <a:t>Mcpherson</a:t>
            </a:r>
            <a:r>
              <a:rPr lang="en-US" sz="1600" dirty="0"/>
              <a:t>, A. R. &amp; Font, R. L. (1985). Pigmented free- </a:t>
            </a:r>
            <a:r>
              <a:rPr lang="en-US" sz="1600" dirty="0" err="1"/>
              <a:t>oating</a:t>
            </a:r>
            <a:r>
              <a:rPr lang="en-US" sz="1600" dirty="0"/>
              <a:t> vitreous cysts in two young adults: electron microscopic observations. Ophthalmology;92: 297-302.</a:t>
            </a:r>
          </a:p>
          <a:p>
            <a:r>
              <a:rPr lang="en-US" sz="1600" dirty="0"/>
              <a:t>3-Cruciani, F., Santino, G. &amp; </a:t>
            </a:r>
            <a:r>
              <a:rPr lang="en-US" sz="1600" dirty="0" err="1"/>
              <a:t>Salandri</a:t>
            </a:r>
            <a:r>
              <a:rPr lang="en-US" sz="1600" dirty="0"/>
              <a:t>, A. (1999). </a:t>
            </a:r>
            <a:r>
              <a:rPr lang="en-US" sz="1600" dirty="0" err="1"/>
              <a:t>Monolateral</a:t>
            </a:r>
            <a:r>
              <a:rPr lang="en-US" sz="1600" dirty="0"/>
              <a:t> idiopathic cyst of the vitreous. Acta </a:t>
            </a:r>
            <a:r>
              <a:rPr lang="en-US" sz="1600" dirty="0" err="1"/>
              <a:t>Ophthalmologica</a:t>
            </a:r>
            <a:r>
              <a:rPr lang="en-US" sz="1600" dirty="0"/>
              <a:t> </a:t>
            </a:r>
            <a:r>
              <a:rPr lang="en-US" sz="1600" dirty="0" err="1"/>
              <a:t>Scandinavica</a:t>
            </a:r>
            <a:r>
              <a:rPr lang="en-US" sz="1600" dirty="0"/>
              <a:t>; 77: 601-603.</a:t>
            </a:r>
          </a:p>
          <a:p>
            <a:r>
              <a:rPr lang="en-US" sz="1600" dirty="0"/>
              <a:t>4-Retinal Cysts and Retinoschisis by</a:t>
            </a:r>
          </a:p>
          <a:p>
            <a:r>
              <a:rPr lang="en-US" sz="1600" dirty="0"/>
              <a:t>C. G. KEITH - Department of Pathology, Institute </a:t>
            </a:r>
            <a:r>
              <a:rPr lang="en-US" sz="1600" dirty="0" err="1"/>
              <a:t>ofOphthalmology</a:t>
            </a:r>
            <a:r>
              <a:rPr lang="en-US" sz="1600" dirty="0"/>
              <a:t>, University of London.</a:t>
            </a:r>
          </a:p>
          <a:p>
            <a:pPr algn="just">
              <a:spcBef>
                <a:spcPct val="0"/>
              </a:spcBef>
              <a:buNone/>
            </a:pPr>
            <a:endParaRPr lang="en-US" sz="2000" dirty="0">
              <a:cs typeface="Arial" panose="020B0604020202020204" pitchFamily="34" charset="0"/>
            </a:endParaRPr>
          </a:p>
        </p:txBody>
      </p:sp>
      <p:sp>
        <p:nvSpPr>
          <p:cNvPr id="10" name="CaixaDeTexto 9"/>
          <p:cNvSpPr txBox="1"/>
          <p:nvPr/>
        </p:nvSpPr>
        <p:spPr>
          <a:xfrm>
            <a:off x="9556927" y="9082335"/>
            <a:ext cx="7060479"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Fig. 1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retinography</a:t>
            </a:r>
            <a:r>
              <a:rPr lang="en-US" dirty="0">
                <a:latin typeface="Arial" panose="020B0604020202020204" pitchFamily="34" charset="0"/>
                <a:cs typeface="Arial" panose="020B0604020202020204" pitchFamily="34" charset="0"/>
              </a:rPr>
              <a:t> of the right eye</a:t>
            </a:r>
          </a:p>
        </p:txBody>
      </p:sp>
      <p:sp>
        <p:nvSpPr>
          <p:cNvPr id="16" name="TextBox 15">
            <a:extLst>
              <a:ext uri="{FF2B5EF4-FFF2-40B4-BE49-F238E27FC236}">
                <a16:creationId xmlns:a16="http://schemas.microsoft.com/office/drawing/2014/main" id="{85FFB91F-56B4-DC47-8A55-417F5CC81841}"/>
              </a:ext>
            </a:extLst>
          </p:cNvPr>
          <p:cNvSpPr txBox="1"/>
          <p:nvPr/>
        </p:nvSpPr>
        <p:spPr>
          <a:xfrm>
            <a:off x="755406" y="12121337"/>
            <a:ext cx="8460024"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50-year-old woman reported severe progressive visual acuity in both eyes. Corrected visual acuity: CD 1.00m / 20 / 100. </a:t>
            </a:r>
            <a:r>
              <a:rPr lang="en-US" sz="2400" dirty="0" err="1">
                <a:latin typeface="Arial" panose="020B0604020202020204" pitchFamily="34" charset="0"/>
                <a:cs typeface="Arial" panose="020B0604020202020204" pitchFamily="34" charset="0"/>
              </a:rPr>
              <a:t>Biomicroscopy</a:t>
            </a:r>
            <a:r>
              <a:rPr lang="en-US" sz="2400" dirty="0">
                <a:latin typeface="Arial" panose="020B0604020202020204" pitchFamily="34" charset="0"/>
                <a:cs typeface="Arial" panose="020B0604020202020204" pitchFamily="34" charset="0"/>
              </a:rPr>
              <a:t>: phakic, absence of </a:t>
            </a:r>
            <a:r>
              <a:rPr lang="en-US" sz="2400" dirty="0" err="1">
                <a:latin typeface="Arial" panose="020B0604020202020204" pitchFamily="34" charset="0"/>
                <a:cs typeface="Arial" panose="020B0604020202020204" pitchFamily="34" charset="0"/>
              </a:rPr>
              <a:t>Mittendorf</a:t>
            </a:r>
            <a:r>
              <a:rPr lang="en-US" sz="2400" dirty="0">
                <a:latin typeface="Arial" panose="020B0604020202020204" pitchFamily="34" charset="0"/>
                <a:cs typeface="Arial" panose="020B0604020202020204" pitchFamily="34" charset="0"/>
              </a:rPr>
              <a:t> stitch. Fundoscopy of the right eye(OD): pigmented alteration of the macula, diffuse atrophy of the RPE, rounded, yellowish and mobile cyst, free in the vitreous cavity, applied </a:t>
            </a:r>
            <a:r>
              <a:rPr lang="en-US" sz="2400" dirty="0" err="1">
                <a:latin typeface="Arial" panose="020B0604020202020204" pitchFamily="34" charset="0"/>
                <a:cs typeface="Arial" panose="020B0604020202020204" pitchFamily="34" charset="0"/>
              </a:rPr>
              <a:t>retina.Fundoscopy</a:t>
            </a:r>
            <a:r>
              <a:rPr lang="en-US" sz="2400" dirty="0">
                <a:latin typeface="Arial" panose="020B0604020202020204" pitchFamily="34" charset="0"/>
                <a:cs typeface="Arial" panose="020B0604020202020204" pitchFamily="34" charset="0"/>
              </a:rPr>
              <a:t> of left eye (OS): macular Foster-Fuchs stain. In the OCT OD: myopic </a:t>
            </a:r>
            <a:r>
              <a:rPr lang="en-US" sz="2400" dirty="0" err="1">
                <a:latin typeface="Arial" panose="020B0604020202020204" pitchFamily="34" charset="0"/>
                <a:cs typeface="Arial" panose="020B0604020202020204" pitchFamily="34" charset="0"/>
              </a:rPr>
              <a:t>foveosquise</a:t>
            </a:r>
            <a:r>
              <a:rPr lang="en-US" sz="2400" dirty="0">
                <a:latin typeface="Arial" panose="020B0604020202020204" pitchFamily="34" charset="0"/>
                <a:cs typeface="Arial" panose="020B0604020202020204" pitchFamily="34" charset="0"/>
              </a:rPr>
              <a:t>. OCT OE: MNVSR without signs of activity.</a:t>
            </a:r>
            <a:endParaRPr lang="en-US" dirty="0"/>
          </a:p>
        </p:txBody>
      </p:sp>
      <p:pic>
        <p:nvPicPr>
          <p:cNvPr id="34" name="Picture 33">
            <a:extLst>
              <a:ext uri="{FF2B5EF4-FFF2-40B4-BE49-F238E27FC236}">
                <a16:creationId xmlns:a16="http://schemas.microsoft.com/office/drawing/2014/main" id="{29B0FC46-4600-C340-8541-FC80B7CAE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214" y="4932965"/>
            <a:ext cx="4816997" cy="4060764"/>
          </a:xfrm>
          <a:prstGeom prst="rect">
            <a:avLst/>
          </a:prstGeom>
        </p:spPr>
      </p:pic>
      <p:pic>
        <p:nvPicPr>
          <p:cNvPr id="35" name="Picture 34">
            <a:extLst>
              <a:ext uri="{FF2B5EF4-FFF2-40B4-BE49-F238E27FC236}">
                <a16:creationId xmlns:a16="http://schemas.microsoft.com/office/drawing/2014/main" id="{000733A0-3096-BF48-B58C-5A444AB899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72177" y="4932965"/>
            <a:ext cx="4303389" cy="4060764"/>
          </a:xfrm>
          <a:prstGeom prst="rect">
            <a:avLst/>
          </a:prstGeom>
        </p:spPr>
      </p:pic>
      <p:pic>
        <p:nvPicPr>
          <p:cNvPr id="37" name="Picture 36">
            <a:extLst>
              <a:ext uri="{FF2B5EF4-FFF2-40B4-BE49-F238E27FC236}">
                <a16:creationId xmlns:a16="http://schemas.microsoft.com/office/drawing/2014/main" id="{3B9DE0C0-B449-3E48-9EB0-BFACA7A6CC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6433" y="9473856"/>
            <a:ext cx="4493302" cy="1651534"/>
          </a:xfrm>
          <a:prstGeom prst="rect">
            <a:avLst/>
          </a:prstGeom>
        </p:spPr>
      </p:pic>
      <p:pic>
        <p:nvPicPr>
          <p:cNvPr id="38" name="Picture 37">
            <a:extLst>
              <a:ext uri="{FF2B5EF4-FFF2-40B4-BE49-F238E27FC236}">
                <a16:creationId xmlns:a16="http://schemas.microsoft.com/office/drawing/2014/main" id="{7BF90BD9-4496-AE48-8290-4DE457B72D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49164" y="9473855"/>
            <a:ext cx="4700038" cy="1673724"/>
          </a:xfrm>
          <a:prstGeom prst="rect">
            <a:avLst/>
          </a:prstGeom>
        </p:spPr>
      </p:pic>
      <p:pic>
        <p:nvPicPr>
          <p:cNvPr id="39" name="Picture 38">
            <a:extLst>
              <a:ext uri="{FF2B5EF4-FFF2-40B4-BE49-F238E27FC236}">
                <a16:creationId xmlns:a16="http://schemas.microsoft.com/office/drawing/2014/main" id="{496F89F1-3560-CC43-93E1-D8B5200FFAF5}"/>
              </a:ext>
            </a:extLst>
          </p:cNvPr>
          <p:cNvPicPr>
            <a:picLocks noChangeAspect="1"/>
          </p:cNvPicPr>
          <p:nvPr/>
        </p:nvPicPr>
        <p:blipFill rotWithShape="1">
          <a:blip r:embed="rId8">
            <a:extLst>
              <a:ext uri="{28A0092B-C50C-407E-A947-70E740481C1C}">
                <a14:useLocalDpi xmlns:a14="http://schemas.microsoft.com/office/drawing/2010/main" val="0"/>
              </a:ext>
            </a:extLst>
          </a:blip>
          <a:srcRect l="8602" t="9410" b="8696"/>
          <a:stretch/>
        </p:blipFill>
        <p:spPr>
          <a:xfrm rot="5400000">
            <a:off x="10008330" y="11091363"/>
            <a:ext cx="1829749" cy="2882179"/>
          </a:xfrm>
          <a:prstGeom prst="rect">
            <a:avLst/>
          </a:prstGeom>
        </p:spPr>
      </p:pic>
      <p:pic>
        <p:nvPicPr>
          <p:cNvPr id="40" name="Picture 39">
            <a:extLst>
              <a:ext uri="{FF2B5EF4-FFF2-40B4-BE49-F238E27FC236}">
                <a16:creationId xmlns:a16="http://schemas.microsoft.com/office/drawing/2014/main" id="{0BE68040-247F-6945-BBBB-5B22949F6A99}"/>
              </a:ext>
            </a:extLst>
          </p:cNvPr>
          <p:cNvPicPr>
            <a:picLocks noChangeAspect="1"/>
          </p:cNvPicPr>
          <p:nvPr/>
        </p:nvPicPr>
        <p:blipFill rotWithShape="1">
          <a:blip r:embed="rId9">
            <a:extLst>
              <a:ext uri="{28A0092B-C50C-407E-A947-70E740481C1C}">
                <a14:useLocalDpi xmlns:a14="http://schemas.microsoft.com/office/drawing/2010/main" val="0"/>
              </a:ext>
            </a:extLst>
          </a:blip>
          <a:srcRect l="6436" t="7534" r="3697" b="9519"/>
          <a:stretch/>
        </p:blipFill>
        <p:spPr>
          <a:xfrm rot="5400000">
            <a:off x="12930384" y="11051487"/>
            <a:ext cx="1829749" cy="2961931"/>
          </a:xfrm>
          <a:prstGeom prst="rect">
            <a:avLst/>
          </a:prstGeom>
        </p:spPr>
      </p:pic>
      <p:pic>
        <p:nvPicPr>
          <p:cNvPr id="41" name="Picture 40">
            <a:extLst>
              <a:ext uri="{FF2B5EF4-FFF2-40B4-BE49-F238E27FC236}">
                <a16:creationId xmlns:a16="http://schemas.microsoft.com/office/drawing/2014/main" id="{4B0115DE-B0CD-1540-A3A8-A0D877A93527}"/>
              </a:ext>
            </a:extLst>
          </p:cNvPr>
          <p:cNvPicPr>
            <a:picLocks noChangeAspect="1"/>
          </p:cNvPicPr>
          <p:nvPr/>
        </p:nvPicPr>
        <p:blipFill rotWithShape="1">
          <a:blip r:embed="rId10">
            <a:extLst>
              <a:ext uri="{28A0092B-C50C-407E-A947-70E740481C1C}">
                <a14:useLocalDpi xmlns:a14="http://schemas.microsoft.com/office/drawing/2010/main" val="0"/>
              </a:ext>
            </a:extLst>
          </a:blip>
          <a:srcRect l="6161" t="12768" r="-1904" b="13214"/>
          <a:stretch/>
        </p:blipFill>
        <p:spPr>
          <a:xfrm rot="5400000">
            <a:off x="9969806" y="13149891"/>
            <a:ext cx="1906795" cy="2882178"/>
          </a:xfrm>
          <a:prstGeom prst="rect">
            <a:avLst/>
          </a:prstGeom>
        </p:spPr>
      </p:pic>
      <p:pic>
        <p:nvPicPr>
          <p:cNvPr id="42" name="Picture 41">
            <a:extLst>
              <a:ext uri="{FF2B5EF4-FFF2-40B4-BE49-F238E27FC236}">
                <a16:creationId xmlns:a16="http://schemas.microsoft.com/office/drawing/2014/main" id="{B6927680-D919-6B44-B10D-A5C591491561}"/>
              </a:ext>
            </a:extLst>
          </p:cNvPr>
          <p:cNvPicPr>
            <a:picLocks noChangeAspect="1"/>
          </p:cNvPicPr>
          <p:nvPr/>
        </p:nvPicPr>
        <p:blipFill rotWithShape="1">
          <a:blip r:embed="rId11">
            <a:extLst>
              <a:ext uri="{28A0092B-C50C-407E-A947-70E740481C1C}">
                <a14:useLocalDpi xmlns:a14="http://schemas.microsoft.com/office/drawing/2010/main" val="0"/>
              </a:ext>
            </a:extLst>
          </a:blip>
          <a:srcRect l="3763" t="25793" r="3902" b="25637"/>
          <a:stretch/>
        </p:blipFill>
        <p:spPr>
          <a:xfrm>
            <a:off x="12452541" y="13637582"/>
            <a:ext cx="2785434" cy="1876752"/>
          </a:xfrm>
          <a:prstGeom prst="rect">
            <a:avLst/>
          </a:prstGeom>
        </p:spPr>
      </p:pic>
      <p:sp>
        <p:nvSpPr>
          <p:cNvPr id="18" name="TextBox 17">
            <a:extLst>
              <a:ext uri="{FF2B5EF4-FFF2-40B4-BE49-F238E27FC236}">
                <a16:creationId xmlns:a16="http://schemas.microsoft.com/office/drawing/2014/main" id="{FEF0123A-6450-5E4D-8098-50CEFFD51647}"/>
              </a:ext>
            </a:extLst>
          </p:cNvPr>
          <p:cNvSpPr txBox="1"/>
          <p:nvPr/>
        </p:nvSpPr>
        <p:spPr>
          <a:xfrm>
            <a:off x="9482114" y="11184141"/>
            <a:ext cx="654941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Fig 3 and 4 : OCT of the Right and left eye</a:t>
            </a:r>
          </a:p>
        </p:txBody>
      </p:sp>
      <p:sp>
        <p:nvSpPr>
          <p:cNvPr id="43" name="TextBox 42">
            <a:extLst>
              <a:ext uri="{FF2B5EF4-FFF2-40B4-BE49-F238E27FC236}">
                <a16:creationId xmlns:a16="http://schemas.microsoft.com/office/drawing/2014/main" id="{D6499B47-0BF0-C34A-8893-2DEBE2D5694A}"/>
              </a:ext>
            </a:extLst>
          </p:cNvPr>
          <p:cNvSpPr txBox="1"/>
          <p:nvPr/>
        </p:nvSpPr>
        <p:spPr>
          <a:xfrm>
            <a:off x="15752200" y="12033820"/>
            <a:ext cx="2372514" cy="646331"/>
          </a:xfrm>
          <a:prstGeom prst="rect">
            <a:avLst/>
          </a:prstGeom>
          <a:noFill/>
        </p:spPr>
        <p:txBody>
          <a:bodyPr wrap="square" rtlCol="0">
            <a:spAutoFit/>
          </a:bodyPr>
          <a:lstStyle/>
          <a:p>
            <a:r>
              <a:rPr lang="en-US" dirty="0"/>
              <a:t>Fig 5 and 6 :  AF of the Right and Left eye</a:t>
            </a:r>
          </a:p>
        </p:txBody>
      </p:sp>
      <p:sp>
        <p:nvSpPr>
          <p:cNvPr id="44" name="TextBox 43">
            <a:extLst>
              <a:ext uri="{FF2B5EF4-FFF2-40B4-BE49-F238E27FC236}">
                <a16:creationId xmlns:a16="http://schemas.microsoft.com/office/drawing/2014/main" id="{46E59BA0-B186-E244-A8C7-D51DE1513774}"/>
              </a:ext>
            </a:extLst>
          </p:cNvPr>
          <p:cNvSpPr txBox="1"/>
          <p:nvPr/>
        </p:nvSpPr>
        <p:spPr>
          <a:xfrm>
            <a:off x="15752200" y="13829497"/>
            <a:ext cx="2372514" cy="646331"/>
          </a:xfrm>
          <a:prstGeom prst="rect">
            <a:avLst/>
          </a:prstGeom>
          <a:noFill/>
        </p:spPr>
        <p:txBody>
          <a:bodyPr wrap="square" rtlCol="0">
            <a:spAutoFit/>
          </a:bodyPr>
          <a:lstStyle/>
          <a:p>
            <a:r>
              <a:rPr lang="en-US" dirty="0"/>
              <a:t>Fig 7 and 8 : USG of Right eye.</a:t>
            </a:r>
          </a:p>
        </p:txBody>
      </p:sp>
    </p:spTree>
    <p:extLst>
      <p:ext uri="{BB962C8B-B14F-4D97-AF65-F5344CB8AC3E}">
        <p14:creationId xmlns:p14="http://schemas.microsoft.com/office/powerpoint/2010/main" val="317064263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581</Words>
  <Application>Microsoft Macintosh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Tahoma</vt:lpstr>
      <vt:lpstr>Tema do Office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Andréia Novelli</dc:creator>
  <cp:lastModifiedBy>Andre Stievano</cp:lastModifiedBy>
  <cp:revision>23</cp:revision>
  <dcterms:created xsi:type="dcterms:W3CDTF">2020-01-26T21:00:22Z</dcterms:created>
  <dcterms:modified xsi:type="dcterms:W3CDTF">2020-02-03T18:24:51Z</dcterms:modified>
</cp:coreProperties>
</file>