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470"/>
  </p:normalViewPr>
  <p:slideViewPr>
    <p:cSldViewPr>
      <p:cViewPr varScale="1">
        <p:scale>
          <a:sx n="15" d="100"/>
          <a:sy n="15" d="100"/>
        </p:scale>
        <p:origin x="3584" y="424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no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no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>
                <a:solidFill>
                  <a:schemeClr val="tx1"/>
                </a:solidFill>
              </a:rPr>
              <a:t>Idade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atual</a:t>
            </a:r>
            <a:endParaRPr lang="en-US" sz="3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311176639564197"/>
          <c:y val="8.869243361932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7750741961509"/>
          <c:y val="0.15313185280620101"/>
          <c:w val="0.46449851607698101"/>
          <c:h val="0.53161078402492201"/>
        </c:manualLayout>
      </c:layout>
      <c:pieChart>
        <c:varyColors val="1"/>
        <c:ser>
          <c:idx val="0"/>
          <c:order val="0"/>
          <c:tx>
            <c:strRef>
              <c:f>'[Gráfico no Microsoft PowerPoint]Planilha1'!$B$1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99-714C-B0C1-69696A9AD110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99-714C-B0C1-69696A9AD110}"/>
              </c:ext>
            </c:extLst>
          </c:dPt>
          <c:dLbls>
            <c:dLbl>
              <c:idx val="1"/>
              <c:layout>
                <c:manualLayout>
                  <c:x val="0.120484591123301"/>
                  <c:y val="-0.1196887217201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9-714C-B0C1-69696A9AD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no Microsoft PowerPoint]Planilha1'!$A$2:$A$3</c:f>
              <c:strCache>
                <c:ptCount val="2"/>
                <c:pt idx="0">
                  <c:v>&lt;18 anos</c:v>
                </c:pt>
                <c:pt idx="1">
                  <c:v> ≥ 18 anos</c:v>
                </c:pt>
              </c:strCache>
            </c:strRef>
          </c:cat>
          <c:val>
            <c:numRef>
              <c:f>'[Gráfico no Microsoft PowerPoint]Planilha1'!$B$2:$B$3</c:f>
              <c:numCache>
                <c:formatCode>General</c:formatCode>
                <c:ptCount val="2"/>
                <c:pt idx="0">
                  <c:v>14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99-714C-B0C1-69696A9AD1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492309684799003"/>
          <c:y val="0.148236400870081"/>
          <c:w val="0.45017997900962298"/>
          <c:h val="4.8701882095343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039910370579598"/>
          <c:y val="6.032914059001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3284685238556703"/>
          <c:y val="0.19506691309246901"/>
          <c:w val="0.64682868633601098"/>
          <c:h val="0.68972828636517303"/>
        </c:manualLayout>
      </c:layout>
      <c:pieChart>
        <c:varyColors val="1"/>
        <c:ser>
          <c:idx val="0"/>
          <c:order val="0"/>
          <c:tx>
            <c:strRef>
              <c:f>'[Gráfico no Microsoft PowerPoint]Planilha1'!$B$1</c:f>
              <c:strCache>
                <c:ptCount val="1"/>
                <c:pt idx="0">
                  <c:v>IDADE AO DIAGNÓSTICO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42-7A4F-AD24-C1FBBC6956D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42-7A4F-AD24-C1FBBC6956D9}"/>
              </c:ext>
            </c:extLst>
          </c:dPt>
          <c:dLbls>
            <c:dLbl>
              <c:idx val="0"/>
              <c:layout>
                <c:manualLayout>
                  <c:x val="-0.11568553402071"/>
                  <c:y val="-0.138545578468618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2-7A4F-AD24-C1FBBC695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no Microsoft PowerPoint]Planilha1'!$A$2:$A$3</c:f>
              <c:strCache>
                <c:ptCount val="2"/>
                <c:pt idx="0">
                  <c:v>&lt;18 anos</c:v>
                </c:pt>
                <c:pt idx="1">
                  <c:v>≥ 18 anos</c:v>
                </c:pt>
              </c:strCache>
            </c:strRef>
          </c:cat>
          <c:val>
            <c:numRef>
              <c:f>'[Gráfico no Microsoft PowerPoint]Planilha1'!$B$2:$B$3</c:f>
              <c:numCache>
                <c:formatCode>General</c:formatCode>
                <c:ptCount val="2"/>
                <c:pt idx="0">
                  <c:v>54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42-7A4F-AD24-C1FBBC6956D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9277607260649"/>
          <c:y val="0.104459986103713"/>
          <c:w val="0.49437179045065899"/>
          <c:h val="8.981884790026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C452-D82C-CD41-AEE5-AC5B6C195670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6415-CC95-4042-9002-39B51C4FC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6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6415-CC95-4042-9002-39B51C4FCC6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3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4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02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27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5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1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6242-624B-40A9-9641-DD2D7847775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27B8-DF22-438F-9B5E-918937997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1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tiff"/><Relationship Id="rId11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"/>
          <p:cNvSpPr>
            <a:spLocks noGrp="1"/>
          </p:cNvSpPr>
          <p:nvPr>
            <p:ph type="title"/>
          </p:nvPr>
        </p:nvSpPr>
        <p:spPr>
          <a:xfrm>
            <a:off x="538057" y="645992"/>
            <a:ext cx="31443347" cy="756738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defTabSz="3239262">
              <a:defRPr/>
            </a:pPr>
            <a:br>
              <a:rPr lang="pt-BR" sz="106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pt-BR" sz="106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pt-BR" sz="106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pt-BR" sz="106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pt-PT" sz="8298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8298" dirty="0">
                <a:latin typeface="Times New Roman" pitchFamily="18" charset="0"/>
                <a:cs typeface="Times New Roman" pitchFamily="18" charset="0"/>
              </a:rPr>
            </a:br>
            <a:r>
              <a:rPr lang="pt-BR" sz="6696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t-BR" sz="6696" dirty="0">
                <a:latin typeface="Times New Roman" pitchFamily="18" charset="0"/>
                <a:cs typeface="Times New Roman" pitchFamily="18" charset="0"/>
              </a:rPr>
            </a:br>
            <a:endParaRPr lang="pt-BR" sz="15594" dirty="0"/>
          </a:p>
        </p:txBody>
      </p:sp>
      <p:sp>
        <p:nvSpPr>
          <p:cNvPr id="23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65819" y="8808781"/>
            <a:ext cx="15130583" cy="1100159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 defTabSz="3239262">
              <a:spcBef>
                <a:spcPts val="888"/>
              </a:spcBef>
              <a:buNone/>
              <a:defRPr/>
            </a:pPr>
            <a:r>
              <a:rPr lang="pt-BR" sz="6000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pic>
        <p:nvPicPr>
          <p:cNvPr id="41" name="Picture 2" descr="http://www.abcdamedicina.com.br/wp-content/uploads/2012/01/Medicina-da-USP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2865" y="1021213"/>
            <a:ext cx="5360052" cy="415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aixaDeTexto 41"/>
          <p:cNvSpPr txBox="1"/>
          <p:nvPr/>
        </p:nvSpPr>
        <p:spPr>
          <a:xfrm>
            <a:off x="4966396" y="1720994"/>
            <a:ext cx="2142588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ALTERAÇÕES OFTALMOLÓGICAS EM PACIENTES COM ALERGIA OCULAR</a:t>
            </a:r>
            <a:endParaRPr lang="pt-BR" sz="7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7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094188" y="4059398"/>
            <a:ext cx="2613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5400" dirty="0">
                <a:latin typeface="Times New Roman" pitchFamily="18" charset="0"/>
                <a:cs typeface="Times New Roman" pitchFamily="18" charset="0"/>
              </a:rPr>
              <a:t>HERNANDES, GH</a:t>
            </a:r>
            <a:r>
              <a:rPr lang="pt-BR" sz="5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>
                <a:latin typeface="Times New Roman" pitchFamily="18" charset="0"/>
                <a:cs typeface="Times New Roman" pitchFamily="18" charset="0"/>
              </a:rPr>
              <a:t>; LIMA, CMF</a:t>
            </a:r>
            <a:r>
              <a:rPr lang="pt-BR" sz="54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5400" dirty="0">
                <a:latin typeface="Times New Roman" pitchFamily="18" charset="0"/>
                <a:cs typeface="Times New Roman" pitchFamily="18" charset="0"/>
              </a:rPr>
              <a:t>; GALVÃO, CES</a:t>
            </a:r>
            <a:r>
              <a:rPr lang="pt-BR" sz="5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5" descr="http://static.tumblr.com/efd645064b1cf7deddccf97c7df11cc5/ly0l0gk/insod8qym/tumblr_static_dcl6pzt9vdc84k84cosk00s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19999" y="5326511"/>
            <a:ext cx="6005784" cy="1391964"/>
          </a:xfrm>
          <a:prstGeom prst="rect">
            <a:avLst/>
          </a:prstGeom>
          <a:noFill/>
        </p:spPr>
      </p:pic>
      <p:sp>
        <p:nvSpPr>
          <p:cNvPr id="45" name="CaixaDeTexto 44"/>
          <p:cNvSpPr txBox="1"/>
          <p:nvPr/>
        </p:nvSpPr>
        <p:spPr>
          <a:xfrm>
            <a:off x="1059090" y="6766671"/>
            <a:ext cx="3091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AutoNum type="arabicPeriod"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Escola de Ciências Médicas da Universidade Anhembi Morumbi – São Paulo – SP</a:t>
            </a:r>
          </a:p>
          <a:p>
            <a:pPr marL="914400" indent="-914400" algn="just">
              <a:buAutoNum type="arabicPeriod"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Hospital das Clínicas da Faculdade de Medicina da Universidade de São Paulo, Disciplina de Alergia e Imunologia Clínica – São Paulo - SP</a:t>
            </a:r>
          </a:p>
          <a:p>
            <a:pPr algn="just"/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39044" y="14785445"/>
                <a:ext cx="1514096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3400" dirty="0"/>
                  <a:t>Foram analisados os prontuários dos pacientes com diagnóstico de AO atendidos no Ambulatório de Alergia Ocular do Serviço de Alergia e Imunologia Clínica do Hospital das Clínicas da Faculdade de Medicina da USP (HCFMUSP) no período de 2002 a 2018. Os dados coletados foram armazenados de forma prospectiva no prontuário eletrônico (PRONTMED). As variáveis estudadas incluíram idade, sexo, manifestações clínicas, antecedente de </a:t>
                </a:r>
                <a:r>
                  <a:rPr lang="pt-BR" sz="3400" dirty="0" err="1"/>
                  <a:t>atopia</a:t>
                </a:r>
                <a:r>
                  <a:rPr lang="pt-BR" sz="3400" dirty="0"/>
                  <a:t>, tempo de início dos sintomas oculares e tratamento realizado. As variáveis categóricas foram expressas em percentagens ou proporções. As variáveis contínuas foram expressas em mediana com seus valores mínimo e máximo. Aplicamos a Correlação de Pearson e a Regressão Linear Simples para correlacionar idade e número de medicamentos utilizados.  Utilizamos o programa estatístico STATA versão 13.1 (</a:t>
                </a:r>
                <a:r>
                  <a:rPr lang="pt-BR" sz="3400" dirty="0" err="1"/>
                  <a:t>Stata</a:t>
                </a:r>
                <a:r>
                  <a:rPr lang="pt-BR" sz="3400" dirty="0"/>
                  <a:t> </a:t>
                </a:r>
                <a:r>
                  <a:rPr lang="pt-BR" sz="3400" dirty="0" err="1"/>
                  <a:t>Corp</a:t>
                </a:r>
                <a:r>
                  <a:rPr lang="pt-BR" sz="3400" dirty="0"/>
                  <a:t>, Texas, USA). Todos os testes foram considerados significativos para </a:t>
                </a:r>
                <a14:m>
                  <m:oMath xmlns:m="http://schemas.openxmlformats.org/officeDocument/2006/math">
                    <m:r>
                      <a:rPr lang="pt-BR" sz="3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a:rPr lang="pt-BR" sz="3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pt-BR" sz="3400" dirty="0"/>
                  <a:t>0.05.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4" y="14785445"/>
                <a:ext cx="15140960" cy="6370975"/>
              </a:xfrm>
              <a:prstGeom prst="rect">
                <a:avLst/>
              </a:prstGeom>
              <a:blipFill>
                <a:blip r:embed="rId5"/>
                <a:stretch>
                  <a:fillRect l="-1090" t="-1394" r="-1090" b="-2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16385272" y="37052417"/>
            <a:ext cx="155841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/>
              <a:t>Em nosso estudo, embora o perfil atual dos pacientes seja de adultos, o diagnóstico foi prioritariamente em idade pediátrica. Observamos associação de portadores de AO principalmente com rinite alérgica. A úlcera de córnea foi a alteração mais prevalente, seguida do </a:t>
            </a:r>
            <a:r>
              <a:rPr lang="pt-BR" sz="3400" dirty="0" err="1"/>
              <a:t>ceratocone</a:t>
            </a:r>
            <a:r>
              <a:rPr lang="pt-BR" sz="3400" dirty="0"/>
              <a:t>. Quanto aos sintomas, o prurido ocular e a hiperemia conjuntival foram os mais prevalentes. O uso de estabilizadores de mastócito foi o tratamento medicamentoso mais frequente. Quando necessário tratamento cirúrgico, o transplante de córnea foi o mais realizado. A ITSC foi indicada para todos os pacientes.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0275" y="22706325"/>
            <a:ext cx="151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Foram incluídos 60 </a:t>
            </a:r>
            <a:r>
              <a:rPr lang="pt-BR" sz="3400" dirty="0">
                <a:ea typeface="Times New Roman" pitchFamily="18" charset="0"/>
                <a:cs typeface="Calibri" panose="020F0502020204030204" pitchFamily="34" charset="0"/>
              </a:rPr>
              <a:t>pacientes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 com diagnóstico de AO. Destes, 39 (65%) </a:t>
            </a:r>
            <a:r>
              <a:rPr lang="pt-BR" sz="3400" dirty="0">
                <a:ea typeface="Times New Roman" pitchFamily="18" charset="0"/>
                <a:cs typeface="Calibri" panose="020F0502020204030204" pitchFamily="34" charset="0"/>
              </a:rPr>
              <a:t>foram representados pelo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 sexo masculino. No momento da realização do estudo, 46 (76.7%) pacientes eram adultos (&gt;18anos; 24.5[18-52]), enquanto no momento do diagnóstico de AO  54(90%) encontravam-se na faixa etária pediátrica (&lt;18anos; 14[7-17]). Com relação as doenças </a:t>
            </a:r>
            <a:r>
              <a:rPr lang="pt-BR" sz="3400" dirty="0" err="1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atópicas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 prévias, 58 (96.6%) pacientes tinham o diagnóstico de rinite, 32 (53.5%) de asma e 17 (28.3%) de dermatite </a:t>
            </a:r>
            <a:r>
              <a:rPr lang="pt-BR" sz="3400" dirty="0" err="1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atópica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. Alterações oftalmológicas foram identificadas em 18(30%) pacientes. Todos os pacientes incluídos foram submetidos a tratamento com </a:t>
            </a:r>
            <a:r>
              <a:rPr lang="pt-BR" sz="3400" dirty="0" err="1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imunoterapia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pt-BR" sz="3400" dirty="0" err="1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alérgeno</a:t>
            </a:r>
            <a:r>
              <a:rPr lang="pt-BR" sz="3400" dirty="0">
                <a:solidFill>
                  <a:srgbClr val="000000"/>
                </a:solidFill>
                <a:ea typeface="Times New Roman" pitchFamily="18" charset="0"/>
                <a:cs typeface="Calibri" panose="020F0502020204030204" pitchFamily="34" charset="0"/>
              </a:rPr>
              <a:t> específica subcutânea (ITSC) para ácaros. Destes, 43 (71.6%) já finalizaram a ITSC, enquanto 17 (28.3%) ainda estão sob tratamento. Tratamento cirúrgico foi necessário em 10% dos pacientes. </a:t>
            </a:r>
            <a:r>
              <a:rPr lang="pt-BR" sz="3400" dirty="0">
                <a:solidFill>
                  <a:srgbClr val="000000"/>
                </a:solidFill>
                <a:ea typeface="Arial" pitchFamily="34" charset="0"/>
                <a:cs typeface="Calibri" panose="020F0502020204030204" pitchFamily="34" charset="0"/>
              </a:rPr>
              <a:t>R</a:t>
            </a:r>
            <a:r>
              <a:rPr lang="pt-BR" sz="3400" dirty="0"/>
              <a:t>egressão linear simples demostrou que quanto maior a idade do paciente, menor o uso de fármacos (</a:t>
            </a:r>
            <a:r>
              <a:rPr lang="pt-BR" sz="3400" i="1" dirty="0" err="1"/>
              <a:t>p</a:t>
            </a:r>
            <a:r>
              <a:rPr lang="pt-BR" sz="3400" dirty="0"/>
              <a:t>=0.022).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AD8C7D-4E1F-7A4B-9749-5804C4E82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213" y="862015"/>
            <a:ext cx="3177777" cy="30439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58395E-A3DE-D44C-B6C8-25CBE1DF6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517" y="3382295"/>
            <a:ext cx="3676339" cy="36763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DE4C8C-BAF7-BF44-A8F9-C3B0BF737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81448" y="41618934"/>
            <a:ext cx="2437835" cy="12118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D2C698-D405-FF4D-81A9-41ECC7CF2222}"/>
              </a:ext>
            </a:extLst>
          </p:cNvPr>
          <p:cNvSpPr txBox="1"/>
          <p:nvPr/>
        </p:nvSpPr>
        <p:spPr>
          <a:xfrm>
            <a:off x="25340222" y="42083690"/>
            <a:ext cx="351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Financiamento</a:t>
            </a:r>
            <a:r>
              <a:rPr lang="pt-BR" sz="4800" b="1" dirty="0"/>
              <a:t>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DC2BA7-DD96-6A46-A8F0-D493AE801901}"/>
              </a:ext>
            </a:extLst>
          </p:cNvPr>
          <p:cNvSpPr txBox="1"/>
          <p:nvPr/>
        </p:nvSpPr>
        <p:spPr>
          <a:xfrm>
            <a:off x="684298" y="10015737"/>
            <a:ext cx="149392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dirty="0"/>
              <a:t>A alergia ocular (AO) é uma patologia frequente. Representa 25% dos atendimentos dos alergistas, 10% dos oftalmologistas e 5% dos pediatras.</a:t>
            </a:r>
            <a:r>
              <a:rPr lang="pt-BR" sz="3400" baseline="30000" dirty="0"/>
              <a:t>1</a:t>
            </a:r>
            <a:r>
              <a:rPr lang="pt-BR" sz="3400" dirty="0"/>
              <a:t> Embora já esteja estabelecido na literatura que a conjuntivite alérgica possa levar a alterações oculares, é desconhecida a real prevalência destas complicações.</a:t>
            </a:r>
            <a:r>
              <a:rPr lang="pt-BR" sz="3400" baseline="30000" dirty="0"/>
              <a:t>2</a:t>
            </a:r>
            <a:r>
              <a:rPr lang="pt-BR" sz="3400" dirty="0"/>
              <a:t> Objetivamos investigar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dirty="0"/>
              <a:t>as alterações oftalmológicas e os tipos de tratamento realizados em pacientes com diagnóstico de AO em um Hospital Universitário terciário.</a:t>
            </a:r>
          </a:p>
        </p:txBody>
      </p:sp>
      <p:sp>
        <p:nvSpPr>
          <p:cNvPr id="59" name="Espaço Reservado para Texto 4">
            <a:extLst>
              <a:ext uri="{FF2B5EF4-FFF2-40B4-BE49-F238E27FC236}">
                <a16:creationId xmlns:a16="http://schemas.microsoft.com/office/drawing/2014/main" id="{F30D2FFB-77C1-7141-ACC9-EA701C819737}"/>
              </a:ext>
            </a:extLst>
          </p:cNvPr>
          <p:cNvSpPr txBox="1">
            <a:spLocks/>
          </p:cNvSpPr>
          <p:nvPr/>
        </p:nvSpPr>
        <p:spPr>
          <a:xfrm>
            <a:off x="770652" y="13561309"/>
            <a:ext cx="15130583" cy="1100159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39262">
              <a:spcBef>
                <a:spcPts val="888"/>
              </a:spcBef>
              <a:defRPr/>
            </a:pPr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MÉTODO</a:t>
            </a:r>
          </a:p>
        </p:txBody>
      </p:sp>
      <p:sp>
        <p:nvSpPr>
          <p:cNvPr id="60" name="Espaço Reservado para Texto 4">
            <a:extLst>
              <a:ext uri="{FF2B5EF4-FFF2-40B4-BE49-F238E27FC236}">
                <a16:creationId xmlns:a16="http://schemas.microsoft.com/office/drawing/2014/main" id="{0BF979EB-E956-D945-AC90-35BA8CBC4DA7}"/>
              </a:ext>
            </a:extLst>
          </p:cNvPr>
          <p:cNvSpPr txBox="1">
            <a:spLocks/>
          </p:cNvSpPr>
          <p:nvPr/>
        </p:nvSpPr>
        <p:spPr>
          <a:xfrm>
            <a:off x="834006" y="21364256"/>
            <a:ext cx="15130583" cy="1100159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39262">
              <a:spcBef>
                <a:spcPts val="888"/>
              </a:spcBef>
              <a:defRPr/>
            </a:pPr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61" name="Espaço Reservado para Texto 4">
            <a:extLst>
              <a:ext uri="{FF2B5EF4-FFF2-40B4-BE49-F238E27FC236}">
                <a16:creationId xmlns:a16="http://schemas.microsoft.com/office/drawing/2014/main" id="{0D410E18-5F52-1A4F-A1A5-E9A5F27BE3EF}"/>
              </a:ext>
            </a:extLst>
          </p:cNvPr>
          <p:cNvSpPr txBox="1">
            <a:spLocks/>
          </p:cNvSpPr>
          <p:nvPr/>
        </p:nvSpPr>
        <p:spPr>
          <a:xfrm>
            <a:off x="16480424" y="35854219"/>
            <a:ext cx="15500980" cy="1100159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39262">
              <a:spcBef>
                <a:spcPts val="888"/>
              </a:spcBef>
              <a:defRPr/>
            </a:pPr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CONCLUSÕES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12BA38B-1C58-DC43-A8B7-F5E2AE477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30332"/>
              </p:ext>
            </p:extLst>
          </p:nvPr>
        </p:nvGraphicFramePr>
        <p:xfrm>
          <a:off x="16428195" y="8736773"/>
          <a:ext cx="7836345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5511">
                  <a:extLst>
                    <a:ext uri="{9D8B030D-6E8A-4147-A177-3AD203B41FA5}">
                      <a16:colId xmlns:a16="http://schemas.microsoft.com/office/drawing/2014/main" val="4031978704"/>
                    </a:ext>
                  </a:extLst>
                </a:gridCol>
                <a:gridCol w="2750834">
                  <a:extLst>
                    <a:ext uri="{9D8B030D-6E8A-4147-A177-3AD203B41FA5}">
                      <a16:colId xmlns:a16="http://schemas.microsoft.com/office/drawing/2014/main" val="657073418"/>
                    </a:ext>
                  </a:extLst>
                </a:gridCol>
              </a:tblGrid>
              <a:tr h="360271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Sintomas</a:t>
                      </a:r>
                      <a:r>
                        <a:rPr lang="pt-BR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[%])</a:t>
                      </a:r>
                      <a:endParaRPr lang="pt-B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25345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Prurido ocular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50 (83.3)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08841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Hiperemia conjuntival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32 (53.3)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36176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Lacrimejamento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11 (18.3)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7462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Fotofobia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  5 (8.3)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25120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Edema palpebral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  2 (3.3)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39419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Baixa acuidade visual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7266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Secreção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83103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r>
                        <a:rPr lang="pt-BR" sz="3200" b="1" dirty="0"/>
                        <a:t>Número de sintomas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[%])</a:t>
                      </a:r>
                      <a:endParaRPr lang="pt-B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4474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29 (48.5)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73672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2-3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30 (50.0)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60546"/>
                  </a:ext>
                </a:extLst>
              </a:tr>
              <a:tr h="360271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&gt;3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12147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2FF516-97C8-A443-AF3D-FC2B510BAD90}"/>
              </a:ext>
            </a:extLst>
          </p:cNvPr>
          <p:cNvSpPr txBox="1"/>
          <p:nvPr/>
        </p:nvSpPr>
        <p:spPr>
          <a:xfrm>
            <a:off x="16385271" y="15825140"/>
            <a:ext cx="780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Tabela 1. </a:t>
            </a:r>
            <a:r>
              <a:rPr lang="pt-BR" sz="2400" dirty="0"/>
              <a:t>Sintomas e número de sintomas nos pacientes com diagnóstico de AO.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9A7449-6BF5-0C45-89E2-6BA3C877C714}"/>
              </a:ext>
            </a:extLst>
          </p:cNvPr>
          <p:cNvSpPr txBox="1"/>
          <p:nvPr/>
        </p:nvSpPr>
        <p:spPr>
          <a:xfrm>
            <a:off x="792631" y="36698275"/>
            <a:ext cx="1511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Figura 1. </a:t>
            </a:r>
            <a:r>
              <a:rPr lang="pt-BR" sz="2400" dirty="0"/>
              <a:t>Caracterização da amostra quanto a idade ao diagnóstico de AO e a idade atual (momento da realização do estudo).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4489D730-16B9-B142-AC51-FA30A3760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76672"/>
              </p:ext>
            </p:extLst>
          </p:nvPr>
        </p:nvGraphicFramePr>
        <p:xfrm>
          <a:off x="16428195" y="16945685"/>
          <a:ext cx="15553209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711">
                  <a:extLst>
                    <a:ext uri="{9D8B030D-6E8A-4147-A177-3AD203B41FA5}">
                      <a16:colId xmlns:a16="http://schemas.microsoft.com/office/drawing/2014/main" val="364227066"/>
                    </a:ext>
                  </a:extLst>
                </a:gridCol>
                <a:gridCol w="6940498">
                  <a:extLst>
                    <a:ext uri="{9D8B030D-6E8A-4147-A177-3AD203B41FA5}">
                      <a16:colId xmlns:a16="http://schemas.microsoft.com/office/drawing/2014/main" val="107123662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Tratamento medicamentoso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[%])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623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Olapatadina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  46 (76.6)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84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Metilcelulose</a:t>
                      </a:r>
                      <a:r>
                        <a:rPr lang="pt-BR" sz="3200" dirty="0"/>
                        <a:t> 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  17 (28.3)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365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Cromoglicato</a:t>
                      </a:r>
                      <a:r>
                        <a:rPr lang="pt-BR" sz="3200" dirty="0"/>
                        <a:t> </a:t>
                      </a:r>
                      <a:r>
                        <a:rPr lang="pt-BR" sz="3200" dirty="0" err="1"/>
                        <a:t>dissódico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    6 (10.0)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426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Loratadina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    5 (8.3)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355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Acetato de </a:t>
                      </a:r>
                      <a:r>
                        <a:rPr lang="pt-BR" sz="3200" dirty="0" err="1"/>
                        <a:t>Fluormetolona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5 (8.3)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7623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Tacrolimus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4 (6.6)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882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Budesonida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4 (6.6)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136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Dexametasona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2 (3.3)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5915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 err="1"/>
                        <a:t>Ebastel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476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1" dirty="0"/>
                        <a:t>Tratamento cirúrgico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[%])</a:t>
                      </a:r>
                      <a:endParaRPr lang="pt-B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1834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Transplante de córnea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3 (5.0)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7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Cirurgia Catarata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612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Cirurgia Ducto Lacrimal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294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3200" dirty="0"/>
                        <a:t>Colocação de lentes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200" dirty="0"/>
                        <a:t>    1 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27976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F6530CC-D7E0-4841-9CDD-B0AC73BC1CC7}"/>
              </a:ext>
            </a:extLst>
          </p:cNvPr>
          <p:cNvSpPr txBox="1"/>
          <p:nvPr/>
        </p:nvSpPr>
        <p:spPr>
          <a:xfrm>
            <a:off x="16426599" y="25799052"/>
            <a:ext cx="151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Tabela 3. </a:t>
            </a:r>
            <a:r>
              <a:rPr lang="pt-BR" sz="2400" dirty="0"/>
              <a:t>Descrição do tratamento medicamentoso e cirúrgico realizado nos pacientes com diagnóstico de AO.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7C2EDD-BD4A-F642-97ED-666BACD70678}"/>
              </a:ext>
            </a:extLst>
          </p:cNvPr>
          <p:cNvSpPr txBox="1"/>
          <p:nvPr/>
        </p:nvSpPr>
        <p:spPr>
          <a:xfrm>
            <a:off x="24624580" y="15812603"/>
            <a:ext cx="735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Tabela 2. </a:t>
            </a:r>
            <a:r>
              <a:rPr lang="pt-BR" sz="2400" dirty="0"/>
              <a:t>Doenças </a:t>
            </a:r>
            <a:r>
              <a:rPr lang="pt-BR" sz="2400" dirty="0" err="1"/>
              <a:t>atópicas</a:t>
            </a:r>
            <a:r>
              <a:rPr lang="pt-BR" sz="2400" dirty="0"/>
              <a:t> prévias e manifestações oftalmológicas nos pacientes com diagnóstico de AO.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361724" y="28439156"/>
            <a:ext cx="19031326" cy="12171275"/>
            <a:chOff x="-1688071" y="26226981"/>
            <a:chExt cx="19031326" cy="10632594"/>
          </a:xfrm>
        </p:grpSpPr>
        <p:graphicFrame>
          <p:nvGraphicFramePr>
            <p:cNvPr id="29" name="Gráfico 28">
              <a:extLst>
                <a:ext uri="{FF2B5EF4-FFF2-40B4-BE49-F238E27FC236}">
                  <a16:creationId xmlns:a16="http://schemas.microsoft.com/office/drawing/2014/main" id="{A919C5C0-B4E9-A04F-8CE2-97E03A3E34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559414"/>
                </p:ext>
              </p:extLst>
            </p:nvPr>
          </p:nvGraphicFramePr>
          <p:xfrm>
            <a:off x="6541162" y="26226981"/>
            <a:ext cx="10802093" cy="10632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1" name="Gráfico 30">
              <a:extLst>
                <a:ext uri="{FF2B5EF4-FFF2-40B4-BE49-F238E27FC236}">
                  <a16:creationId xmlns:a16="http://schemas.microsoft.com/office/drawing/2014/main" id="{BEC0647D-4B49-1644-BC77-9A84EF1530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853493"/>
                </p:ext>
              </p:extLst>
            </p:nvPr>
          </p:nvGraphicFramePr>
          <p:xfrm>
            <a:off x="-1688071" y="27161903"/>
            <a:ext cx="9612915" cy="6315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336346C-03E3-E64C-BB83-E33B319027D8}"/>
                </a:ext>
              </a:extLst>
            </p:cNvPr>
            <p:cNvSpPr/>
            <p:nvPr/>
          </p:nvSpPr>
          <p:spPr>
            <a:xfrm>
              <a:off x="401845" y="26976869"/>
              <a:ext cx="15045998" cy="625665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AA6B8E59-9930-0948-BE2E-355838167BA1}"/>
              </a:ext>
            </a:extLst>
          </p:cNvPr>
          <p:cNvSpPr/>
          <p:nvPr/>
        </p:nvSpPr>
        <p:spPr>
          <a:xfrm>
            <a:off x="24552572" y="8724560"/>
            <a:ext cx="7407601" cy="69637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D582C22-FDB6-8D43-9396-BCDD2E67C296}"/>
              </a:ext>
            </a:extLst>
          </p:cNvPr>
          <p:cNvSpPr/>
          <p:nvPr/>
        </p:nvSpPr>
        <p:spPr>
          <a:xfrm>
            <a:off x="16406799" y="8724561"/>
            <a:ext cx="7857742" cy="69686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006EAFB-6C9B-8543-AC91-BC475B7CF140}"/>
              </a:ext>
            </a:extLst>
          </p:cNvPr>
          <p:cNvSpPr/>
          <p:nvPr/>
        </p:nvSpPr>
        <p:spPr>
          <a:xfrm>
            <a:off x="16393926" y="16884400"/>
            <a:ext cx="15587478" cy="88723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1">
            <a:extLst>
              <a:ext uri="{FF2B5EF4-FFF2-40B4-BE49-F238E27FC236}">
                <a16:creationId xmlns:a16="http://schemas.microsoft.com/office/drawing/2014/main" id="{F5ABF761-80F9-1447-9960-E9F002D6C02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81" y="26934255"/>
            <a:ext cx="9861867" cy="738098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8DCDFB8B-82FF-D946-A870-B0E2295A6193}"/>
              </a:ext>
            </a:extLst>
          </p:cNvPr>
          <p:cNvSpPr/>
          <p:nvPr/>
        </p:nvSpPr>
        <p:spPr>
          <a:xfrm>
            <a:off x="16583184" y="34550145"/>
            <a:ext cx="14962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Figura 2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Diagrama de dispersão com os valores ajustados por regressão linear simples para a idade e uso de medicamentos entre pacientes com AO. 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FAF7A9-C428-8D41-A5BC-CD75986E3E70}"/>
              </a:ext>
            </a:extLst>
          </p:cNvPr>
          <p:cNvSpPr txBox="1"/>
          <p:nvPr/>
        </p:nvSpPr>
        <p:spPr>
          <a:xfrm>
            <a:off x="709202" y="39159233"/>
            <a:ext cx="14976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1. </a:t>
            </a:r>
            <a:r>
              <a:rPr lang="en-US" sz="3200" dirty="0" err="1"/>
              <a:t>Bielory</a:t>
            </a:r>
            <a:r>
              <a:rPr lang="en-US" sz="3200" dirty="0"/>
              <a:t> L. </a:t>
            </a:r>
            <a:r>
              <a:rPr lang="en-US" sz="3200" dirty="0" err="1"/>
              <a:t>Alergic</a:t>
            </a:r>
            <a:r>
              <a:rPr lang="en-US" sz="3200" dirty="0"/>
              <a:t> and </a:t>
            </a:r>
            <a:r>
              <a:rPr lang="en-US" sz="3200" dirty="0" err="1"/>
              <a:t>Imunologic</a:t>
            </a:r>
            <a:r>
              <a:rPr lang="en-US" sz="3200" dirty="0"/>
              <a:t> Disorders of the Eye. In Middleton </a:t>
            </a:r>
            <a:r>
              <a:rPr lang="en-US" sz="3200" dirty="0" err="1"/>
              <a:t>Jre</a:t>
            </a:r>
            <a:r>
              <a:rPr lang="en-US" sz="3200" dirty="0"/>
              <a:t>, </a:t>
            </a:r>
            <a:r>
              <a:rPr lang="en-US" sz="3200" dirty="0" err="1"/>
              <a:t>rEED</a:t>
            </a:r>
            <a:r>
              <a:rPr lang="en-US" sz="3200" dirty="0"/>
              <a:t> </a:t>
            </a:r>
            <a:r>
              <a:rPr lang="en-US" sz="3200" dirty="0" err="1"/>
              <a:t>ce</a:t>
            </a:r>
            <a:r>
              <a:rPr lang="en-US" sz="3200" dirty="0"/>
              <a:t>, Ellis EF, </a:t>
            </a:r>
            <a:r>
              <a:rPr lang="en-US" sz="3200" dirty="0" err="1"/>
              <a:t>Adkinson</a:t>
            </a:r>
            <a:r>
              <a:rPr lang="en-US" sz="3200" dirty="0"/>
              <a:t> </a:t>
            </a:r>
            <a:r>
              <a:rPr lang="en-US" sz="3200" dirty="0" err="1"/>
              <a:t>JrN</a:t>
            </a:r>
            <a:r>
              <a:rPr lang="en-US" sz="3200" dirty="0"/>
              <a:t>, </a:t>
            </a:r>
            <a:r>
              <a:rPr lang="en-US" sz="3200" dirty="0" err="1"/>
              <a:t>Yunginger</a:t>
            </a:r>
            <a:r>
              <a:rPr lang="en-US" sz="3200" dirty="0"/>
              <a:t> JW, </a:t>
            </a:r>
            <a:r>
              <a:rPr lang="en-US" sz="3200" dirty="0" err="1"/>
              <a:t>Busse</a:t>
            </a:r>
            <a:r>
              <a:rPr lang="en-US" sz="3200" dirty="0"/>
              <a:t> WW, </a:t>
            </a:r>
            <a:r>
              <a:rPr lang="en-US" sz="3200" dirty="0" err="1"/>
              <a:t>ed</a:t>
            </a:r>
            <a:r>
              <a:rPr lang="en-US" sz="3200" dirty="0"/>
              <a:t> Allergy – principles and practice, 5th ed. Missouri: Laura DeYoung/ 1998. P. 1148-1159</a:t>
            </a:r>
          </a:p>
          <a:p>
            <a:pPr algn="just"/>
            <a:r>
              <a:rPr lang="en-US" sz="3200" dirty="0"/>
              <a:t>2. Rosa, ML et al. Allergic conjunctivitis: a comprehensive review of the literature. </a:t>
            </a:r>
            <a:r>
              <a:rPr lang="pt-BR" sz="3200" dirty="0" err="1"/>
              <a:t>Ital</a:t>
            </a:r>
            <a:r>
              <a:rPr lang="pt-BR" sz="3200" dirty="0"/>
              <a:t> J </a:t>
            </a:r>
            <a:r>
              <a:rPr lang="pt-BR" sz="3200" dirty="0" err="1"/>
              <a:t>Pediatr</a:t>
            </a:r>
            <a:r>
              <a:rPr lang="pt-BR" sz="3200" dirty="0"/>
              <a:t>. 2013; 39: 18.  </a:t>
            </a:r>
            <a:r>
              <a:rPr lang="pt-BR" sz="3200" dirty="0" err="1"/>
              <a:t>Published</a:t>
            </a:r>
            <a:r>
              <a:rPr lang="pt-BR" sz="3200" dirty="0"/>
              <a:t> online 2013 Mar 14. </a:t>
            </a:r>
            <a:r>
              <a:rPr lang="pt-BR" sz="3200" dirty="0" err="1"/>
              <a:t>doi</a:t>
            </a:r>
            <a:r>
              <a:rPr lang="pt-BR" sz="3200" dirty="0"/>
              <a:t>: 10.1186/1824-7288-39-18</a:t>
            </a: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706DF8C-4338-1146-B227-B657E5DDAFBE}"/>
              </a:ext>
            </a:extLst>
          </p:cNvPr>
          <p:cNvSpPr/>
          <p:nvPr/>
        </p:nvSpPr>
        <p:spPr>
          <a:xfrm>
            <a:off x="16480425" y="26636826"/>
            <a:ext cx="15434008" cy="78152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spaço Reservado para Texto 4">
            <a:extLst>
              <a:ext uri="{FF2B5EF4-FFF2-40B4-BE49-F238E27FC236}">
                <a16:creationId xmlns:a16="http://schemas.microsoft.com/office/drawing/2014/main" id="{CD1523B5-4595-4041-9CB7-5ADF0E03D760}"/>
              </a:ext>
            </a:extLst>
          </p:cNvPr>
          <p:cNvSpPr txBox="1">
            <a:spLocks/>
          </p:cNvSpPr>
          <p:nvPr/>
        </p:nvSpPr>
        <p:spPr>
          <a:xfrm>
            <a:off x="734680" y="37924472"/>
            <a:ext cx="14951042" cy="1100159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39262">
              <a:spcBef>
                <a:spcPts val="888"/>
              </a:spcBef>
              <a:defRPr/>
            </a:pPr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REFERÊNCIAS</a:t>
            </a:r>
          </a:p>
        </p:txBody>
      </p:sp>
      <p:graphicFrame>
        <p:nvGraphicFramePr>
          <p:cNvPr id="49" name="Tabela 2">
            <a:extLst>
              <a:ext uri="{FF2B5EF4-FFF2-40B4-BE49-F238E27FC236}">
                <a16:creationId xmlns:a16="http://schemas.microsoft.com/office/drawing/2014/main" id="{212BA38B-1C58-DC43-A8B7-F5E2AE477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37058"/>
              </p:ext>
            </p:extLst>
          </p:nvPr>
        </p:nvGraphicFramePr>
        <p:xfrm>
          <a:off x="24624580" y="8761797"/>
          <a:ext cx="7315725" cy="689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8027">
                  <a:extLst>
                    <a:ext uri="{9D8B030D-6E8A-4147-A177-3AD203B41FA5}">
                      <a16:colId xmlns:a16="http://schemas.microsoft.com/office/drawing/2014/main" val="4031978704"/>
                    </a:ext>
                  </a:extLst>
                </a:gridCol>
                <a:gridCol w="2387698">
                  <a:extLst>
                    <a:ext uri="{9D8B030D-6E8A-4147-A177-3AD203B41FA5}">
                      <a16:colId xmlns:a16="http://schemas.microsoft.com/office/drawing/2014/main" val="657073418"/>
                    </a:ext>
                  </a:extLst>
                </a:gridCol>
              </a:tblGrid>
              <a:tr h="689973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Doenças 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atópicas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prévias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[%])</a:t>
                      </a:r>
                      <a:endParaRPr lang="pt-B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25345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Rinite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58(96.6)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08841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Asma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32(53.3)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36176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Dermatite</a:t>
                      </a:r>
                      <a:r>
                        <a:rPr lang="pt-BR" sz="3200" baseline="0" dirty="0"/>
                        <a:t> </a:t>
                      </a:r>
                      <a:r>
                        <a:rPr lang="pt-BR" sz="3200" baseline="0" dirty="0" err="1"/>
                        <a:t>atópica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3200" dirty="0"/>
                        <a:t>17(28.3)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7462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r>
                        <a:rPr lang="pt-BR" sz="3200" b="1" dirty="0"/>
                        <a:t>Alterações</a:t>
                      </a:r>
                      <a:r>
                        <a:rPr lang="pt-BR" sz="3200" b="1" baseline="0" dirty="0"/>
                        <a:t> oftalmológicas</a:t>
                      </a:r>
                      <a:endParaRPr lang="pt-BR" sz="3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3200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3200" b="1" dirty="0">
                          <a:solidFill>
                            <a:schemeClr val="tx1"/>
                          </a:solidFill>
                        </a:rPr>
                        <a:t> [%])</a:t>
                      </a:r>
                      <a:endParaRPr lang="pt-B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4474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Úlcera de córnea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  7(11.6)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73672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 err="1"/>
                        <a:t>Ceratocone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6(10)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Papilas </a:t>
                      </a:r>
                      <a:r>
                        <a:rPr lang="pt-BR" sz="3200" dirty="0" err="1"/>
                        <a:t>tarsais</a:t>
                      </a:r>
                      <a:endParaRPr lang="pt-BR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 5(8.3)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/>
                        <a:t>Pontos de Tantra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3(5)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60546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r"/>
                      <a:r>
                        <a:rPr lang="pt-BR" sz="3200" dirty="0" err="1"/>
                        <a:t>Pseudohalo</a:t>
                      </a:r>
                      <a:r>
                        <a:rPr lang="pt-BR" sz="3200" dirty="0"/>
                        <a:t> Senil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   1(1.6)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121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980</Words>
  <Application>Microsoft Macintosh PowerPoint</Application>
  <PresentationFormat>Personalizar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Tema do Office</vt:lpstr>
      <vt:lpstr>       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  </dc:title>
  <dc:creator>GI</dc:creator>
  <cp:lastModifiedBy>Giovanna Hernandes</cp:lastModifiedBy>
  <cp:revision>88</cp:revision>
  <cp:lastPrinted>2019-01-09T18:14:51Z</cp:lastPrinted>
  <dcterms:created xsi:type="dcterms:W3CDTF">2017-09-30T15:27:00Z</dcterms:created>
  <dcterms:modified xsi:type="dcterms:W3CDTF">2019-01-11T02:02:25Z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1046-10.1.0.5671</vt:lpwstr>
  </property>
</Properties>
</file>