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8800425" cy="16200438"/>
  <p:notesSz cx="6858000" cy="9144000"/>
  <p:defaultTextStyle>
    <a:defPPr marL="0" marR="0" indent="0" algn="l" defTabSz="51420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1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145480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9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343" autoAdjust="0"/>
  </p:normalViewPr>
  <p:slideViewPr>
    <p:cSldViewPr snapToGrid="0">
      <p:cViewPr>
        <p:scale>
          <a:sx n="60" d="100"/>
          <a:sy n="60" d="100"/>
        </p:scale>
        <p:origin x="-4962" y="-3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1pPr>
    <a:lvl2pPr indent="128551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2pPr>
    <a:lvl3pPr indent="257101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3pPr>
    <a:lvl4pPr indent="385652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4pPr>
    <a:lvl5pPr indent="514203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5pPr>
    <a:lvl6pPr indent="642753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6pPr>
    <a:lvl7pPr indent="771304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7pPr>
    <a:lvl8pPr indent="899854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8pPr>
    <a:lvl9pPr indent="1028405" defTabSz="257101" latinLnBrk="0">
      <a:lnSpc>
        <a:spcPct val="117999"/>
      </a:lnSpc>
      <a:defRPr sz="1237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687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812540" y="9488627"/>
            <a:ext cx="23175349" cy="685753"/>
          </a:xfrm>
          <a:prstGeom prst="rect">
            <a:avLst/>
          </a:prstGeom>
        </p:spPr>
        <p:txBody>
          <a:bodyPr/>
          <a:lstStyle>
            <a:lvl1pPr>
              <a:defRPr sz="3976" i="1"/>
            </a:lvl1pPr>
            <a:lvl2pPr>
              <a:defRPr sz="3976" i="1"/>
            </a:lvl2pPr>
            <a:lvl3pPr>
              <a:defRPr sz="3976" i="1"/>
            </a:lvl3pPr>
            <a:lvl4pPr>
              <a:defRPr sz="3976" i="1"/>
            </a:lvl4pPr>
            <a:lvl5pPr>
              <a:defRPr sz="3976" i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“Digite uma citação aqui.”"/>
          <p:cNvSpPr txBox="1">
            <a:spLocks noGrp="1"/>
          </p:cNvSpPr>
          <p:nvPr>
            <p:ph type="body" sz="quarter" idx="13"/>
          </p:nvPr>
        </p:nvSpPr>
        <p:spPr>
          <a:xfrm>
            <a:off x="2812543" y="7342463"/>
            <a:ext cx="23175345" cy="945917"/>
          </a:xfrm>
          <a:prstGeom prst="rect">
            <a:avLst/>
          </a:prstGeom>
        </p:spPr>
        <p:txBody>
          <a:bodyPr anchor="ctr"/>
          <a:lstStyle>
            <a:lvl1pPr defTabSz="1382215">
              <a:defRPr sz="15389"/>
            </a:lvl1pPr>
          </a:lstStyle>
          <a:p>
            <a:pPr defTabSz="2457708">
              <a:defRPr sz="15389"/>
            </a:pPr>
            <a:endParaRPr/>
          </a:p>
        </p:txBody>
      </p:sp>
      <p:sp>
        <p:nvSpPr>
          <p:cNvPr id="9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1" y="3543401"/>
            <a:ext cx="28800425" cy="91136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>
            <a:spLocks noGrp="1"/>
          </p:cNvSpPr>
          <p:nvPr>
            <p:ph type="pic" sz="half" idx="13"/>
          </p:nvPr>
        </p:nvSpPr>
        <p:spPr>
          <a:xfrm>
            <a:off x="3600056" y="4172338"/>
            <a:ext cx="21600320" cy="5518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2812540" y="9820893"/>
            <a:ext cx="23175349" cy="1329074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812540" y="11161832"/>
            <a:ext cx="23175349" cy="105614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2812540" y="6557546"/>
            <a:ext cx="23175349" cy="3085348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>
            <a:spLocks noGrp="1"/>
          </p:cNvSpPr>
          <p:nvPr>
            <p:ph type="pic" sz="quarter" idx="13"/>
          </p:nvPr>
        </p:nvSpPr>
        <p:spPr>
          <a:xfrm>
            <a:off x="14878348" y="4136737"/>
            <a:ext cx="11812678" cy="76777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2109410" y="4136738"/>
            <a:ext cx="11812676" cy="3726151"/>
          </a:xfrm>
          <a:prstGeom prst="rect">
            <a:avLst/>
          </a:prstGeom>
        </p:spPr>
        <p:txBody>
          <a:bodyPr/>
          <a:lstStyle>
            <a:lvl1pPr>
              <a:defRPr sz="9902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09410" y="7957820"/>
            <a:ext cx="11812676" cy="384481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2109406" y="3780737"/>
            <a:ext cx="24581614" cy="201734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2109406" y="3780737"/>
            <a:ext cx="24581614" cy="201734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5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109406" y="5964211"/>
            <a:ext cx="24581614" cy="5874027"/>
          </a:xfrm>
          <a:prstGeom prst="rect">
            <a:avLst/>
          </a:prstGeom>
        </p:spPr>
        <p:txBody>
          <a:bodyPr anchor="ctr"/>
          <a:lstStyle>
            <a:lvl1pPr marL="729464" indent="-729464" algn="l">
              <a:spcBef>
                <a:spcPts val="6940"/>
              </a:spcBef>
              <a:buSzPct val="145000"/>
              <a:buChar char="•"/>
              <a:defRPr sz="5252"/>
            </a:lvl1pPr>
            <a:lvl2pPr marL="896200" indent="-729464" algn="l">
              <a:spcBef>
                <a:spcPts val="6940"/>
              </a:spcBef>
              <a:buSzPct val="145000"/>
              <a:buChar char="•"/>
              <a:defRPr sz="5252"/>
            </a:lvl2pPr>
            <a:lvl3pPr marL="1062935" indent="-729464" algn="l">
              <a:spcBef>
                <a:spcPts val="6940"/>
              </a:spcBef>
              <a:buSzPct val="145000"/>
              <a:buChar char="•"/>
              <a:defRPr sz="5252"/>
            </a:lvl3pPr>
            <a:lvl4pPr marL="1229670" indent="-729464" algn="l">
              <a:spcBef>
                <a:spcPts val="6940"/>
              </a:spcBef>
              <a:buSzPct val="145000"/>
              <a:buChar char="•"/>
              <a:defRPr sz="5252"/>
            </a:lvl4pPr>
            <a:lvl5pPr marL="1396405" indent="-729464" algn="l">
              <a:spcBef>
                <a:spcPts val="6940"/>
              </a:spcBef>
              <a:buSzPct val="145000"/>
              <a:buChar char="•"/>
              <a:defRPr sz="525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>
            <a:spLocks noGrp="1"/>
          </p:cNvSpPr>
          <p:nvPr>
            <p:ph type="pic" sz="quarter" idx="13"/>
          </p:nvPr>
        </p:nvSpPr>
        <p:spPr>
          <a:xfrm>
            <a:off x="14878348" y="5964211"/>
            <a:ext cx="11812678" cy="58740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2109406" y="3780737"/>
            <a:ext cx="24581614" cy="2017343"/>
          </a:xfrm>
          <a:prstGeom prst="rect">
            <a:avLst/>
          </a:prstGeom>
        </p:spPr>
        <p:txBody>
          <a:bodyPr anchor="ctr"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109410" y="5964211"/>
            <a:ext cx="11812676" cy="5874027"/>
          </a:xfrm>
          <a:prstGeom prst="rect">
            <a:avLst/>
          </a:prstGeom>
        </p:spPr>
        <p:txBody>
          <a:bodyPr anchor="ctr"/>
          <a:lstStyle>
            <a:lvl1pPr marL="560433" indent="-560433" algn="l">
              <a:spcBef>
                <a:spcPts val="5289"/>
              </a:spcBef>
              <a:buSzPct val="145000"/>
              <a:buChar char="•"/>
              <a:defRPr sz="4577"/>
            </a:lvl1pPr>
            <a:lvl2pPr marL="689057" indent="-560433" algn="l">
              <a:spcBef>
                <a:spcPts val="5289"/>
              </a:spcBef>
              <a:buSzPct val="145000"/>
              <a:buChar char="•"/>
              <a:defRPr sz="4577"/>
            </a:lvl2pPr>
            <a:lvl3pPr marL="817681" indent="-560433" algn="l">
              <a:spcBef>
                <a:spcPts val="5289"/>
              </a:spcBef>
              <a:buSzPct val="145000"/>
              <a:buChar char="•"/>
              <a:defRPr sz="4577"/>
            </a:lvl3pPr>
            <a:lvl4pPr marL="946306" indent="-560433" algn="l">
              <a:spcBef>
                <a:spcPts val="5289"/>
              </a:spcBef>
              <a:buSzPct val="145000"/>
              <a:buChar char="•"/>
              <a:defRPr sz="4577"/>
            </a:lvl4pPr>
            <a:lvl5pPr marL="1074930" indent="-560433" algn="l">
              <a:spcBef>
                <a:spcPts val="5289"/>
              </a:spcBef>
              <a:buSzPct val="145000"/>
              <a:buChar char="•"/>
              <a:defRPr sz="4577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3997226" y="12229837"/>
            <a:ext cx="790980" cy="65966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2109406" y="4730071"/>
            <a:ext cx="24581614" cy="6740298"/>
          </a:xfrm>
          <a:prstGeom prst="rect">
            <a:avLst/>
          </a:prstGeom>
        </p:spPr>
        <p:txBody>
          <a:bodyPr anchor="ctr"/>
          <a:lstStyle>
            <a:lvl1pPr marL="729464" indent="-729464" algn="l">
              <a:spcBef>
                <a:spcPts val="6940"/>
              </a:spcBef>
              <a:buSzPct val="145000"/>
              <a:buChar char="•"/>
              <a:defRPr sz="5252"/>
            </a:lvl1pPr>
            <a:lvl2pPr marL="896200" indent="-729464" algn="l">
              <a:spcBef>
                <a:spcPts val="6940"/>
              </a:spcBef>
              <a:buSzPct val="145000"/>
              <a:buChar char="•"/>
              <a:defRPr sz="5252"/>
            </a:lvl2pPr>
            <a:lvl3pPr marL="1062935" indent="-729464" algn="l">
              <a:spcBef>
                <a:spcPts val="6940"/>
              </a:spcBef>
              <a:buSzPct val="145000"/>
              <a:buChar char="•"/>
              <a:defRPr sz="5252"/>
            </a:lvl3pPr>
            <a:lvl4pPr marL="1229670" indent="-729464" algn="l">
              <a:spcBef>
                <a:spcPts val="6940"/>
              </a:spcBef>
              <a:buSzPct val="145000"/>
              <a:buChar char="•"/>
              <a:defRPr sz="5252"/>
            </a:lvl4pPr>
            <a:lvl5pPr marL="1396405" indent="-729464" algn="l">
              <a:spcBef>
                <a:spcPts val="6940"/>
              </a:spcBef>
              <a:buSzPct val="145000"/>
              <a:buChar char="•"/>
              <a:defRPr sz="5252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14878348" y="8301953"/>
            <a:ext cx="11812678" cy="35244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14878348" y="4374070"/>
            <a:ext cx="11812678" cy="35244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m"/>
          <p:cNvSpPr>
            <a:spLocks noGrp="1"/>
          </p:cNvSpPr>
          <p:nvPr>
            <p:ph type="pic" sz="quarter" idx="15"/>
          </p:nvPr>
        </p:nvSpPr>
        <p:spPr>
          <a:xfrm>
            <a:off x="2109410" y="4374073"/>
            <a:ext cx="11812676" cy="74522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2812540" y="5074206"/>
            <a:ext cx="23175349" cy="308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552" tIns="126552" rIns="126552" bIns="126552" anchor="b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2812540" y="8254486"/>
            <a:ext cx="23175349" cy="1056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6552" tIns="126552" rIns="126552" bIns="126552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3997226" y="12229837"/>
            <a:ext cx="790980" cy="659661"/>
          </a:xfrm>
          <a:prstGeom prst="rect">
            <a:avLst/>
          </a:prstGeom>
          <a:ln w="12700">
            <a:miter lim="400000"/>
          </a:ln>
        </p:spPr>
        <p:txBody>
          <a:bodyPr wrap="none" lIns="126552" tIns="126552" rIns="126552" bIns="126552">
            <a:spAutoFit/>
          </a:bodyPr>
          <a:lstStyle>
            <a:lvl1pPr>
              <a:defRPr sz="2626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7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7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9704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etângulo 5"/>
          <p:cNvGrpSpPr/>
          <p:nvPr/>
        </p:nvGrpSpPr>
        <p:grpSpPr>
          <a:xfrm>
            <a:off x="1" y="-520389"/>
            <a:ext cx="28800424" cy="2430326"/>
            <a:chOff x="-22164054" y="-1269561"/>
            <a:chExt cx="76787020" cy="5628547"/>
          </a:xfrm>
          <a:solidFill>
            <a:schemeClr val="accent1">
              <a:lumMod val="50000"/>
            </a:schemeClr>
          </a:solidFill>
        </p:grpSpPr>
        <p:sp>
          <p:nvSpPr>
            <p:cNvPr id="119" name="Retângulo"/>
            <p:cNvSpPr/>
            <p:nvPr/>
          </p:nvSpPr>
          <p:spPr>
            <a:xfrm>
              <a:off x="0" y="0"/>
              <a:ext cx="32419237" cy="3205141"/>
            </a:xfrm>
            <a:prstGeom prst="rect">
              <a:avLst/>
            </a:prstGeom>
            <a:grpFill/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defTabSz="1607951">
                <a:defRPr sz="2800" b="1">
                  <a:solidFill>
                    <a:srgbClr val="D9D9D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050"/>
            </a:p>
          </p:txBody>
        </p:sp>
        <p:sp>
          <p:nvSpPr>
            <p:cNvPr id="120" name="CERATITE NEUROTRÓFICA  SECUNDÁRIA À DIABETES MELLITUS…"/>
            <p:cNvSpPr txBox="1"/>
            <p:nvPr/>
          </p:nvSpPr>
          <p:spPr>
            <a:xfrm>
              <a:off x="-22164054" y="-1269561"/>
              <a:ext cx="76787020" cy="5628547"/>
            </a:xfrm>
            <a:prstGeom prst="rect">
              <a:avLst/>
            </a:prstGeom>
            <a:grpFill/>
            <a:ln w="12700" cap="flat">
              <a:solidFill>
                <a:schemeClr val="accent1">
                  <a:lumMod val="20000"/>
                  <a:lumOff val="80000"/>
                </a:schemeClr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/>
            <a:p>
              <a:r>
                <a:rPr lang="pt-BR" sz="2026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</a:p>
            <a:p>
              <a:r>
                <a:rPr lang="pt-BR" sz="2026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t-BR" sz="2026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3500" b="1" cap="all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OPTICAL 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COHERENCE TOMOGRAPHY (OCT) DOCUMENTING a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motile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nematode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worm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subretinal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a case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unilateral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Diffuse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Subacute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cap="all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Neuroretinitis</a:t>
              </a:r>
              <a:r>
                <a:rPr lang="pt-BR" sz="3500" b="1" cap="al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(DUSN)</a:t>
              </a:r>
            </a:p>
            <a:p>
              <a:pPr defTabSz="1607951">
                <a:defRPr sz="2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BR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 </a:t>
              </a:r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Luísa Reis Melo,</a:t>
              </a:r>
              <a:r>
                <a:rPr lang="pt-BR" sz="2000" dirty="0">
                  <a:solidFill>
                    <a:schemeClr val="bg1"/>
                  </a:solidFill>
                </a:rPr>
                <a:t> Rafael Conrado Rocha de Oliveira, Andressa Castelo Branco Araújo Bernal, </a:t>
              </a:r>
              <a:r>
                <a:rPr lang="pt-BR" sz="2000" dirty="0" err="1">
                  <a:solidFill>
                    <a:schemeClr val="bg1"/>
                  </a:solidFill>
                </a:rPr>
                <a:t>Tadashi</a:t>
              </a:r>
              <a:r>
                <a:rPr lang="pt-BR" sz="2000" dirty="0">
                  <a:solidFill>
                    <a:schemeClr val="bg1"/>
                  </a:solidFill>
                </a:rPr>
                <a:t> Ono Junior, Polyana Queiroz Alvarenga, Aline Silva Lobato, Gilberto Pereira Resende, Mário José Carvalho</a:t>
              </a:r>
            </a:p>
            <a:p>
              <a:pPr defTabSz="1607951">
                <a:defRPr sz="38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Instituto de Saúde Ocular (ISO OLHOS) – Uberlândia-MG</a:t>
              </a:r>
              <a:endParaRPr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Retângulo 8"/>
          <p:cNvGrpSpPr/>
          <p:nvPr/>
        </p:nvGrpSpPr>
        <p:grpSpPr>
          <a:xfrm>
            <a:off x="179503" y="2071492"/>
            <a:ext cx="13781564" cy="932435"/>
            <a:chOff x="-1" y="0"/>
            <a:chExt cx="14536501" cy="1151999"/>
          </a:xfrm>
        </p:grpSpPr>
        <p:sp>
          <p:nvSpPr>
            <p:cNvPr id="122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123" name="INTRODUÇÃO"/>
            <p:cNvSpPr txBox="1"/>
            <p:nvPr/>
          </p:nvSpPr>
          <p:spPr>
            <a:xfrm>
              <a:off x="-1" y="253851"/>
              <a:ext cx="14536501" cy="644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BR" sz="2500" dirty="0"/>
                <a:t>PURPOSE</a:t>
              </a:r>
              <a:endParaRPr sz="2500" dirty="0"/>
            </a:p>
          </p:txBody>
        </p:sp>
      </p:grpSp>
      <p:sp>
        <p:nvSpPr>
          <p:cNvPr id="125" name="Retângulo 9"/>
          <p:cNvSpPr txBox="1"/>
          <p:nvPr/>
        </p:nvSpPr>
        <p:spPr>
          <a:xfrm>
            <a:off x="163461" y="3041684"/>
            <a:ext cx="13753157" cy="151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994" tIns="25994" rIns="25994" bIns="25994">
            <a:spAutoFit/>
          </a:bodyPr>
          <a:lstStyle/>
          <a:p>
            <a:pPr algn="just" fontAlgn="t"/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a case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unilateral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Subacute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(DUSN)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(OCT)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management.</a:t>
            </a:r>
          </a:p>
          <a:p>
            <a:pPr algn="l" fontAlgn="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4" algn="l" defTabSz="1607951">
              <a:defRPr sz="4400">
                <a:latin typeface="Arial"/>
                <a:ea typeface="Arial"/>
                <a:cs typeface="Arial"/>
                <a:sym typeface="Arial"/>
              </a:defRPr>
            </a:pPr>
            <a:endParaRPr sz="1501" dirty="0"/>
          </a:p>
        </p:txBody>
      </p:sp>
      <p:grpSp>
        <p:nvGrpSpPr>
          <p:cNvPr id="128" name="Retângulo 16"/>
          <p:cNvGrpSpPr/>
          <p:nvPr/>
        </p:nvGrpSpPr>
        <p:grpSpPr>
          <a:xfrm>
            <a:off x="195546" y="5962484"/>
            <a:ext cx="13781564" cy="1102634"/>
            <a:chOff x="-1" y="0"/>
            <a:chExt cx="14536501" cy="1151999"/>
          </a:xfrm>
        </p:grpSpPr>
        <p:sp>
          <p:nvSpPr>
            <p:cNvPr id="126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127" name="RESULTADO"/>
            <p:cNvSpPr txBox="1"/>
            <p:nvPr/>
          </p:nvSpPr>
          <p:spPr>
            <a:xfrm>
              <a:off x="-1" y="347605"/>
              <a:ext cx="14536501" cy="456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2500" dirty="0"/>
                <a:t>RESULT</a:t>
              </a:r>
              <a:r>
                <a:rPr lang="pt-BR" sz="2500" dirty="0"/>
                <a:t>S</a:t>
              </a:r>
              <a:endParaRPr sz="2500" dirty="0"/>
            </a:p>
          </p:txBody>
        </p:sp>
      </p:grpSp>
      <p:sp>
        <p:nvSpPr>
          <p:cNvPr id="129" name="Retângulo 17"/>
          <p:cNvSpPr txBox="1"/>
          <p:nvPr/>
        </p:nvSpPr>
        <p:spPr>
          <a:xfrm>
            <a:off x="273717" y="7136434"/>
            <a:ext cx="13610817" cy="569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994" tIns="25994" rIns="25994" bIns="25994">
            <a:spAutoFit/>
          </a:bodyPr>
          <a:lstStyle/>
          <a:p>
            <a:pPr algn="just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 17-year-old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complaint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(OS) four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systemically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Ocular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revealed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best-correct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visual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acuity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fingers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2m in OS.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Fundus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edema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exudative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posterior 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pole.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motile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nematode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in macular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subrretinal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contraindicated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photocoagulation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(Figure 1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doses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400 mg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hypoactive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still in macular </a:t>
            </a:r>
            <a:r>
              <a:rPr lang="pt-B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(Figure 3). In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parasite in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topography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decided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suspend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48 hours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migrated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superotemporal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posterior pole, 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surrounded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photocoagulation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in its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succeful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(Figure 4). Oral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400mg/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for 30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Prednisone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40mg/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exudative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. The late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OCT are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fiber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atrophy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Pigment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Epithelial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(RPE)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abnormalities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epiretinal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 (Figure 5).</a:t>
            </a:r>
          </a:p>
          <a:p>
            <a:r>
              <a:rPr lang="pt-BR" sz="1651" dirty="0"/>
              <a:t> </a:t>
            </a:r>
          </a:p>
        </p:txBody>
      </p:sp>
      <p:grpSp>
        <p:nvGrpSpPr>
          <p:cNvPr id="132" name="Retângulo 18"/>
          <p:cNvGrpSpPr/>
          <p:nvPr/>
        </p:nvGrpSpPr>
        <p:grpSpPr>
          <a:xfrm>
            <a:off x="273718" y="12622473"/>
            <a:ext cx="13773832" cy="1039471"/>
            <a:chOff x="-1" y="0"/>
            <a:chExt cx="14628085" cy="1159256"/>
          </a:xfrm>
        </p:grpSpPr>
        <p:sp>
          <p:nvSpPr>
            <p:cNvPr id="130" name="Retângulo"/>
            <p:cNvSpPr/>
            <p:nvPr/>
          </p:nvSpPr>
          <p:spPr>
            <a:xfrm>
              <a:off x="-1" y="0"/>
              <a:ext cx="14628085" cy="1159256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131" name="CONCLUSÃO"/>
            <p:cNvSpPr txBox="1"/>
            <p:nvPr/>
          </p:nvSpPr>
          <p:spPr>
            <a:xfrm>
              <a:off x="-1" y="335831"/>
              <a:ext cx="14628085" cy="487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BR" sz="2500" dirty="0"/>
                <a:t>DISCUSSION</a:t>
              </a:r>
              <a:endParaRPr sz="2500" dirty="0"/>
            </a:p>
          </p:txBody>
        </p:sp>
      </p:grpSp>
      <p:sp>
        <p:nvSpPr>
          <p:cNvPr id="133" name="Retângulo 9"/>
          <p:cNvSpPr txBox="1"/>
          <p:nvPr/>
        </p:nvSpPr>
        <p:spPr>
          <a:xfrm>
            <a:off x="315841" y="13651575"/>
            <a:ext cx="13568693" cy="2360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994" tIns="25994" rIns="25994" bIns="25994">
            <a:spAutoFit/>
          </a:bodyPr>
          <a:lstStyle>
            <a:lvl1pPr algn="just" defTabSz="4286648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500" dirty="0" err="1" smtClean="0"/>
              <a:t>Documentation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initial</a:t>
            </a:r>
            <a:r>
              <a:rPr lang="pt-BR" sz="2500" dirty="0" smtClean="0"/>
              <a:t> </a:t>
            </a:r>
            <a:r>
              <a:rPr lang="pt-BR" sz="2500" dirty="0" err="1" smtClean="0"/>
              <a:t>phase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DUSN </a:t>
            </a:r>
            <a:r>
              <a:rPr lang="pt-BR" sz="2500" dirty="0" err="1" smtClean="0"/>
              <a:t>is</a:t>
            </a:r>
            <a:r>
              <a:rPr lang="pt-BR" sz="2500" dirty="0" smtClean="0"/>
              <a:t> </a:t>
            </a:r>
            <a:r>
              <a:rPr lang="pt-BR" sz="2500" dirty="0" err="1" smtClean="0"/>
              <a:t>rare</a:t>
            </a:r>
            <a:r>
              <a:rPr lang="pt-BR" sz="2500" dirty="0" smtClean="0"/>
              <a:t> in </a:t>
            </a:r>
            <a:r>
              <a:rPr lang="pt-BR" sz="2500" dirty="0" err="1" smtClean="0"/>
              <a:t>literature</a:t>
            </a:r>
            <a:r>
              <a:rPr lang="pt-BR" sz="2500" dirty="0" smtClean="0"/>
              <a:t>. In </a:t>
            </a:r>
            <a:r>
              <a:rPr lang="pt-BR" sz="2500" dirty="0" err="1" smtClean="0"/>
              <a:t>this</a:t>
            </a:r>
            <a:r>
              <a:rPr lang="pt-BR" sz="2500" dirty="0" smtClean="0"/>
              <a:t> case, </a:t>
            </a:r>
            <a:r>
              <a:rPr lang="pt-BR" sz="2500" dirty="0" err="1" smtClean="0"/>
              <a:t>we</a:t>
            </a:r>
            <a:r>
              <a:rPr lang="pt-BR" sz="2500" dirty="0" smtClean="0"/>
              <a:t> </a:t>
            </a:r>
            <a:r>
              <a:rPr lang="pt-BR" sz="2500" dirty="0" err="1" smtClean="0"/>
              <a:t>had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opportunity</a:t>
            </a:r>
            <a:r>
              <a:rPr lang="pt-BR" sz="2500" dirty="0" smtClean="0"/>
              <a:t> </a:t>
            </a:r>
            <a:r>
              <a:rPr lang="pt-BR" sz="2500" dirty="0" err="1" smtClean="0"/>
              <a:t>to</a:t>
            </a:r>
            <a:r>
              <a:rPr lang="pt-BR" sz="2500" dirty="0" smtClean="0"/>
              <a:t> </a:t>
            </a:r>
            <a:r>
              <a:rPr lang="pt-BR" sz="2500" dirty="0" err="1" smtClean="0"/>
              <a:t>make</a:t>
            </a:r>
            <a:r>
              <a:rPr lang="pt-BR" sz="2500" dirty="0" smtClean="0"/>
              <a:t> </a:t>
            </a:r>
            <a:r>
              <a:rPr lang="pt-BR" sz="2500" dirty="0" err="1" smtClean="0"/>
              <a:t>video</a:t>
            </a:r>
            <a:r>
              <a:rPr lang="pt-BR" sz="2500" dirty="0" smtClean="0"/>
              <a:t>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photographic</a:t>
            </a:r>
            <a:r>
              <a:rPr lang="pt-BR" sz="2500" dirty="0" smtClean="0"/>
              <a:t> </a:t>
            </a:r>
            <a:r>
              <a:rPr lang="pt-BR" sz="2500" dirty="0" err="1" smtClean="0"/>
              <a:t>register</a:t>
            </a:r>
            <a:r>
              <a:rPr lang="pt-BR" sz="2500" dirty="0" smtClean="0"/>
              <a:t> </a:t>
            </a:r>
            <a:r>
              <a:rPr lang="pt-BR" sz="2500" dirty="0" err="1" smtClean="0"/>
              <a:t>with</a:t>
            </a:r>
            <a:r>
              <a:rPr lang="pt-BR" sz="2500" dirty="0" smtClean="0"/>
              <a:t> OCT. </a:t>
            </a:r>
            <a:r>
              <a:rPr lang="pt-BR" sz="2500" dirty="0" err="1" smtClean="0"/>
              <a:t>This</a:t>
            </a:r>
            <a:r>
              <a:rPr lang="pt-BR" sz="2500" dirty="0" smtClean="0"/>
              <a:t> serial </a:t>
            </a:r>
            <a:r>
              <a:rPr lang="pt-BR" sz="2500" dirty="0" err="1" smtClean="0"/>
              <a:t>tomographic</a:t>
            </a:r>
            <a:r>
              <a:rPr lang="pt-BR" sz="2500" dirty="0" smtClean="0"/>
              <a:t> follow-up </a:t>
            </a:r>
            <a:r>
              <a:rPr lang="pt-BR" sz="2500" dirty="0" err="1" smtClean="0"/>
              <a:t>provided</a:t>
            </a:r>
            <a:r>
              <a:rPr lang="pt-BR" sz="2500" dirty="0" smtClean="0"/>
              <a:t> data </a:t>
            </a:r>
            <a:r>
              <a:rPr lang="pt-BR" sz="2500" dirty="0" err="1" smtClean="0"/>
              <a:t>on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worm's</a:t>
            </a:r>
            <a:r>
              <a:rPr lang="pt-BR" sz="2500" dirty="0" smtClean="0"/>
              <a:t> </a:t>
            </a:r>
            <a:r>
              <a:rPr lang="pt-BR" sz="2500" dirty="0" err="1" smtClean="0"/>
              <a:t>behavior</a:t>
            </a:r>
            <a:r>
              <a:rPr lang="pt-BR" sz="2500" dirty="0" smtClean="0"/>
              <a:t> in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subretinal</a:t>
            </a:r>
            <a:r>
              <a:rPr lang="pt-BR" sz="2500" dirty="0" smtClean="0"/>
              <a:t> </a:t>
            </a:r>
            <a:r>
              <a:rPr lang="pt-BR" sz="2500" dirty="0" err="1" smtClean="0"/>
              <a:t>space</a:t>
            </a:r>
            <a:r>
              <a:rPr lang="pt-BR" sz="2500" dirty="0" smtClean="0"/>
              <a:t>, </a:t>
            </a:r>
            <a:r>
              <a:rPr lang="pt-BR" sz="2500" dirty="0" err="1" smtClean="0"/>
              <a:t>on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regression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retinal</a:t>
            </a:r>
            <a:r>
              <a:rPr lang="pt-BR" sz="2500" dirty="0" smtClean="0"/>
              <a:t> edema </a:t>
            </a:r>
            <a:r>
              <a:rPr lang="pt-BR" sz="2500" dirty="0" err="1" smtClean="0"/>
              <a:t>and</a:t>
            </a:r>
            <a:r>
              <a:rPr lang="pt-BR" sz="2500" dirty="0" smtClean="0"/>
              <a:t>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evaluation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retinal</a:t>
            </a:r>
            <a:r>
              <a:rPr lang="pt-BR" sz="2500" dirty="0" smtClean="0"/>
              <a:t> </a:t>
            </a:r>
            <a:r>
              <a:rPr lang="pt-BR" sz="2500" dirty="0" err="1" smtClean="0"/>
              <a:t>damage</a:t>
            </a:r>
            <a:r>
              <a:rPr lang="pt-BR" sz="2500" dirty="0" smtClean="0"/>
              <a:t>. In </a:t>
            </a:r>
            <a:r>
              <a:rPr lang="pt-BR" sz="2500" dirty="0" err="1" smtClean="0"/>
              <a:t>addition</a:t>
            </a:r>
            <a:r>
              <a:rPr lang="pt-BR" sz="2500" dirty="0" smtClean="0"/>
              <a:t>, </a:t>
            </a:r>
            <a:r>
              <a:rPr lang="pt-BR" sz="2500" dirty="0" err="1" smtClean="0"/>
              <a:t>the</a:t>
            </a:r>
            <a:r>
              <a:rPr lang="pt-BR" sz="2500" dirty="0" smtClean="0"/>
              <a:t> </a:t>
            </a:r>
            <a:r>
              <a:rPr lang="pt-BR" sz="2500" dirty="0" err="1" smtClean="0"/>
              <a:t>action</a:t>
            </a:r>
            <a:r>
              <a:rPr lang="pt-BR" sz="2500" dirty="0" smtClean="0"/>
              <a:t> </a:t>
            </a:r>
            <a:r>
              <a:rPr lang="pt-BR" sz="2500" dirty="0" err="1" smtClean="0"/>
              <a:t>of</a:t>
            </a:r>
            <a:r>
              <a:rPr lang="pt-BR" sz="2500" dirty="0" smtClean="0"/>
              <a:t> </a:t>
            </a:r>
            <a:r>
              <a:rPr lang="pt-BR" sz="2500" dirty="0" err="1" smtClean="0"/>
              <a:t>Albendazole</a:t>
            </a:r>
            <a:r>
              <a:rPr lang="pt-BR" sz="2500" dirty="0" smtClean="0"/>
              <a:t> in </a:t>
            </a:r>
            <a:r>
              <a:rPr lang="pt-BR" sz="2500" dirty="0" err="1" smtClean="0"/>
              <a:t>reducing</a:t>
            </a:r>
            <a:r>
              <a:rPr lang="pt-BR" sz="2500" dirty="0" smtClean="0"/>
              <a:t> </a:t>
            </a:r>
            <a:r>
              <a:rPr lang="pt-BR" sz="2500" dirty="0" err="1" smtClean="0"/>
              <a:t>worm</a:t>
            </a:r>
            <a:r>
              <a:rPr lang="pt-BR" sz="2500" dirty="0" smtClean="0"/>
              <a:t> </a:t>
            </a:r>
            <a:r>
              <a:rPr lang="pt-BR" sz="2500" dirty="0" err="1" smtClean="0"/>
              <a:t>mobility</a:t>
            </a:r>
            <a:r>
              <a:rPr lang="pt-BR" sz="2500" dirty="0" smtClean="0"/>
              <a:t> </a:t>
            </a:r>
            <a:r>
              <a:rPr lang="pt-BR" sz="2500" dirty="0" err="1" smtClean="0"/>
              <a:t>was</a:t>
            </a:r>
            <a:r>
              <a:rPr lang="pt-BR" sz="2500" dirty="0" smtClean="0"/>
              <a:t> </a:t>
            </a:r>
            <a:r>
              <a:rPr lang="pt-BR" sz="2500" dirty="0" err="1"/>
              <a:t>demonstred</a:t>
            </a:r>
            <a:r>
              <a:rPr lang="pt-BR" sz="2500" dirty="0"/>
              <a:t> </a:t>
            </a:r>
            <a:r>
              <a:rPr lang="pt-BR" sz="2500" dirty="0" err="1"/>
              <a:t>and</a:t>
            </a:r>
            <a:r>
              <a:rPr lang="pt-BR" sz="2500" dirty="0"/>
              <a:t> its </a:t>
            </a:r>
            <a:r>
              <a:rPr lang="pt-BR" sz="2500" dirty="0" err="1"/>
              <a:t>subsequent</a:t>
            </a:r>
            <a:r>
              <a:rPr lang="pt-BR" sz="2500" dirty="0"/>
              <a:t> </a:t>
            </a:r>
            <a:r>
              <a:rPr lang="pt-BR" sz="2500" dirty="0" err="1"/>
              <a:t>migration</a:t>
            </a:r>
            <a:r>
              <a:rPr lang="pt-BR" sz="2500" dirty="0"/>
              <a:t> </a:t>
            </a:r>
            <a:r>
              <a:rPr lang="pt-BR" sz="2500" dirty="0" err="1"/>
              <a:t>to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/>
              <a:t>extramacular</a:t>
            </a:r>
            <a:r>
              <a:rPr lang="pt-BR" sz="2500" dirty="0"/>
              <a:t> </a:t>
            </a:r>
            <a:r>
              <a:rPr lang="pt-BR" sz="2500" dirty="0" err="1"/>
              <a:t>region</a:t>
            </a:r>
            <a:r>
              <a:rPr lang="pt-BR" sz="2500" dirty="0"/>
              <a:t>, </a:t>
            </a:r>
            <a:r>
              <a:rPr lang="pt-BR" sz="2500" dirty="0" err="1"/>
              <a:t>after</a:t>
            </a:r>
            <a:r>
              <a:rPr lang="pt-BR" sz="2500" dirty="0"/>
              <a:t> </a:t>
            </a:r>
            <a:r>
              <a:rPr lang="pt-BR" sz="2500" dirty="0" err="1"/>
              <a:t>the</a:t>
            </a:r>
            <a:r>
              <a:rPr lang="pt-BR" sz="2500" dirty="0"/>
              <a:t> </a:t>
            </a:r>
            <a:r>
              <a:rPr lang="pt-BR" sz="2500" dirty="0" err="1" smtClean="0"/>
              <a:t>drug</a:t>
            </a:r>
            <a:r>
              <a:rPr lang="pt-BR" sz="2500" dirty="0" smtClean="0"/>
              <a:t> </a:t>
            </a:r>
            <a:r>
              <a:rPr lang="pt-BR" sz="2500" dirty="0" err="1"/>
              <a:t>was</a:t>
            </a:r>
            <a:r>
              <a:rPr lang="pt-BR" sz="2500" dirty="0"/>
              <a:t> </a:t>
            </a:r>
            <a:r>
              <a:rPr lang="pt-BR" sz="2500" dirty="0" err="1"/>
              <a:t>discontinued</a:t>
            </a:r>
            <a:r>
              <a:rPr lang="pt-BR" sz="2500" dirty="0"/>
              <a:t>.</a:t>
            </a:r>
          </a:p>
        </p:txBody>
      </p:sp>
      <p:grpSp>
        <p:nvGrpSpPr>
          <p:cNvPr id="136" name="Retângulo 20"/>
          <p:cNvGrpSpPr/>
          <p:nvPr/>
        </p:nvGrpSpPr>
        <p:grpSpPr>
          <a:xfrm>
            <a:off x="14659085" y="14714753"/>
            <a:ext cx="14141340" cy="597017"/>
            <a:chOff x="0" y="-1"/>
            <a:chExt cx="14536501" cy="957198"/>
          </a:xfrm>
        </p:grpSpPr>
        <p:sp>
          <p:nvSpPr>
            <p:cNvPr id="134" name="Retângulo"/>
            <p:cNvSpPr/>
            <p:nvPr/>
          </p:nvSpPr>
          <p:spPr>
            <a:xfrm>
              <a:off x="0" y="-1"/>
              <a:ext cx="14536501" cy="957198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135" name="REFERÊNCIAS BIBLIOGRÁFICAS"/>
            <p:cNvSpPr txBox="1"/>
            <p:nvPr/>
          </p:nvSpPr>
          <p:spPr>
            <a:xfrm>
              <a:off x="0" y="134554"/>
              <a:ext cx="14536501" cy="688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no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BR" sz="2200" smtClean="0"/>
                <a:t>REFERENCES</a:t>
              </a:r>
              <a:endParaRPr sz="2200" dirty="0"/>
            </a:p>
          </p:txBody>
        </p:sp>
      </p:grpSp>
      <p:sp>
        <p:nvSpPr>
          <p:cNvPr id="137" name="Retângulo 21"/>
          <p:cNvSpPr txBox="1"/>
          <p:nvPr/>
        </p:nvSpPr>
        <p:spPr>
          <a:xfrm>
            <a:off x="14531821" y="13124493"/>
            <a:ext cx="5367941" cy="30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994" tIns="25994" rIns="25994" bIns="25994">
            <a:spAutoFit/>
          </a:bodyPr>
          <a:lstStyle/>
          <a:p>
            <a:pPr algn="just"/>
            <a:endParaRPr lang="pt-BR" sz="1651" dirty="0"/>
          </a:p>
        </p:txBody>
      </p:sp>
      <p:grpSp>
        <p:nvGrpSpPr>
          <p:cNvPr id="140" name="Retângulo 16"/>
          <p:cNvGrpSpPr/>
          <p:nvPr/>
        </p:nvGrpSpPr>
        <p:grpSpPr>
          <a:xfrm>
            <a:off x="195545" y="3876286"/>
            <a:ext cx="13781564" cy="1127327"/>
            <a:chOff x="-1" y="0"/>
            <a:chExt cx="14536501" cy="1151999"/>
          </a:xfrm>
        </p:grpSpPr>
        <p:sp>
          <p:nvSpPr>
            <p:cNvPr id="138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139" name="MÉTODO"/>
            <p:cNvSpPr txBox="1"/>
            <p:nvPr/>
          </p:nvSpPr>
          <p:spPr>
            <a:xfrm>
              <a:off x="-1" y="284672"/>
              <a:ext cx="14536501" cy="582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BR" sz="2500" dirty="0"/>
                <a:t>METHODS</a:t>
              </a:r>
              <a:endParaRPr sz="2500" dirty="0"/>
            </a:p>
          </p:txBody>
        </p:sp>
      </p:grpSp>
      <p:sp>
        <p:nvSpPr>
          <p:cNvPr id="141" name="Relato de caso atendido no Pronto Socorro do Centro de Referência em Oftalmologia da UFG."/>
          <p:cNvSpPr txBox="1"/>
          <p:nvPr/>
        </p:nvSpPr>
        <p:spPr>
          <a:xfrm>
            <a:off x="195545" y="5005108"/>
            <a:ext cx="13688989" cy="865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7465" tIns="47465" rIns="47465" bIns="47465" anchor="ctr">
            <a:spAutoFit/>
          </a:bodyPr>
          <a:lstStyle>
            <a:lvl1pPr algn="just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500" dirty="0"/>
              <a:t>Case </a:t>
            </a:r>
            <a:r>
              <a:rPr lang="pt-BR" sz="2500" dirty="0" err="1"/>
              <a:t>report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a </a:t>
            </a:r>
            <a:r>
              <a:rPr lang="pt-BR" sz="2500" dirty="0" err="1"/>
              <a:t>patient</a:t>
            </a:r>
            <a:r>
              <a:rPr lang="pt-BR" sz="2500" dirty="0"/>
              <a:t> </a:t>
            </a:r>
            <a:r>
              <a:rPr lang="pt-BR" sz="2500" dirty="0" err="1"/>
              <a:t>of</a:t>
            </a:r>
            <a:r>
              <a:rPr lang="pt-BR" sz="2500" dirty="0"/>
              <a:t> Instituto de Saúde Ocular (ISO) </a:t>
            </a:r>
            <a:r>
              <a:rPr lang="pt-BR" sz="2500" dirty="0" err="1"/>
              <a:t>of</a:t>
            </a:r>
            <a:r>
              <a:rPr lang="pt-BR" sz="2500" dirty="0"/>
              <a:t> Uberlândia - MG, </a:t>
            </a:r>
            <a:r>
              <a:rPr lang="pt-BR" sz="2500" dirty="0" err="1"/>
              <a:t>associated</a:t>
            </a:r>
            <a:r>
              <a:rPr lang="pt-BR" sz="2500" dirty="0"/>
              <a:t> </a:t>
            </a:r>
            <a:r>
              <a:rPr lang="pt-BR" sz="2500" dirty="0" err="1"/>
              <a:t>with</a:t>
            </a:r>
            <a:r>
              <a:rPr lang="pt-BR" sz="2500" dirty="0"/>
              <a:t> a </a:t>
            </a:r>
            <a:r>
              <a:rPr lang="pt-BR" sz="2500" dirty="0" err="1"/>
              <a:t>literature</a:t>
            </a:r>
            <a:r>
              <a:rPr lang="pt-BR" sz="2500" dirty="0"/>
              <a:t> </a:t>
            </a:r>
            <a:r>
              <a:rPr lang="pt-BR" sz="2500" dirty="0" err="1"/>
              <a:t>review</a:t>
            </a:r>
            <a:r>
              <a:rPr lang="pt-BR" sz="1763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441045" y="8328274"/>
            <a:ext cx="6159664" cy="823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465" tIns="47465" rIns="47465" bIns="47465" numCol="1" spcCol="38100" rtlCol="0" anchor="ctr">
            <a:spAutoFit/>
          </a:bodyPr>
          <a:lstStyle/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exudative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nematode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macular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subrretinal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sz="112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4012835" y="12060939"/>
            <a:ext cx="2889872" cy="269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465" tIns="47465" rIns="47465" bIns="47465" numCol="1" spcCol="38100" rtlCol="0" anchor="ctr">
            <a:spAutoFit/>
          </a:bodyPr>
          <a:lstStyle/>
          <a:p>
            <a:r>
              <a:rPr lang="pt-BR" sz="1126" dirty="0"/>
              <a:t>:</a:t>
            </a:r>
            <a:endParaRPr lang="pt-BR" sz="3976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15441044" y="11346800"/>
            <a:ext cx="6168322" cy="9576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465" tIns="47465" rIns="47465" bIns="47465" numCol="1" spcCol="38100" rtlCol="0" anchor="ctr">
            <a:spAutoFit/>
          </a:bodyPr>
          <a:lstStyle/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2: OCT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macular region. (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00000000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m 39" descr="C:\Users\Windows\Desktop\DUSN_aguda\25-01-2019\DuarteV_RET_OE_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878" y="3065978"/>
            <a:ext cx="6099830" cy="52409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CaixaDeTexto 57"/>
          <p:cNvSpPr txBox="1"/>
          <p:nvPr/>
        </p:nvSpPr>
        <p:spPr>
          <a:xfrm>
            <a:off x="21907501" y="12573285"/>
            <a:ext cx="6166184" cy="1511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465" tIns="47465" rIns="47465" bIns="47465" numCol="1" spcCol="38100" rtlCol="0" anchor="ctr">
            <a:spAutoFit/>
          </a:bodyPr>
          <a:lstStyle/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5: OCT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photoreceptor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RPE in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macular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subretinal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fibrotic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(45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post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sz="2000" b="1" dirty="0"/>
          </a:p>
        </p:txBody>
      </p:sp>
      <p:pic>
        <p:nvPicPr>
          <p:cNvPr id="43" name="Imagem 42" descr="C:\Users\Windows\Desktop\DUSN_aguda\25-01-2019\DuarteV_00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2"/>
          <a:stretch/>
        </p:blipFill>
        <p:spPr bwMode="auto">
          <a:xfrm>
            <a:off x="15497112" y="8990961"/>
            <a:ext cx="6112254" cy="2373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1044" y="11954169"/>
            <a:ext cx="6168322" cy="191617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305471" y="13858220"/>
            <a:ext cx="62952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3: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retina in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foveal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edema (1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prescription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Albendazole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m 48" descr="C:\Users\Windows\Desktop\DUSN_aguda\28-01-2019\DuarteV_28_01_2019_RET_pos_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349" y="3088972"/>
            <a:ext cx="6165144" cy="5202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tângulo 49"/>
          <p:cNvSpPr/>
          <p:nvPr/>
        </p:nvSpPr>
        <p:spPr>
          <a:xfrm>
            <a:off x="21729008" y="8291830"/>
            <a:ext cx="61564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FIGURE 4: 48 hours </a:t>
            </a: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Albendazol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discontinued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succefully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destroyed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photocoagulation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apllied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sz="2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8127" y="9522936"/>
            <a:ext cx="6175557" cy="3031006"/>
          </a:xfrm>
          <a:prstGeom prst="rect">
            <a:avLst/>
          </a:prstGeom>
        </p:spPr>
      </p:pic>
      <p:cxnSp>
        <p:nvCxnSpPr>
          <p:cNvPr id="4" name="Conector de Seta Reta 3"/>
          <p:cNvCxnSpPr/>
          <p:nvPr/>
        </p:nvCxnSpPr>
        <p:spPr>
          <a:xfrm flipV="1">
            <a:off x="25539701" y="4642022"/>
            <a:ext cx="318466" cy="29396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5305471" y="15304093"/>
            <a:ext cx="1276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1- Ryan SJ,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Schachat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AP. Retina. 3ª ed.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Louis: CV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Mosby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2001:1669–1678.</a:t>
            </a:r>
          </a:p>
          <a:p>
            <a:pPr algn="just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Filho CAAG, Garcia, CAA, Arevalo JF.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Diffuse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Unilateral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Subacute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Neuroretinitis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clinics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 2012.</a:t>
            </a:r>
          </a:p>
        </p:txBody>
      </p:sp>
      <p:grpSp>
        <p:nvGrpSpPr>
          <p:cNvPr id="41" name="Retângulo 8"/>
          <p:cNvGrpSpPr/>
          <p:nvPr/>
        </p:nvGrpSpPr>
        <p:grpSpPr>
          <a:xfrm>
            <a:off x="14659085" y="2089688"/>
            <a:ext cx="13831694" cy="915203"/>
            <a:chOff x="-1" y="0"/>
            <a:chExt cx="14536501" cy="1151999"/>
          </a:xfrm>
        </p:grpSpPr>
        <p:sp>
          <p:nvSpPr>
            <p:cNvPr id="42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7465" tIns="47465" rIns="47465" bIns="47465" numCol="1" anchor="ctr">
              <a:noAutofit/>
            </a:bodyPr>
            <a:lstStyle/>
            <a:p>
              <a:pPr algn="l" defTabSz="1607951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endParaRPr sz="3076"/>
            </a:p>
          </p:txBody>
        </p:sp>
        <p:sp>
          <p:nvSpPr>
            <p:cNvPr id="48" name="INTRODUÇÃO"/>
            <p:cNvSpPr txBox="1"/>
            <p:nvPr/>
          </p:nvSpPr>
          <p:spPr>
            <a:xfrm>
              <a:off x="-1" y="261995"/>
              <a:ext cx="14536501" cy="628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994" tIns="25994" rIns="25994" bIns="25994" numCol="1" anchor="ctr">
              <a:spAutoFit/>
            </a:bodyPr>
            <a:lstStyle>
              <a:lvl1pPr algn="l" defTabSz="4286648">
                <a:defRPr sz="4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pt-BR" sz="2500" dirty="0"/>
                <a:t>IMAGES</a:t>
              </a:r>
              <a:endParaRPr sz="2500" dirty="0"/>
            </a:p>
          </p:txBody>
        </p:sp>
      </p:grpSp>
      <p:sp>
        <p:nvSpPr>
          <p:cNvPr id="3" name="AutoShape 2" descr="Resultado de imagem para O ISO OLHOS  UBERLANDIA"/>
          <p:cNvSpPr>
            <a:spLocks noChangeAspect="1" noChangeArrowheads="1"/>
          </p:cNvSpPr>
          <p:nvPr/>
        </p:nvSpPr>
        <p:spPr bwMode="auto">
          <a:xfrm>
            <a:off x="8382879" y="-54083"/>
            <a:ext cx="753930" cy="7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7" tIns="17148" rIns="34297" bIns="17148" numCol="1" anchor="t" anchorCtr="0" compatLnSpc="1">
            <a:prstTxWarp prst="textNoShape">
              <a:avLst/>
            </a:prstTxWarp>
          </a:bodyPr>
          <a:lstStyle/>
          <a:p>
            <a:endParaRPr lang="pt-BR" sz="3976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375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Georgia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Andressa</dc:creator>
  <cp:lastModifiedBy>Ana Luiza</cp:lastModifiedBy>
  <cp:revision>63</cp:revision>
  <dcterms:modified xsi:type="dcterms:W3CDTF">2020-02-03T15:09:54Z</dcterms:modified>
</cp:coreProperties>
</file>